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2101DF-0D96-4124-A6ED-7490B61C4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096E2B-128C-4476-943B-C82199A254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76D88C-3733-44D2-841B-510967A6C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D8623-713C-4E18-A04A-7A3C3A4761AD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0BC6A7-7A3D-496F-A52B-88A8DD571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08D65C-FD34-4C60-9B2B-48E5724A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06E9-E05E-499F-9F96-E00492A55B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88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19C865-AA40-463C-9DFC-B8B6B95E4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32D497-9657-4D74-9BDE-15BF0D277C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ABBD01-521E-42C1-8239-DD00CAC85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D8623-713C-4E18-A04A-7A3C3A4761AD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85BD72-7773-4B24-BE57-536A996BF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51CBF7-E5AE-4A96-8898-2B696780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06E9-E05E-499F-9F96-E00492A55B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308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05071AB-DEDC-4653-A9CE-352BDB4EF0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85F1FCB-ED56-4F04-828C-CDA1ED01A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D89C9F-17C3-4DFD-85C6-C4EBE9189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D8623-713C-4E18-A04A-7A3C3A4761AD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34B4B1-A14E-4AA2-92F5-C27C73EF4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2B8BFC-4B4E-4366-8652-8C4A41DCB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06E9-E05E-499F-9F96-E00492A55B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099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585907-EDD3-43C3-B4A9-E61B48FD4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702A7E-B279-4151-B0B8-B23123688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0EC14A-05F6-4938-B4AE-FCF19FB0B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D8623-713C-4E18-A04A-7A3C3A4761AD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F063D1-81E2-477F-B666-15E7FECC4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9F4062-4A09-4382-99B9-280690774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06E9-E05E-499F-9F96-E00492A55B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67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634770-A183-49C4-9B3F-13E4DBC70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9955A4-ED16-4F7D-B485-522123474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3A3735-563D-483A-91EB-5E2872684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D8623-713C-4E18-A04A-7A3C3A4761AD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D05A2C-1C38-480A-B3D4-4656A525B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3B2244-467A-49DD-84AA-CCC3FA07C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06E9-E05E-499F-9F96-E00492A55B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43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24C4D0-C9E5-4645-BFA7-0559981BC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9C45AA-CB3F-4993-9848-AB9D7FD069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CE55022-0250-47D9-90F2-20F0AF5B9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90E2D8-E0E2-49BF-9DAE-B6B8582F3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D8623-713C-4E18-A04A-7A3C3A4761AD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7D9738-E3D5-41F7-A5EA-3177F6AF9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6CA3D4-170F-402C-84F0-E794D1B17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06E9-E05E-499F-9F96-E00492A55B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443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3E08D7-48A1-4A5F-A3A3-A72550FE6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F25848-FFBB-4245-A342-B0750AC8C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B9D6870-B7D0-46B4-A774-D4BEA088E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D9AF994-5F46-4039-8518-59CE5ACA3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B7B3F7A-EE85-4F5F-AC27-7BDF9506D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A08B0BC-968C-4405-B446-3EA310AB3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D8623-713C-4E18-A04A-7A3C3A4761AD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D87B3BD-9FEF-4316-8266-071C5162C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81A14D9-67B4-4299-A802-804445C5C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06E9-E05E-499F-9F96-E00492A55B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424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617CFD-0CF7-40D9-9784-F1DF73B34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22B1035-1159-455E-B95A-AEA00E507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D8623-713C-4E18-A04A-7A3C3A4761AD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52ED8E3-EF3C-4E96-9F09-83D89A57A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468CF30-CA20-4E6F-BB39-FA8B3207D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06E9-E05E-499F-9F96-E00492A55B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485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C5FA034-147D-4D20-838A-66D82F5AC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D8623-713C-4E18-A04A-7A3C3A4761AD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27C0CA4-136A-49EE-800D-552166DFD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FEF9D7-0B5F-4C90-9FAE-3791B7910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06E9-E05E-499F-9F96-E00492A55B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85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195B1C-3CE4-49C2-B754-FE5ABE31E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8EC591-FC9A-4B84-AD60-B192DB73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7638CF1-C2F6-4B04-ADB6-5E3D00D8C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E9D059E-B940-4ECC-8154-877D357A2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D8623-713C-4E18-A04A-7A3C3A4761AD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B066EC-87C8-4C70-95F8-9102AB9E0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9C38506-0FE9-4759-B623-4BBE0A7B8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06E9-E05E-499F-9F96-E00492A55B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66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1BC536-5F94-430D-864E-C963C7413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DEE7D7-17D8-4D00-A396-D9BD8C21A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56FD290-84CE-4E17-A727-C8ABA1DD1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AD2CC4-B6D2-431F-95B8-5A332B9BA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D8623-713C-4E18-A04A-7A3C3A4761AD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167997-9D59-47FE-B7AA-04DB394E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CB8E8AA-9C0B-4BAC-B487-F7610CED2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06E9-E05E-499F-9F96-E00492A55B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92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2AA1BF8-BA0C-4EC2-ACF4-483BB3AA1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A435ED-BBFA-4B13-9659-CD2E0E89E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201183-5923-421A-B9B0-D1C93F2D26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D8623-713C-4E18-A04A-7A3C3A4761AD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06978E-0E1A-4C9B-8C3F-8A01382283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7C0F92-F53F-4A6A-ABF3-E71A4E1A3B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706E9-E05E-499F-9F96-E00492A55B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0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072EFA-550F-4198-8253-10F7542B0D15}"/>
              </a:ext>
            </a:extLst>
          </p:cNvPr>
          <p:cNvSpPr/>
          <p:nvPr/>
        </p:nvSpPr>
        <p:spPr>
          <a:xfrm>
            <a:off x="1873178" y="80877"/>
            <a:ext cx="79992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Cadrage pour candidature HDR EUR/ED 3MG-Nantes</a:t>
            </a:r>
            <a:endParaRPr lang="fr-FR" sz="28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F272B69-9B8C-4512-9EEE-88E05A3A76B4}"/>
              </a:ext>
            </a:extLst>
          </p:cNvPr>
          <p:cNvSpPr txBox="1"/>
          <p:nvPr/>
        </p:nvSpPr>
        <p:spPr>
          <a:xfrm>
            <a:off x="548265" y="1267200"/>
            <a:ext cx="10649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/>
              <a:t>Etape</a:t>
            </a:r>
            <a:r>
              <a:rPr lang="en-GB" b="1" dirty="0"/>
              <a:t> 2 </a:t>
            </a:r>
            <a:r>
              <a:rPr lang="en-GB" dirty="0"/>
              <a:t>:  </a:t>
            </a:r>
            <a:r>
              <a:rPr lang="en-GB" dirty="0" err="1"/>
              <a:t>Echanger</a:t>
            </a:r>
            <a:r>
              <a:rPr lang="en-GB" dirty="0"/>
              <a:t> avec les </a:t>
            </a:r>
            <a:r>
              <a:rPr lang="en-GB" dirty="0" err="1"/>
              <a:t>référents</a:t>
            </a:r>
            <a:r>
              <a:rPr lang="en-GB" dirty="0"/>
              <a:t> HDR de l’ED3MG de </a:t>
            </a:r>
            <a:r>
              <a:rPr lang="en-GB" dirty="0" err="1"/>
              <a:t>vos</a:t>
            </a:r>
            <a:r>
              <a:rPr lang="en-GB" dirty="0"/>
              <a:t> </a:t>
            </a:r>
            <a:r>
              <a:rPr lang="en-GB" dirty="0" err="1"/>
              <a:t>laboratoires</a:t>
            </a:r>
            <a:r>
              <a:rPr lang="en-GB" dirty="0"/>
              <a:t> pour </a:t>
            </a:r>
            <a:r>
              <a:rPr lang="en-GB" dirty="0" err="1"/>
              <a:t>évaluer</a:t>
            </a:r>
            <a:r>
              <a:rPr lang="en-GB" dirty="0"/>
              <a:t> </a:t>
            </a:r>
            <a:r>
              <a:rPr lang="en-GB" dirty="0" err="1"/>
              <a:t>votre</a:t>
            </a:r>
            <a:r>
              <a:rPr lang="en-GB" dirty="0"/>
              <a:t> </a:t>
            </a:r>
            <a:r>
              <a:rPr lang="en-GB" dirty="0" err="1"/>
              <a:t>positionnement</a:t>
            </a:r>
            <a:r>
              <a:rPr lang="en-GB" dirty="0"/>
              <a:t>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9D66DE0-09D3-432F-A691-F911112AD3ED}"/>
              </a:ext>
            </a:extLst>
          </p:cNvPr>
          <p:cNvSpPr txBox="1"/>
          <p:nvPr/>
        </p:nvSpPr>
        <p:spPr>
          <a:xfrm>
            <a:off x="548265" y="1927800"/>
            <a:ext cx="8588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/>
              <a:t>Etape</a:t>
            </a:r>
            <a:r>
              <a:rPr lang="en-GB" b="1" dirty="0"/>
              <a:t> 3 </a:t>
            </a:r>
            <a:r>
              <a:rPr lang="en-GB" dirty="0"/>
              <a:t>: Contact avec le </a:t>
            </a:r>
            <a:r>
              <a:rPr lang="en-GB" dirty="0" err="1"/>
              <a:t>directeur</a:t>
            </a:r>
            <a:r>
              <a:rPr lang="en-GB" dirty="0"/>
              <a:t> adjoint de site pour un </a:t>
            </a:r>
            <a:r>
              <a:rPr lang="en-GB" dirty="0" err="1"/>
              <a:t>avis</a:t>
            </a:r>
            <a:r>
              <a:rPr lang="en-GB" dirty="0"/>
              <a:t> et des </a:t>
            </a:r>
            <a:r>
              <a:rPr lang="en-GB" dirty="0" err="1"/>
              <a:t>conseils</a:t>
            </a:r>
            <a:r>
              <a:rPr lang="en-GB" dirty="0"/>
              <a:t> </a:t>
            </a:r>
            <a:r>
              <a:rPr lang="en-GB" dirty="0" err="1"/>
              <a:t>éventuels</a:t>
            </a:r>
            <a:r>
              <a:rPr lang="en-GB" dirty="0"/>
              <a:t> 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2779338-7A26-49D4-B5E9-5471692A590C}"/>
              </a:ext>
            </a:extLst>
          </p:cNvPr>
          <p:cNvSpPr txBox="1"/>
          <p:nvPr/>
        </p:nvSpPr>
        <p:spPr>
          <a:xfrm>
            <a:off x="555465" y="681868"/>
            <a:ext cx="5917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/>
              <a:t>Etape</a:t>
            </a:r>
            <a:r>
              <a:rPr lang="en-GB" b="1" dirty="0"/>
              <a:t> 1 </a:t>
            </a:r>
            <a:r>
              <a:rPr lang="en-GB" dirty="0"/>
              <a:t>:  </a:t>
            </a:r>
            <a:r>
              <a:rPr lang="en-GB" dirty="0" err="1"/>
              <a:t>Echanger</a:t>
            </a:r>
            <a:r>
              <a:rPr lang="en-GB" dirty="0"/>
              <a:t> avec </a:t>
            </a:r>
            <a:r>
              <a:rPr lang="en-GB" dirty="0" err="1"/>
              <a:t>votre</a:t>
            </a:r>
            <a:r>
              <a:rPr lang="en-GB" dirty="0"/>
              <a:t> </a:t>
            </a:r>
            <a:r>
              <a:rPr lang="en-GB" dirty="0" err="1"/>
              <a:t>responsable</a:t>
            </a:r>
            <a:r>
              <a:rPr lang="en-GB" dirty="0"/>
              <a:t> </a:t>
            </a:r>
            <a:r>
              <a:rPr lang="en-GB" dirty="0" err="1"/>
              <a:t>d’équipe</a:t>
            </a:r>
            <a:r>
              <a:rPr lang="en-GB" dirty="0"/>
              <a:t> et le DU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82EF1C0-0D1D-463F-A91B-EDC4E37749C7}"/>
              </a:ext>
            </a:extLst>
          </p:cNvPr>
          <p:cNvSpPr txBox="1"/>
          <p:nvPr/>
        </p:nvSpPr>
        <p:spPr>
          <a:xfrm>
            <a:off x="555465" y="2656200"/>
            <a:ext cx="1135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/>
              <a:t>Etape</a:t>
            </a:r>
            <a:r>
              <a:rPr lang="en-GB" b="1" dirty="0"/>
              <a:t> 4 </a:t>
            </a:r>
            <a:r>
              <a:rPr lang="en-GB" dirty="0"/>
              <a:t>(de 4 à 12 </a:t>
            </a:r>
            <a:r>
              <a:rPr lang="en-GB" dirty="0" err="1"/>
              <a:t>mois</a:t>
            </a:r>
            <a:r>
              <a:rPr lang="en-GB" dirty="0"/>
              <a:t>) :  </a:t>
            </a:r>
            <a:r>
              <a:rPr lang="en-GB" dirty="0" err="1"/>
              <a:t>Rédaction</a:t>
            </a:r>
            <a:r>
              <a:rPr lang="en-GB" dirty="0"/>
              <a:t> du document à </a:t>
            </a:r>
            <a:r>
              <a:rPr lang="en-GB" dirty="0" err="1"/>
              <a:t>soumettre</a:t>
            </a:r>
            <a:r>
              <a:rPr lang="en-GB" dirty="0"/>
              <a:t> à </a:t>
            </a:r>
            <a:r>
              <a:rPr lang="en-GB" dirty="0" err="1"/>
              <a:t>l’ED</a:t>
            </a:r>
            <a:r>
              <a:rPr lang="en-GB" dirty="0"/>
              <a:t> et inscription à la candidature HDR (fiche </a:t>
            </a:r>
            <a:r>
              <a:rPr lang="en-GB" dirty="0" err="1"/>
              <a:t>dédiée</a:t>
            </a:r>
            <a:r>
              <a:rPr lang="en-GB" dirty="0"/>
              <a:t>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FA46B70-BF1D-457E-80D0-C570C428FF73}"/>
              </a:ext>
            </a:extLst>
          </p:cNvPr>
          <p:cNvSpPr txBox="1"/>
          <p:nvPr/>
        </p:nvSpPr>
        <p:spPr>
          <a:xfrm>
            <a:off x="555465" y="3319800"/>
            <a:ext cx="11454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Etape</a:t>
            </a:r>
            <a:r>
              <a:rPr lang="en-GB" b="1" dirty="0"/>
              <a:t> 5 </a:t>
            </a:r>
            <a:r>
              <a:rPr lang="en-GB" dirty="0"/>
              <a:t>(de 4 à 8 </a:t>
            </a:r>
            <a:r>
              <a:rPr lang="en-GB" dirty="0" err="1"/>
              <a:t>semaines</a:t>
            </a:r>
            <a:r>
              <a:rPr lang="en-GB" dirty="0"/>
              <a:t>) :  à reception du manuscript, </a:t>
            </a:r>
            <a:r>
              <a:rPr lang="en-GB" dirty="0" err="1"/>
              <a:t>l’ED</a:t>
            </a:r>
            <a:r>
              <a:rPr lang="en-GB" dirty="0"/>
              <a:t>, via </a:t>
            </a:r>
            <a:r>
              <a:rPr lang="en-GB" dirty="0" err="1"/>
              <a:t>sa</a:t>
            </a:r>
            <a:r>
              <a:rPr lang="en-GB" dirty="0"/>
              <a:t> commission HDR, </a:t>
            </a:r>
            <a:r>
              <a:rPr lang="en-GB" dirty="0" err="1"/>
              <a:t>formule</a:t>
            </a:r>
            <a:r>
              <a:rPr lang="en-GB" dirty="0"/>
              <a:t> un </a:t>
            </a:r>
            <a:r>
              <a:rPr lang="en-GB" dirty="0" err="1"/>
              <a:t>avis</a:t>
            </a:r>
            <a:r>
              <a:rPr lang="en-GB" dirty="0"/>
              <a:t> et </a:t>
            </a:r>
            <a:r>
              <a:rPr lang="en-GB" dirty="0" err="1"/>
              <a:t>contacte</a:t>
            </a:r>
            <a:r>
              <a:rPr lang="en-GB" dirty="0"/>
              <a:t> un expert </a:t>
            </a:r>
            <a:r>
              <a:rPr lang="en-GB" dirty="0" err="1"/>
              <a:t>extérieur</a:t>
            </a:r>
            <a:r>
              <a:rPr lang="en-GB" dirty="0"/>
              <a:t> pour un </a:t>
            </a:r>
            <a:r>
              <a:rPr lang="en-GB" dirty="0" err="1"/>
              <a:t>pré-avis</a:t>
            </a:r>
            <a:r>
              <a:rPr lang="en-GB" dirty="0"/>
              <a:t> sur la candidature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B5B68C3-66F6-4FEB-A302-9CE346BC05A7}"/>
              </a:ext>
            </a:extLst>
          </p:cNvPr>
          <p:cNvSpPr txBox="1"/>
          <p:nvPr/>
        </p:nvSpPr>
        <p:spPr>
          <a:xfrm>
            <a:off x="724181" y="4038432"/>
            <a:ext cx="11116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Au </a:t>
            </a:r>
            <a:r>
              <a:rPr lang="en-GB" i="1" dirty="0" err="1"/>
              <a:t>moins</a:t>
            </a:r>
            <a:r>
              <a:rPr lang="en-GB" i="1" dirty="0"/>
              <a:t> 3 nom </a:t>
            </a:r>
            <a:r>
              <a:rPr lang="en-GB" i="1" dirty="0" err="1"/>
              <a:t>d’experts</a:t>
            </a:r>
            <a:r>
              <a:rPr lang="en-GB" i="1" dirty="0"/>
              <a:t> </a:t>
            </a:r>
            <a:r>
              <a:rPr lang="en-GB" i="1" dirty="0" err="1"/>
              <a:t>sont</a:t>
            </a:r>
            <a:r>
              <a:rPr lang="en-GB" i="1" dirty="0"/>
              <a:t> </a:t>
            </a:r>
            <a:r>
              <a:rPr lang="en-GB" i="1" dirty="0" err="1"/>
              <a:t>proposés</a:t>
            </a:r>
            <a:r>
              <a:rPr lang="en-GB" i="1" dirty="0"/>
              <a:t> à </a:t>
            </a:r>
            <a:r>
              <a:rPr lang="en-GB" i="1" dirty="0" err="1"/>
              <a:t>l’ED</a:t>
            </a:r>
            <a:r>
              <a:rPr lang="en-GB" i="1" dirty="0"/>
              <a:t> par le DU </a:t>
            </a:r>
            <a:r>
              <a:rPr lang="en-GB" i="1" dirty="0" err="1"/>
              <a:t>du</a:t>
            </a:r>
            <a:r>
              <a:rPr lang="en-GB" i="1" dirty="0"/>
              <a:t> </a:t>
            </a:r>
            <a:r>
              <a:rPr lang="en-GB" i="1" dirty="0" err="1"/>
              <a:t>laboratoire</a:t>
            </a:r>
            <a:r>
              <a:rPr lang="en-GB" i="1" dirty="0"/>
              <a:t> pour un </a:t>
            </a:r>
            <a:r>
              <a:rPr lang="en-GB" i="1" dirty="0" err="1"/>
              <a:t>choix</a:t>
            </a:r>
            <a:r>
              <a:rPr lang="en-GB" i="1" dirty="0"/>
              <a:t> de </a:t>
            </a:r>
            <a:r>
              <a:rPr lang="en-GB" i="1" dirty="0" err="1"/>
              <a:t>l’un</a:t>
            </a:r>
            <a:r>
              <a:rPr lang="en-GB" i="1" dirty="0"/>
              <a:t> </a:t>
            </a:r>
            <a:r>
              <a:rPr lang="en-GB" i="1" dirty="0" err="1"/>
              <a:t>d’entre</a:t>
            </a:r>
            <a:r>
              <a:rPr lang="en-GB" i="1" dirty="0"/>
              <a:t> </a:t>
            </a:r>
            <a:r>
              <a:rPr lang="en-GB" i="1" dirty="0" err="1"/>
              <a:t>d’eux</a:t>
            </a:r>
            <a:r>
              <a:rPr lang="en-GB" i="1" dirty="0"/>
              <a:t> au </a:t>
            </a:r>
            <a:r>
              <a:rPr lang="en-GB" i="1" dirty="0" err="1"/>
              <a:t>hasard</a:t>
            </a:r>
            <a:endParaRPr lang="en-GB" i="1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7039101-8D32-407A-B7E8-25F65439AC43}"/>
              </a:ext>
            </a:extLst>
          </p:cNvPr>
          <p:cNvSpPr txBox="1"/>
          <p:nvPr/>
        </p:nvSpPr>
        <p:spPr>
          <a:xfrm>
            <a:off x="548265" y="4629234"/>
            <a:ext cx="11206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Etape</a:t>
            </a:r>
            <a:r>
              <a:rPr lang="en-GB" b="1" dirty="0"/>
              <a:t> 6 </a:t>
            </a:r>
            <a:r>
              <a:rPr lang="en-GB" dirty="0"/>
              <a:t>(3 </a:t>
            </a:r>
            <a:r>
              <a:rPr lang="en-GB" dirty="0" err="1"/>
              <a:t>semaines</a:t>
            </a:r>
            <a:r>
              <a:rPr lang="en-GB" dirty="0"/>
              <a:t> </a:t>
            </a:r>
            <a:r>
              <a:rPr lang="en-GB" dirty="0" err="1"/>
              <a:t>avant</a:t>
            </a:r>
            <a:r>
              <a:rPr lang="en-GB" dirty="0"/>
              <a:t> la date du </a:t>
            </a:r>
            <a:r>
              <a:rPr lang="en-GB" dirty="0" err="1"/>
              <a:t>CAc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cours</a:t>
            </a:r>
            <a:r>
              <a:rPr lang="en-GB" dirty="0"/>
              <a:t>) :  L’ED </a:t>
            </a:r>
            <a:r>
              <a:rPr lang="en-GB" dirty="0" err="1"/>
              <a:t>remonte</a:t>
            </a:r>
            <a:r>
              <a:rPr lang="en-GB" dirty="0"/>
              <a:t> </a:t>
            </a:r>
            <a:r>
              <a:rPr lang="en-GB" dirty="0" err="1"/>
              <a:t>l’avis</a:t>
            </a:r>
            <a:r>
              <a:rPr lang="en-GB" dirty="0"/>
              <a:t> favorable de </a:t>
            </a:r>
            <a:r>
              <a:rPr lang="en-GB" dirty="0" err="1"/>
              <a:t>l’expert</a:t>
            </a:r>
            <a:r>
              <a:rPr lang="en-GB" dirty="0"/>
              <a:t> </a:t>
            </a:r>
            <a:r>
              <a:rPr lang="en-GB" dirty="0" err="1"/>
              <a:t>extérieur</a:t>
            </a:r>
            <a:r>
              <a:rPr lang="en-GB" dirty="0"/>
              <a:t> et un rapport de la commission HDR au </a:t>
            </a:r>
            <a:r>
              <a:rPr lang="en-GB" dirty="0" err="1"/>
              <a:t>CAc</a:t>
            </a:r>
            <a:r>
              <a:rPr lang="en-GB" dirty="0"/>
              <a:t> (DRPI) 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DDC1B1-27F9-417C-A4BE-53D1BF5BE835}"/>
              </a:ext>
            </a:extLst>
          </p:cNvPr>
          <p:cNvSpPr/>
          <p:nvPr/>
        </p:nvSpPr>
        <p:spPr>
          <a:xfrm>
            <a:off x="605021" y="5487268"/>
            <a:ext cx="113550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/>
              <a:t>Etape</a:t>
            </a:r>
            <a:r>
              <a:rPr lang="en-GB" b="1" dirty="0"/>
              <a:t> 7 </a:t>
            </a:r>
            <a:r>
              <a:rPr lang="en-GB" dirty="0"/>
              <a:t>:  Le </a:t>
            </a:r>
            <a:r>
              <a:rPr lang="en-GB" dirty="0" err="1"/>
              <a:t>CAc</a:t>
            </a:r>
            <a:r>
              <a:rPr lang="en-GB" dirty="0"/>
              <a:t> </a:t>
            </a:r>
            <a:r>
              <a:rPr lang="en-GB" dirty="0" err="1"/>
              <a:t>donne</a:t>
            </a:r>
            <a:r>
              <a:rPr lang="en-GB" dirty="0"/>
              <a:t> un </a:t>
            </a:r>
            <a:r>
              <a:rPr lang="en-GB" dirty="0" err="1"/>
              <a:t>avis</a:t>
            </a:r>
            <a:r>
              <a:rPr lang="en-GB" dirty="0"/>
              <a:t> favorable et la </a:t>
            </a:r>
            <a:r>
              <a:rPr lang="en-GB" dirty="0" err="1"/>
              <a:t>soutenance</a:t>
            </a:r>
            <a:r>
              <a:rPr lang="en-GB" dirty="0"/>
              <a:t> </a:t>
            </a:r>
            <a:r>
              <a:rPr lang="en-GB" dirty="0" err="1"/>
              <a:t>peut</a:t>
            </a:r>
            <a:r>
              <a:rPr lang="en-GB" dirty="0"/>
              <a:t> </a:t>
            </a:r>
            <a:r>
              <a:rPr lang="en-GB" dirty="0" err="1"/>
              <a:t>être</a:t>
            </a:r>
            <a:r>
              <a:rPr lang="en-GB" dirty="0"/>
              <a:t> </a:t>
            </a:r>
            <a:r>
              <a:rPr lang="en-GB" dirty="0" err="1"/>
              <a:t>envisagée</a:t>
            </a:r>
            <a:r>
              <a:rPr lang="en-GB" dirty="0"/>
              <a:t> sans </a:t>
            </a:r>
            <a:r>
              <a:rPr lang="en-GB" dirty="0" err="1"/>
              <a:t>délai</a:t>
            </a:r>
            <a:r>
              <a:rPr lang="en-GB" dirty="0"/>
              <a:t> particulier 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671E133-D6D9-47CB-AB9B-D46E4CE6D84B}"/>
              </a:ext>
            </a:extLst>
          </p:cNvPr>
          <p:cNvSpPr/>
          <p:nvPr/>
        </p:nvSpPr>
        <p:spPr>
          <a:xfrm>
            <a:off x="605020" y="6113567"/>
            <a:ext cx="113550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/>
              <a:t>Etape</a:t>
            </a:r>
            <a:r>
              <a:rPr lang="en-GB" b="1" dirty="0"/>
              <a:t> 8 </a:t>
            </a:r>
            <a:r>
              <a:rPr lang="en-GB" dirty="0"/>
              <a:t>:  organisation de la </a:t>
            </a:r>
            <a:r>
              <a:rPr lang="en-GB" dirty="0" err="1"/>
              <a:t>soutenance</a:t>
            </a:r>
            <a:r>
              <a:rPr lang="en-GB" dirty="0"/>
              <a:t> et obtention du </a:t>
            </a:r>
            <a:r>
              <a:rPr lang="en-GB" dirty="0" err="1"/>
              <a:t>diplôme</a:t>
            </a:r>
            <a:r>
              <a:rPr lang="en-GB" dirty="0"/>
              <a:t>  (depend de la </a:t>
            </a:r>
            <a:r>
              <a:rPr lang="en-GB" dirty="0" err="1"/>
              <a:t>scolarité</a:t>
            </a:r>
            <a:r>
              <a:rPr lang="en-GB" dirty="0"/>
              <a:t> et plus de </a:t>
            </a:r>
            <a:r>
              <a:rPr lang="en-GB" dirty="0" err="1"/>
              <a:t>l’ED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2912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37B2336-4B72-4FC6-8879-8336360D8114}"/>
              </a:ext>
            </a:extLst>
          </p:cNvPr>
          <p:cNvSpPr/>
          <p:nvPr/>
        </p:nvSpPr>
        <p:spPr>
          <a:xfrm>
            <a:off x="0" y="-51122"/>
            <a:ext cx="119486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Première partie: </a:t>
            </a:r>
            <a:r>
              <a:rPr lang="fr-FR" sz="2400" b="1" kern="0" dirty="0">
                <a:solidFill>
                  <a:srgbClr val="FF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CV général </a:t>
            </a:r>
            <a:r>
              <a:rPr lang="fr-FR" b="1" kern="0" dirty="0">
                <a:solidFill>
                  <a:srgbClr val="FF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(doit suffire en lui-même pour la rédaction de l’avis sur la candidature)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B829BF-E210-44A0-A831-A270C6A89C60}"/>
              </a:ext>
            </a:extLst>
          </p:cNvPr>
          <p:cNvSpPr/>
          <p:nvPr/>
        </p:nvSpPr>
        <p:spPr>
          <a:xfrm>
            <a:off x="1560300" y="333238"/>
            <a:ext cx="95255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2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Faire ressortir de façon résumée les points suivants (10 à 15 pages max.)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88FA92-77F6-46B8-96C5-02A0E8F9C0A4}"/>
              </a:ext>
            </a:extLst>
          </p:cNvPr>
          <p:cNvSpPr/>
          <p:nvPr/>
        </p:nvSpPr>
        <p:spPr>
          <a:xfrm>
            <a:off x="592393" y="795855"/>
            <a:ext cx="109482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1 - Nom, prénom, âge, fonction, grade  /   Formation initiale / Diplômes  / Etablissement et Laboratoire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003AFD-DF74-4902-B4F3-A571D341C667}"/>
              </a:ext>
            </a:extLst>
          </p:cNvPr>
          <p:cNvSpPr/>
          <p:nvPr/>
        </p:nvSpPr>
        <p:spPr>
          <a:xfrm>
            <a:off x="592393" y="1446584"/>
            <a:ext cx="3981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3 - Résumé du parcours professionnel :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9D8831-3577-420E-8F19-A8211CBE9212}"/>
              </a:ext>
            </a:extLst>
          </p:cNvPr>
          <p:cNvSpPr/>
          <p:nvPr/>
        </p:nvSpPr>
        <p:spPr>
          <a:xfrm>
            <a:off x="1231490" y="1773286"/>
            <a:ext cx="107663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Projets : avec le positionnement en termes de portage, gestion, responsabilité scientifique, financement, etc.…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074356-D3DA-49CB-A71F-F77A6D139F58}"/>
              </a:ext>
            </a:extLst>
          </p:cNvPr>
          <p:cNvSpPr/>
          <p:nvPr/>
        </p:nvSpPr>
        <p:spPr>
          <a:xfrm>
            <a:off x="1231490" y="2142618"/>
            <a:ext cx="3740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 de la productions scientifiques.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A71EF4-C9E7-45F5-B4A6-7F39756F4414}"/>
              </a:ext>
            </a:extLst>
          </p:cNvPr>
          <p:cNvSpPr/>
          <p:nvPr/>
        </p:nvSpPr>
        <p:spPr>
          <a:xfrm>
            <a:off x="125361" y="6018613"/>
            <a:ext cx="120666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Présentation de 5 publications/brevets majeures avec une justification du positionnement personnel : </a:t>
            </a:r>
          </a:p>
          <a:p>
            <a:pPr algn="ctr"/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liste complète des publications/brevets est à mettre en annexe en fin de document avec référencement complet (DOI et ISBN pour les contributions écrites en indiquant les auteurs) 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F05C70-62C7-4BA3-872F-F3C3938B0685}"/>
              </a:ext>
            </a:extLst>
          </p:cNvPr>
          <p:cNvSpPr/>
          <p:nvPr/>
        </p:nvSpPr>
        <p:spPr>
          <a:xfrm>
            <a:off x="1223572" y="2512296"/>
            <a:ext cx="104295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Bilan des participations à des congrès (contributions écrites et orales, conférences invitées etc..).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785D524-5D1E-416F-AD3B-89F6D8E2A311}"/>
              </a:ext>
            </a:extLst>
          </p:cNvPr>
          <p:cNvSpPr/>
          <p:nvPr/>
        </p:nvSpPr>
        <p:spPr>
          <a:xfrm>
            <a:off x="1223572" y="2933530"/>
            <a:ext cx="10332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Activité d’encadrement (Niveau Master jusqu’aux chercheurs contractuels) avec taux d’encadrement réels et publication(s)/communications associées pour une thèse.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E158A2-F8AD-4017-B614-4402E6A0D4A3}"/>
              </a:ext>
            </a:extLst>
          </p:cNvPr>
          <p:cNvSpPr/>
          <p:nvPr/>
        </p:nvSpPr>
        <p:spPr>
          <a:xfrm>
            <a:off x="1824693" y="3597276"/>
            <a:ext cx="9353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minimum de </a:t>
            </a:r>
            <a:r>
              <a:rPr lang="fr-FR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-encadrement « effectifs » de 2 thèses de doctorat soutenues est demandé.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81AECDA-018E-4E1D-9479-D41249AD33C0}"/>
              </a:ext>
            </a:extLst>
          </p:cNvPr>
          <p:cNvSpPr/>
          <p:nvPr/>
        </p:nvSpPr>
        <p:spPr>
          <a:xfrm>
            <a:off x="1223572" y="3986445"/>
            <a:ext cx="101990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Activité d’enseignement résumée pour les enseignants chercheurs et chercheurs, s’il y a lieu.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405CAD7-AEAE-4DAF-8BD4-2CA8261F6165}"/>
              </a:ext>
            </a:extLst>
          </p:cNvPr>
          <p:cNvSpPr/>
          <p:nvPr/>
        </p:nvSpPr>
        <p:spPr>
          <a:xfrm>
            <a:off x="1223572" y="4331196"/>
            <a:ext cx="6763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Activité d’expertises et de </a:t>
            </a:r>
            <a:r>
              <a:rPr lang="fr-F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reviewing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pour des revues internationales.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17D269E-0301-4E2D-9256-F71681754197}"/>
              </a:ext>
            </a:extLst>
          </p:cNvPr>
          <p:cNvSpPr/>
          <p:nvPr/>
        </p:nvSpPr>
        <p:spPr>
          <a:xfrm>
            <a:off x="1197122" y="4680953"/>
            <a:ext cx="43140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Distinctions/reconnaissances scientifiques.</a:t>
            </a:r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C9E6128-7C08-493A-9499-92D0B6502027}"/>
              </a:ext>
            </a:extLst>
          </p:cNvPr>
          <p:cNvSpPr/>
          <p:nvPr/>
        </p:nvSpPr>
        <p:spPr>
          <a:xfrm>
            <a:off x="1197122" y="5013359"/>
            <a:ext cx="106089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Responsabilités collectives, mandats et représentations dans les instances </a:t>
            </a:r>
            <a:r>
              <a:rPr lang="fr-F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interntaionales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nationales et régionales(CNU/CNRS/EUR…), direction d’équipe, etc…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8E5307-CB9C-4F2B-AA0A-7DBC3854D338}"/>
              </a:ext>
            </a:extLst>
          </p:cNvPr>
          <p:cNvSpPr/>
          <p:nvPr/>
        </p:nvSpPr>
        <p:spPr>
          <a:xfrm>
            <a:off x="1197122" y="5616954"/>
            <a:ext cx="82222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Actions de vulgarisation  et autres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compléments personnel.  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1F88B0C7-9A01-4CB7-8792-BBB51BF9D07D}"/>
              </a:ext>
            </a:extLst>
          </p:cNvPr>
          <p:cNvSpPr txBox="1"/>
          <p:nvPr/>
        </p:nvSpPr>
        <p:spPr>
          <a:xfrm>
            <a:off x="592393" y="1111316"/>
            <a:ext cx="6869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2 -</a:t>
            </a:r>
            <a:r>
              <a:rPr lang="en-GB" dirty="0"/>
              <a:t> </a:t>
            </a: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Résumé général du parcours académique et professionnel (1 page)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284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75CCDD7-7A96-4273-A103-B1EB2CD2E084}"/>
              </a:ext>
            </a:extLst>
          </p:cNvPr>
          <p:cNvSpPr/>
          <p:nvPr/>
        </p:nvSpPr>
        <p:spPr>
          <a:xfrm>
            <a:off x="759542" y="2695168"/>
            <a:ext cx="1103916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2 - Activités de recherche / Introduction et contexte général des recherches menées dans sa carrière.</a:t>
            </a:r>
          </a:p>
          <a:p>
            <a:pPr algn="just">
              <a:spcAft>
                <a:spcPts val="0"/>
              </a:spcAft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Faire ressortir la démarche scientifique, l’évolution du parcours avec la prise d’autonomie dans une thématique donnée et la capacité à encadrer de jeunes chercheurs du Master au Doctorat.</a:t>
            </a:r>
          </a:p>
          <a:p>
            <a:pPr algn="just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positionner par rapport à l’état de l’art et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 la contribution réelle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développement du projet (Porteur, PI, coordinateur, partenariat etc…). </a:t>
            </a:r>
          </a:p>
          <a:p>
            <a:pPr algn="just"/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Faire ressortir des éléments précis : Publications marquantes/Niveau de contribution à des encadrements/Niveau de responsabilité de gestion/Gestion de consortium/Animation d’équipe/Gestion de budget/Invitation à des congrès/Distinctions ….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0CC4CD6-21DF-4B33-8D09-143C75BEDC6C}"/>
              </a:ext>
            </a:extLst>
          </p:cNvPr>
          <p:cNvSpPr/>
          <p:nvPr/>
        </p:nvSpPr>
        <p:spPr>
          <a:xfrm>
            <a:off x="385917" y="650229"/>
            <a:ext cx="116045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400" b="1" kern="0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Rapport d’activités (se limiter à 50 pages, si possible - L’HDR n’est pas un manuscrit de thèse).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1682580-F407-4259-A4FE-A6DD32647AFB}"/>
              </a:ext>
            </a:extLst>
          </p:cNvPr>
          <p:cNvSpPr/>
          <p:nvPr/>
        </p:nvSpPr>
        <p:spPr>
          <a:xfrm>
            <a:off x="706694" y="1265508"/>
            <a:ext cx="108228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-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Activités d’enseignement et responsabilités pédagogiques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(tout particulièrement pour les EC). </a:t>
            </a:r>
          </a:p>
          <a:p>
            <a:pPr algn="just">
              <a:spcAft>
                <a:spcPts val="0"/>
              </a:spcAft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Investissement distinguable en enseignements, responsabilités/créations de formations, responsabilités et initiatives pédagogiques/animation d’équipe pédagogique/responsabilités administratives…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FFA91A-0CF8-459B-A95D-7027D8EB1B4F}"/>
              </a:ext>
            </a:extLst>
          </p:cNvPr>
          <p:cNvSpPr/>
          <p:nvPr/>
        </p:nvSpPr>
        <p:spPr>
          <a:xfrm>
            <a:off x="184765" y="73898"/>
            <a:ext cx="11805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Deuxième  partie</a:t>
            </a:r>
            <a:endParaRPr lang="fr-FR" sz="2400" b="1" kern="0" dirty="0">
              <a:solidFill>
                <a:srgbClr val="FF0000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3AB80A-0ECA-4F63-89D3-7B89EAAA5F1B}"/>
              </a:ext>
            </a:extLst>
          </p:cNvPr>
          <p:cNvSpPr/>
          <p:nvPr/>
        </p:nvSpPr>
        <p:spPr>
          <a:xfrm>
            <a:off x="759542" y="5740654"/>
            <a:ext cx="109580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Compléter chaque projet/partie par un encart exposant, le type de financement et le montant, le nombre de publications associées avec les revois en annexe, nombre de communications orales/conférences associées, d’étudiants encadrés, l’impact scientifique, un fait marquant. </a:t>
            </a:r>
          </a:p>
        </p:txBody>
      </p:sp>
    </p:spTree>
    <p:extLst>
      <p:ext uri="{BB962C8B-B14F-4D97-AF65-F5344CB8AC3E}">
        <p14:creationId xmlns:p14="http://schemas.microsoft.com/office/powerpoint/2010/main" val="2165595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CC4CD6-21DF-4B33-8D09-143C75BEDC6C}"/>
              </a:ext>
            </a:extLst>
          </p:cNvPr>
          <p:cNvSpPr/>
          <p:nvPr/>
        </p:nvSpPr>
        <p:spPr>
          <a:xfrm>
            <a:off x="2037737" y="511729"/>
            <a:ext cx="79321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400" b="1" kern="0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Projet professionnel avec mise en perspective  (10 pages max)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1682580-F407-4259-A4FE-A6DD32647AFB}"/>
              </a:ext>
            </a:extLst>
          </p:cNvPr>
          <p:cNvSpPr/>
          <p:nvPr/>
        </p:nvSpPr>
        <p:spPr>
          <a:xfrm>
            <a:off x="759542" y="1153700"/>
            <a:ext cx="108228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-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Activités d’enseignement et responsabilités pédagogiques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(tout particulièrement pour les EC). </a:t>
            </a:r>
          </a:p>
          <a:p>
            <a:pPr algn="just">
              <a:spcAft>
                <a:spcPts val="0"/>
              </a:spcAft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Investissements en enseignement et dans les nouveaux outils pédagogiques, prise de responsabilité/création de formations, projet de responsabilités administratives/collectives 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FFA91A-0CF8-459B-A95D-7027D8EB1B4F}"/>
              </a:ext>
            </a:extLst>
          </p:cNvPr>
          <p:cNvSpPr/>
          <p:nvPr/>
        </p:nvSpPr>
        <p:spPr>
          <a:xfrm>
            <a:off x="168326" y="73898"/>
            <a:ext cx="24141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Troisième  partie:</a:t>
            </a:r>
            <a:endParaRPr lang="fr-FR" sz="2400" b="1" kern="0" dirty="0">
              <a:solidFill>
                <a:srgbClr val="FF0000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5CCDD7-7A96-4273-A103-B1EB2CD2E084}"/>
              </a:ext>
            </a:extLst>
          </p:cNvPr>
          <p:cNvSpPr/>
          <p:nvPr/>
        </p:nvSpPr>
        <p:spPr>
          <a:xfrm>
            <a:off x="759543" y="2695168"/>
            <a:ext cx="53364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2 - Evolution en recherche / Objectifs de recherches.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A38275-F5EA-4BFE-A595-B569FEF3FFA6}"/>
              </a:ext>
            </a:extLst>
          </p:cNvPr>
          <p:cNvSpPr/>
          <p:nvPr/>
        </p:nvSpPr>
        <p:spPr>
          <a:xfrm>
            <a:off x="864009" y="3132797"/>
            <a:ext cx="1046398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Répondre à la question du choix de l’orientation des recherches/l’originalité par rapport à l’état de l’art/l’impact scientifique/l’ambition professionnelle. </a:t>
            </a:r>
          </a:p>
          <a:p>
            <a:pPr algn="just">
              <a:spcAft>
                <a:spcPts val="0"/>
              </a:spcAft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Exposer la stratégie de recherche pour quel(s) projet(s) et comment.</a:t>
            </a:r>
          </a:p>
          <a:p>
            <a:pPr algn="just">
              <a:spcBef>
                <a:spcPts val="200"/>
              </a:spcBef>
              <a:spcAft>
                <a:spcPts val="0"/>
              </a:spcAft>
            </a:pPr>
            <a:endParaRPr lang="fr-FR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Pourquoi ? (Originalité par rapport à l’état de l’art)</a:t>
            </a:r>
          </a:p>
          <a:p>
            <a:pPr algn="just">
              <a:spcBef>
                <a:spcPts val="200"/>
              </a:spcBef>
              <a:spcAft>
                <a:spcPts val="0"/>
              </a:spcAft>
            </a:pPr>
            <a:endParaRPr lang="fr-FR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Quoi ? </a:t>
            </a:r>
          </a:p>
          <a:p>
            <a:pPr algn="just">
              <a:spcBef>
                <a:spcPts val="200"/>
              </a:spcBef>
              <a:spcAft>
                <a:spcPts val="0"/>
              </a:spcAft>
            </a:pPr>
            <a:endParaRPr lang="fr-FR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Comment ? (vision à court et moyen terme)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5B70672-0D71-42B1-93AB-52B0F6DF02EF}"/>
              </a:ext>
            </a:extLst>
          </p:cNvPr>
          <p:cNvSpPr/>
          <p:nvPr/>
        </p:nvSpPr>
        <p:spPr>
          <a:xfrm>
            <a:off x="168326" y="6322437"/>
            <a:ext cx="118589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Annexes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Listes des publications / liste des communications / Liste des enseignements (éventuels)/autres compléments.</a:t>
            </a:r>
          </a:p>
        </p:txBody>
      </p:sp>
    </p:spTree>
    <p:extLst>
      <p:ext uri="{BB962C8B-B14F-4D97-AF65-F5344CB8AC3E}">
        <p14:creationId xmlns:p14="http://schemas.microsoft.com/office/powerpoint/2010/main" val="2278520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34257D-8A62-44D6-A823-608B4C12EE24}"/>
              </a:ext>
            </a:extLst>
          </p:cNvPr>
          <p:cNvSpPr/>
          <p:nvPr/>
        </p:nvSpPr>
        <p:spPr>
          <a:xfrm>
            <a:off x="730046" y="1511479"/>
            <a:ext cx="11120282" cy="3204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N’hésitez pas à contacter les correspondants laboratoires de l’ED 3MG-Nantes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Aft>
                <a:spcPts val="0"/>
              </a:spcAft>
            </a:pPr>
            <a:endParaRPr lang="fr-FR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Didier Dubreuil - directeur adjoint de l’ED3MG, responsable du site de Nantes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CEISAM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E. Le </a:t>
            </a:r>
            <a:r>
              <a:rPr lang="fr-F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Grognec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J. Y. Le Questel.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IMN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C. Payen (Chimie) et B. Humbert (Physique).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SUBATECH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L. </a:t>
            </a:r>
            <a:r>
              <a:rPr lang="fr-F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Giot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(Physique) et S. Huclier (Chimie).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LPG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: Gabriel Tobie et Gaël </a:t>
            </a:r>
            <a:r>
              <a:rPr lang="fr-F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Choblet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GERS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: E. Gaume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8136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958</Words>
  <Application>Microsoft Office PowerPoint</Application>
  <PresentationFormat>Grand écran</PresentationFormat>
  <Paragraphs>64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Didier D</dc:creator>
  <cp:lastModifiedBy>Didier D</cp:lastModifiedBy>
  <cp:revision>75</cp:revision>
  <dcterms:created xsi:type="dcterms:W3CDTF">2023-10-20T06:16:09Z</dcterms:created>
  <dcterms:modified xsi:type="dcterms:W3CDTF">2024-11-22T14:18:02Z</dcterms:modified>
</cp:coreProperties>
</file>