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5150" r:id="rId1"/>
    <p:sldMasterId id="2147485229" r:id="rId2"/>
  </p:sldMasterIdLst>
  <p:notesMasterIdLst>
    <p:notesMasterId r:id="rId15"/>
  </p:notesMasterIdLst>
  <p:handoutMasterIdLst>
    <p:handoutMasterId r:id="rId16"/>
  </p:handoutMasterIdLst>
  <p:sldIdLst>
    <p:sldId id="265" r:id="rId3"/>
    <p:sldId id="275" r:id="rId4"/>
    <p:sldId id="278" r:id="rId5"/>
    <p:sldId id="276" r:id="rId6"/>
    <p:sldId id="277" r:id="rId7"/>
    <p:sldId id="272" r:id="rId8"/>
    <p:sldId id="282" r:id="rId9"/>
    <p:sldId id="283" r:id="rId10"/>
    <p:sldId id="287" r:id="rId11"/>
    <p:sldId id="288" r:id="rId12"/>
    <p:sldId id="289" r:id="rId13"/>
    <p:sldId id="281" r:id="rId14"/>
  </p:sldIdLst>
  <p:sldSz cx="9144000" cy="6858000" type="screen4x3"/>
  <p:notesSz cx="6811963" cy="99425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6EA7"/>
    <a:srgbClr val="C0504D"/>
    <a:srgbClr val="5F9DAC"/>
    <a:srgbClr val="CC3300"/>
    <a:srgbClr val="FFCC66"/>
    <a:srgbClr val="FFFF99"/>
    <a:srgbClr val="D0D700"/>
    <a:srgbClr val="003667"/>
    <a:srgbClr val="003366"/>
    <a:srgbClr val="CA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1900" autoAdjust="0"/>
  </p:normalViewPr>
  <p:slideViewPr>
    <p:cSldViewPr>
      <p:cViewPr varScale="1">
        <p:scale>
          <a:sx n="125" d="100"/>
          <a:sy n="125" d="100"/>
        </p:scale>
        <p:origin x="1522" y="91"/>
      </p:cViewPr>
      <p:guideLst>
        <p:guide orient="horz" pos="2160"/>
        <p:guide pos="35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3" d="100"/>
          <a:sy n="133" d="100"/>
        </p:scale>
        <p:origin x="-5200" y="-120"/>
      </p:cViewPr>
      <p:guideLst>
        <p:guide orient="horz" pos="3132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C93D96-DF82-4BC5-B746-3F9F460A67F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0121350-AEDE-4C74-9F91-D86EF68D3242}">
      <dgm:prSet phldrT="[Texte]"/>
      <dgm:spPr/>
      <dgm:t>
        <a:bodyPr/>
        <a:lstStyle/>
        <a:p>
          <a:pPr algn="ctr"/>
          <a:r>
            <a:rPr lang="fr-FR" b="1" dirty="0"/>
            <a:t>Dans l’équipe TRITON</a:t>
          </a:r>
          <a:br>
            <a:rPr lang="fr-FR" b="1" dirty="0"/>
          </a:br>
          <a:r>
            <a:rPr lang="fr-FR" dirty="0"/>
            <a:t>2 VP + 1 </a:t>
          </a:r>
          <a:r>
            <a:rPr lang="fr-FR" dirty="0" err="1"/>
            <a:t>DirOp</a:t>
          </a:r>
          <a:r>
            <a:rPr lang="fr-FR" dirty="0"/>
            <a:t> </a:t>
          </a:r>
          <a:r>
            <a:rPr lang="fr-FR" dirty="0">
              <a:solidFill>
                <a:schemeClr val="accent4">
                  <a:lumMod val="75000"/>
                </a:schemeClr>
              </a:solidFill>
            </a:rPr>
            <a:t>+ 2 ou 3 postes mutualisés pour les GS et GP</a:t>
          </a:r>
          <a:r>
            <a:rPr lang="fr-FR" dirty="0"/>
            <a:t> (</a:t>
          </a:r>
          <a:r>
            <a:rPr lang="fr-FR" dirty="0" err="1"/>
            <a:t>dvpt</a:t>
          </a:r>
          <a:r>
            <a:rPr lang="fr-FR" dirty="0"/>
            <a:t> international / entreprises)</a:t>
          </a:r>
        </a:p>
      </dgm:t>
    </dgm:pt>
    <dgm:pt modelId="{FA6859FA-7F45-4C25-8CF0-A7D0A850598A}" type="parTrans" cxnId="{7F67E9F4-76EA-46A1-B459-57088C800CEB}">
      <dgm:prSet/>
      <dgm:spPr/>
      <dgm:t>
        <a:bodyPr/>
        <a:lstStyle/>
        <a:p>
          <a:endParaRPr lang="fr-FR"/>
        </a:p>
      </dgm:t>
    </dgm:pt>
    <dgm:pt modelId="{E8AF9129-BAA5-417E-A27D-DA65A0B4E56D}" type="sibTrans" cxnId="{7F67E9F4-76EA-46A1-B459-57088C800CEB}">
      <dgm:prSet/>
      <dgm:spPr/>
      <dgm:t>
        <a:bodyPr/>
        <a:lstStyle/>
        <a:p>
          <a:endParaRPr lang="fr-FR"/>
        </a:p>
      </dgm:t>
    </dgm:pt>
    <dgm:pt modelId="{C098D585-165E-41AE-84F0-2F6BA8D47CA0}">
      <dgm:prSet phldrT="[Texte]"/>
      <dgm:spPr/>
      <dgm:t>
        <a:bodyPr/>
        <a:lstStyle/>
        <a:p>
          <a:pPr algn="ctr"/>
          <a:r>
            <a:rPr lang="fr-FR" b="1" dirty="0"/>
            <a:t>Dans les </a:t>
          </a:r>
          <a:r>
            <a:rPr lang="fr-FR" b="1" i="1" dirty="0" err="1"/>
            <a:t>Graduate</a:t>
          </a:r>
          <a:r>
            <a:rPr lang="fr-FR" b="1" i="1" dirty="0"/>
            <a:t> </a:t>
          </a:r>
          <a:r>
            <a:rPr lang="fr-FR" b="1" i="1" dirty="0" err="1"/>
            <a:t>Schools</a:t>
          </a:r>
          <a:endParaRPr lang="fr-FR" b="1" i="1" dirty="0"/>
        </a:p>
        <a:p>
          <a:pPr algn="ctr"/>
          <a:r>
            <a:rPr lang="fr-FR" dirty="0"/>
            <a:t>1 </a:t>
          </a:r>
          <a:r>
            <a:rPr lang="fr-FR" dirty="0" err="1"/>
            <a:t>Dir</a:t>
          </a:r>
          <a:r>
            <a:rPr lang="fr-FR" dirty="0"/>
            <a:t> + </a:t>
          </a:r>
          <a:r>
            <a:rPr lang="fr-FR" dirty="0">
              <a:solidFill>
                <a:schemeClr val="accent4">
                  <a:lumMod val="75000"/>
                </a:schemeClr>
              </a:solidFill>
            </a:rPr>
            <a:t>1 SG + 1 appui admin </a:t>
          </a:r>
          <a:r>
            <a:rPr lang="fr-FR" dirty="0"/>
            <a:t>+ 1 gestionnaire (rattaché SRED)</a:t>
          </a:r>
        </a:p>
        <a:p>
          <a:pPr algn="ctr"/>
          <a:r>
            <a:rPr lang="fr-FR" dirty="0"/>
            <a:t>dans chaque GS</a:t>
          </a:r>
        </a:p>
      </dgm:t>
    </dgm:pt>
    <dgm:pt modelId="{D0931A1A-9DAC-49F4-9C3B-D5AF9C73FB9E}" type="parTrans" cxnId="{C1E43BA3-34D7-463D-AA49-6FC9CCFDD66D}">
      <dgm:prSet/>
      <dgm:spPr/>
      <dgm:t>
        <a:bodyPr/>
        <a:lstStyle/>
        <a:p>
          <a:endParaRPr lang="fr-FR"/>
        </a:p>
      </dgm:t>
    </dgm:pt>
    <dgm:pt modelId="{8D3A94C5-0825-4E12-91AE-54A32BBF5A03}" type="sibTrans" cxnId="{C1E43BA3-34D7-463D-AA49-6FC9CCFDD66D}">
      <dgm:prSet/>
      <dgm:spPr/>
      <dgm:t>
        <a:bodyPr/>
        <a:lstStyle/>
        <a:p>
          <a:endParaRPr lang="fr-FR"/>
        </a:p>
      </dgm:t>
    </dgm:pt>
    <dgm:pt modelId="{441252E8-ED4B-4017-8798-34623F239E61}">
      <dgm:prSet phldrT="[Texte]"/>
      <dgm:spPr/>
      <dgm:t>
        <a:bodyPr/>
        <a:lstStyle/>
        <a:p>
          <a:pPr algn="ctr"/>
          <a:r>
            <a:rPr lang="fr-FR" b="1" dirty="0"/>
            <a:t>Dans les </a:t>
          </a:r>
          <a:r>
            <a:rPr lang="fr-FR" b="1" i="1" dirty="0" err="1"/>
            <a:t>Graduate</a:t>
          </a:r>
          <a:r>
            <a:rPr lang="fr-FR" b="1" i="1" dirty="0"/>
            <a:t> Programmes</a:t>
          </a:r>
          <a:br>
            <a:rPr lang="fr-FR" dirty="0"/>
          </a:br>
          <a:r>
            <a:rPr lang="fr-FR" dirty="0"/>
            <a:t>1 ou 2 porteurs + 1 équipe pédagogique (+ sous réserve : </a:t>
          </a:r>
          <a:r>
            <a:rPr lang="fr-FR" dirty="0">
              <a:solidFill>
                <a:schemeClr val="accent4">
                  <a:lumMod val="75000"/>
                </a:schemeClr>
              </a:solidFill>
            </a:rPr>
            <a:t>0,5 ETP pour l’animation rattaché à la composante</a:t>
          </a:r>
          <a:r>
            <a:rPr lang="fr-FR" dirty="0"/>
            <a:t>)</a:t>
          </a:r>
        </a:p>
      </dgm:t>
    </dgm:pt>
    <dgm:pt modelId="{DDEF7AC0-1D7E-4260-8493-0125E90A2F64}" type="parTrans" cxnId="{248C6718-0F57-49AC-982E-E0F80B1923EB}">
      <dgm:prSet/>
      <dgm:spPr/>
      <dgm:t>
        <a:bodyPr/>
        <a:lstStyle/>
        <a:p>
          <a:endParaRPr lang="fr-FR"/>
        </a:p>
      </dgm:t>
    </dgm:pt>
    <dgm:pt modelId="{803CA63B-3A04-46E5-8452-23BB713DC64B}" type="sibTrans" cxnId="{248C6718-0F57-49AC-982E-E0F80B1923EB}">
      <dgm:prSet/>
      <dgm:spPr/>
      <dgm:t>
        <a:bodyPr/>
        <a:lstStyle/>
        <a:p>
          <a:endParaRPr lang="fr-FR"/>
        </a:p>
      </dgm:t>
    </dgm:pt>
    <dgm:pt modelId="{F7E10F21-6F17-48FF-A780-595A646E5CB0}" type="pres">
      <dgm:prSet presAssocID="{2FC93D96-DF82-4BC5-B746-3F9F460A67FB}" presName="compositeShape" presStyleCnt="0">
        <dgm:presLayoutVars>
          <dgm:chMax val="7"/>
          <dgm:dir/>
          <dgm:resizeHandles val="exact"/>
        </dgm:presLayoutVars>
      </dgm:prSet>
      <dgm:spPr/>
    </dgm:pt>
    <dgm:pt modelId="{B4B58179-D05B-48F5-B717-DFF7EF1A3BB5}" type="pres">
      <dgm:prSet presAssocID="{20121350-AEDE-4C74-9F91-D86EF68D3242}" presName="circ1" presStyleLbl="vennNode1" presStyleIdx="0" presStyleCnt="3"/>
      <dgm:spPr/>
    </dgm:pt>
    <dgm:pt modelId="{A3122F88-90BB-4C68-B839-73200844A3CC}" type="pres">
      <dgm:prSet presAssocID="{20121350-AEDE-4C74-9F91-D86EF68D324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898915D-9384-4CD4-96C3-F2CCEF6FBE99}" type="pres">
      <dgm:prSet presAssocID="{C098D585-165E-41AE-84F0-2F6BA8D47CA0}" presName="circ2" presStyleLbl="vennNode1" presStyleIdx="1" presStyleCnt="3"/>
      <dgm:spPr/>
    </dgm:pt>
    <dgm:pt modelId="{CAF489AC-8FC0-4683-920D-BB87BFD86DA1}" type="pres">
      <dgm:prSet presAssocID="{C098D585-165E-41AE-84F0-2F6BA8D47CA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1BFE639-C65F-4C2B-A254-E891BF47B5AC}" type="pres">
      <dgm:prSet presAssocID="{441252E8-ED4B-4017-8798-34623F239E61}" presName="circ3" presStyleLbl="vennNode1" presStyleIdx="2" presStyleCnt="3"/>
      <dgm:spPr/>
    </dgm:pt>
    <dgm:pt modelId="{44B1C443-9CCD-46DD-9795-DD64D32CA2DE}" type="pres">
      <dgm:prSet presAssocID="{441252E8-ED4B-4017-8798-34623F239E6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7446C09-F379-43D1-B67D-D92F16BF61F8}" type="presOf" srcId="{20121350-AEDE-4C74-9F91-D86EF68D3242}" destId="{B4B58179-D05B-48F5-B717-DFF7EF1A3BB5}" srcOrd="0" destOrd="0" presId="urn:microsoft.com/office/officeart/2005/8/layout/venn1"/>
    <dgm:cxn modelId="{248C6718-0F57-49AC-982E-E0F80B1923EB}" srcId="{2FC93D96-DF82-4BC5-B746-3F9F460A67FB}" destId="{441252E8-ED4B-4017-8798-34623F239E61}" srcOrd="2" destOrd="0" parTransId="{DDEF7AC0-1D7E-4260-8493-0125E90A2F64}" sibTransId="{803CA63B-3A04-46E5-8452-23BB713DC64B}"/>
    <dgm:cxn modelId="{CD4C7948-0E3F-4C6A-A2B7-B40DB7A5BC62}" type="presOf" srcId="{C098D585-165E-41AE-84F0-2F6BA8D47CA0}" destId="{3898915D-9384-4CD4-96C3-F2CCEF6FBE99}" srcOrd="0" destOrd="0" presId="urn:microsoft.com/office/officeart/2005/8/layout/venn1"/>
    <dgm:cxn modelId="{C1E43BA3-34D7-463D-AA49-6FC9CCFDD66D}" srcId="{2FC93D96-DF82-4BC5-B746-3F9F460A67FB}" destId="{C098D585-165E-41AE-84F0-2F6BA8D47CA0}" srcOrd="1" destOrd="0" parTransId="{D0931A1A-9DAC-49F4-9C3B-D5AF9C73FB9E}" sibTransId="{8D3A94C5-0825-4E12-91AE-54A32BBF5A03}"/>
    <dgm:cxn modelId="{B8394DAD-ABED-4382-9FA7-C443AF96513D}" type="presOf" srcId="{441252E8-ED4B-4017-8798-34623F239E61}" destId="{E1BFE639-C65F-4C2B-A254-E891BF47B5AC}" srcOrd="0" destOrd="0" presId="urn:microsoft.com/office/officeart/2005/8/layout/venn1"/>
    <dgm:cxn modelId="{931625C4-2591-4A9D-AB96-1B95D88E13E5}" type="presOf" srcId="{20121350-AEDE-4C74-9F91-D86EF68D3242}" destId="{A3122F88-90BB-4C68-B839-73200844A3CC}" srcOrd="1" destOrd="0" presId="urn:microsoft.com/office/officeart/2005/8/layout/venn1"/>
    <dgm:cxn modelId="{AD1345CE-F685-44DD-88C1-579B0B54E987}" type="presOf" srcId="{C098D585-165E-41AE-84F0-2F6BA8D47CA0}" destId="{CAF489AC-8FC0-4683-920D-BB87BFD86DA1}" srcOrd="1" destOrd="0" presId="urn:microsoft.com/office/officeart/2005/8/layout/venn1"/>
    <dgm:cxn modelId="{7C0510D4-05B9-4DD6-AF66-FFCE3D51358D}" type="presOf" srcId="{441252E8-ED4B-4017-8798-34623F239E61}" destId="{44B1C443-9CCD-46DD-9795-DD64D32CA2DE}" srcOrd="1" destOrd="0" presId="urn:microsoft.com/office/officeart/2005/8/layout/venn1"/>
    <dgm:cxn modelId="{E26153E1-3C5F-4397-89AE-E2B393F2F401}" type="presOf" srcId="{2FC93D96-DF82-4BC5-B746-3F9F460A67FB}" destId="{F7E10F21-6F17-48FF-A780-595A646E5CB0}" srcOrd="0" destOrd="0" presId="urn:microsoft.com/office/officeart/2005/8/layout/venn1"/>
    <dgm:cxn modelId="{7F67E9F4-76EA-46A1-B459-57088C800CEB}" srcId="{2FC93D96-DF82-4BC5-B746-3F9F460A67FB}" destId="{20121350-AEDE-4C74-9F91-D86EF68D3242}" srcOrd="0" destOrd="0" parTransId="{FA6859FA-7F45-4C25-8CF0-A7D0A850598A}" sibTransId="{E8AF9129-BAA5-417E-A27D-DA65A0B4E56D}"/>
    <dgm:cxn modelId="{7FA3043E-8B15-4805-9AA9-912D98A1111D}" type="presParOf" srcId="{F7E10F21-6F17-48FF-A780-595A646E5CB0}" destId="{B4B58179-D05B-48F5-B717-DFF7EF1A3BB5}" srcOrd="0" destOrd="0" presId="urn:microsoft.com/office/officeart/2005/8/layout/venn1"/>
    <dgm:cxn modelId="{52404EF5-E9D4-4A8B-8666-D4709BEE74E3}" type="presParOf" srcId="{F7E10F21-6F17-48FF-A780-595A646E5CB0}" destId="{A3122F88-90BB-4C68-B839-73200844A3CC}" srcOrd="1" destOrd="0" presId="urn:microsoft.com/office/officeart/2005/8/layout/venn1"/>
    <dgm:cxn modelId="{B8871D1B-40B0-480B-B256-3C03C6CCE9E7}" type="presParOf" srcId="{F7E10F21-6F17-48FF-A780-595A646E5CB0}" destId="{3898915D-9384-4CD4-96C3-F2CCEF6FBE99}" srcOrd="2" destOrd="0" presId="urn:microsoft.com/office/officeart/2005/8/layout/venn1"/>
    <dgm:cxn modelId="{46EC6821-A28F-43B7-B3C7-7F944B5943DC}" type="presParOf" srcId="{F7E10F21-6F17-48FF-A780-595A646E5CB0}" destId="{CAF489AC-8FC0-4683-920D-BB87BFD86DA1}" srcOrd="3" destOrd="0" presId="urn:microsoft.com/office/officeart/2005/8/layout/venn1"/>
    <dgm:cxn modelId="{ADF64721-F3FF-4F4C-9C88-194C5F036D0F}" type="presParOf" srcId="{F7E10F21-6F17-48FF-A780-595A646E5CB0}" destId="{E1BFE639-C65F-4C2B-A254-E891BF47B5AC}" srcOrd="4" destOrd="0" presId="urn:microsoft.com/office/officeart/2005/8/layout/venn1"/>
    <dgm:cxn modelId="{A787B23F-F5F6-4FF7-9AD2-D384DAB3DF7E}" type="presParOf" srcId="{F7E10F21-6F17-48FF-A780-595A646E5CB0}" destId="{44B1C443-9CCD-46DD-9795-DD64D32CA2D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58179-D05B-48F5-B717-DFF7EF1A3BB5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Dans l’équipe TRITON</a:t>
          </a:r>
          <a:br>
            <a:rPr lang="fr-FR" sz="1300" b="1" kern="1200" dirty="0"/>
          </a:br>
          <a:r>
            <a:rPr lang="fr-FR" sz="1300" kern="1200" dirty="0"/>
            <a:t>2 VP + 1 </a:t>
          </a:r>
          <a:r>
            <a:rPr lang="fr-FR" sz="1300" kern="1200" dirty="0" err="1"/>
            <a:t>DirOp</a:t>
          </a:r>
          <a:r>
            <a:rPr lang="fr-FR" sz="1300" kern="1200" dirty="0"/>
            <a:t> </a:t>
          </a:r>
          <a:r>
            <a:rPr lang="fr-FR" sz="1300" kern="1200" dirty="0">
              <a:solidFill>
                <a:schemeClr val="accent4">
                  <a:lumMod val="75000"/>
                </a:schemeClr>
              </a:solidFill>
            </a:rPr>
            <a:t>+ 2 ou 3 postes mutualisés pour les GS et GP</a:t>
          </a:r>
          <a:r>
            <a:rPr lang="fr-FR" sz="1300" kern="1200" dirty="0"/>
            <a:t> (</a:t>
          </a:r>
          <a:r>
            <a:rPr lang="fr-FR" sz="1300" kern="1200" dirty="0" err="1"/>
            <a:t>dvpt</a:t>
          </a:r>
          <a:r>
            <a:rPr lang="fr-FR" sz="1300" kern="1200" dirty="0"/>
            <a:t> international / entreprises)</a:t>
          </a:r>
        </a:p>
      </dsp:txBody>
      <dsp:txXfrm>
        <a:off x="3119088" y="531800"/>
        <a:ext cx="1991423" cy="1222010"/>
      </dsp:txXfrm>
    </dsp:sp>
    <dsp:sp modelId="{3898915D-9384-4CD4-96C3-F2CCEF6FBE99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Dans les </a:t>
          </a:r>
          <a:r>
            <a:rPr lang="fr-FR" sz="1300" b="1" i="1" kern="1200" dirty="0" err="1"/>
            <a:t>Graduate</a:t>
          </a:r>
          <a:r>
            <a:rPr lang="fr-FR" sz="1300" b="1" i="1" kern="1200" dirty="0"/>
            <a:t> </a:t>
          </a:r>
          <a:r>
            <a:rPr lang="fr-FR" sz="1300" b="1" i="1" kern="1200" dirty="0" err="1"/>
            <a:t>Schools</a:t>
          </a:r>
          <a:endParaRPr lang="fr-FR" sz="1300" b="1" i="1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1 </a:t>
          </a:r>
          <a:r>
            <a:rPr lang="fr-FR" sz="1300" kern="1200" dirty="0" err="1"/>
            <a:t>Dir</a:t>
          </a:r>
          <a:r>
            <a:rPr lang="fr-FR" sz="1300" kern="1200" dirty="0"/>
            <a:t> + </a:t>
          </a:r>
          <a:r>
            <a:rPr lang="fr-FR" sz="1300" kern="1200" dirty="0">
              <a:solidFill>
                <a:schemeClr val="accent4">
                  <a:lumMod val="75000"/>
                </a:schemeClr>
              </a:solidFill>
            </a:rPr>
            <a:t>1 SG + 1 appui admin </a:t>
          </a:r>
          <a:r>
            <a:rPr lang="fr-FR" sz="1300" kern="1200" dirty="0"/>
            <a:t>+ 1 gestionnaire (rattaché SRED)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dans chaque GS</a:t>
          </a:r>
        </a:p>
      </dsp:txBody>
      <dsp:txXfrm>
        <a:off x="4567396" y="2455334"/>
        <a:ext cx="1629346" cy="1493567"/>
      </dsp:txXfrm>
    </dsp:sp>
    <dsp:sp modelId="{E1BFE639-C65F-4C2B-A254-E891BF47B5AC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Dans les </a:t>
          </a:r>
          <a:r>
            <a:rPr lang="fr-FR" sz="1300" b="1" i="1" kern="1200" dirty="0" err="1"/>
            <a:t>Graduate</a:t>
          </a:r>
          <a:r>
            <a:rPr lang="fr-FR" sz="1300" b="1" i="1" kern="1200" dirty="0"/>
            <a:t> Programmes</a:t>
          </a:r>
          <a:br>
            <a:rPr lang="fr-FR" sz="1300" kern="1200" dirty="0"/>
          </a:br>
          <a:r>
            <a:rPr lang="fr-FR" sz="1300" kern="1200" dirty="0"/>
            <a:t>1 ou 2 porteurs + 1 équipe pédagogique (+ sous réserve : </a:t>
          </a:r>
          <a:r>
            <a:rPr lang="fr-FR" sz="1300" kern="1200" dirty="0">
              <a:solidFill>
                <a:schemeClr val="accent4">
                  <a:lumMod val="75000"/>
                </a:schemeClr>
              </a:solidFill>
            </a:rPr>
            <a:t>0,5 ETP pour l’animation rattaché à la composante</a:t>
          </a:r>
          <a:r>
            <a:rPr lang="fr-FR" sz="1300" kern="1200" dirty="0"/>
            <a:t>)</a:t>
          </a:r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371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B8BE7478-6EA0-4E9E-835E-2F448C526612}" type="datetime1">
              <a:rPr lang="fr-FR" altLang="fr-FR"/>
              <a:pPr/>
              <a:t>26/06/2023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371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8465A09C-2B02-4BB9-9085-9B9482D4D82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75795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371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BDF8ED77-389D-4161-A5CE-3305830372A8}" type="datetime1">
              <a:rPr lang="fr-FR" altLang="fr-FR"/>
              <a:pPr/>
              <a:t>26/06/2023</a:t>
            </a:fld>
            <a:endParaRPr lang="fr-FR" altLang="fr-FR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370" y="4721662"/>
            <a:ext cx="4995227" cy="4473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371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92A12DD1-003E-4F9F-ADAA-2F0B77905C9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10220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Pauline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613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Pauline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7437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Pauline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/>
              <a:t>VALIDATION DU CALENDRIER PAR LE COCPIL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/>
              <a:t>Travail en cours…</a:t>
            </a:r>
          </a:p>
          <a:p>
            <a:r>
              <a:rPr lang="fr-FR" sz="1800" dirty="0"/>
              <a:t>Avec les porteurs de GP et de mentions de master, pour intégrer les GP dans les mentions de master en vue de l’accréditation</a:t>
            </a:r>
            <a:br>
              <a:rPr lang="fr-FR" sz="1800" dirty="0"/>
            </a:br>
            <a:r>
              <a:rPr lang="fr-FR" sz="1800" dirty="0"/>
              <a:t>&gt; chaque GP, pour ses années 1 et 2, prend la forme d’un parcours de master dans une mention</a:t>
            </a:r>
            <a:br>
              <a:rPr lang="fr-FR" sz="1800" dirty="0"/>
            </a:br>
            <a:r>
              <a:rPr lang="fr-FR" sz="1800" dirty="0"/>
              <a:t>&gt; chaque GP doit être pensé comme une formation sur 5 années (intégrant le grade master en cours de formation)</a:t>
            </a:r>
          </a:p>
          <a:p>
            <a:pPr marL="0" indent="0">
              <a:buNone/>
            </a:pPr>
            <a:r>
              <a:rPr lang="fr-FR" sz="1800" dirty="0"/>
              <a:t>Travail à venir</a:t>
            </a:r>
          </a:p>
          <a:p>
            <a:r>
              <a:rPr lang="fr-FR" sz="1800" dirty="0"/>
              <a:t>Avec les directeurs d’ED/GS pour préparer les évolutions, en lien avec Corinne </a:t>
            </a:r>
            <a:r>
              <a:rPr lang="fr-FR" sz="1800" dirty="0" err="1"/>
              <a:t>Miral</a:t>
            </a:r>
            <a:r>
              <a:rPr lang="fr-FR" sz="1800" dirty="0"/>
              <a:t> et la mission doctorat de la DRPI</a:t>
            </a:r>
          </a:p>
          <a:p>
            <a:pPr lvl="1"/>
            <a:r>
              <a:rPr lang="fr-FR" sz="1600" dirty="0"/>
              <a:t>Sujets à traiter (non exhaustif) : lien avec le niveau régional, évolution de l’offre de formation pour les doctorants, lien avec les GP, gouvernance …</a:t>
            </a:r>
          </a:p>
          <a:p>
            <a:r>
              <a:rPr lang="fr-FR" sz="1800" dirty="0"/>
              <a:t>Avec les porteurs de GP, de mentions et les directions de GS pour la construction des programmes pédagogiques (maquettes) du M1 au D3</a:t>
            </a:r>
          </a:p>
          <a:p>
            <a:r>
              <a:rPr lang="fr-FR" sz="1800" dirty="0"/>
              <a:t>…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55407-7291-433E-A0B3-AD50B941835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405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Un projet de l’Université, pour l’Université …par l’Université 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Lien formation-recherche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613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Un projet de l’Université, pour l’Université …par l’Université 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Lien formation-recherche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613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Un projet de l’Université, pour l’Université …par l’Université !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Lien formation-recherche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613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du diap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5" descr="patern 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5229226"/>
            <a:ext cx="9144000" cy="1628775"/>
          </a:xfrm>
          <a:prstGeom prst="rect">
            <a:avLst/>
          </a:prstGeom>
          <a:solidFill>
            <a:srgbClr val="003667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4" name="Text Box 22"/>
          <p:cNvSpPr txBox="1">
            <a:spLocks noChangeArrowheads="1"/>
          </p:cNvSpPr>
          <p:nvPr userDrawn="1"/>
        </p:nvSpPr>
        <p:spPr bwMode="auto">
          <a:xfrm>
            <a:off x="2555877" y="4941888"/>
            <a:ext cx="359886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>
              <a:solidFill>
                <a:srgbClr val="17375E"/>
              </a:solidFill>
              <a:latin typeface="Trebuchet MS" charset="0"/>
            </a:endParaRPr>
          </a:p>
          <a:p>
            <a:pPr eaLnBrk="0" hangingPunct="0"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 userDrawn="1"/>
        </p:nvSpPr>
        <p:spPr bwMode="auto">
          <a:xfrm>
            <a:off x="1933574" y="4938714"/>
            <a:ext cx="7210800" cy="288925"/>
          </a:xfrm>
          <a:prstGeom prst="flowChartProcess">
            <a:avLst/>
          </a:prstGeom>
          <a:solidFill>
            <a:srgbClr val="D0D70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2411413" y="4898024"/>
            <a:ext cx="29527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0" hangingPunct="0">
              <a:spcBef>
                <a:spcPts val="700"/>
              </a:spcBef>
              <a:defRPr/>
            </a:pPr>
            <a:r>
              <a:rPr lang="fr-FR" sz="1600" b="1" dirty="0">
                <a:solidFill>
                  <a:srgbClr val="003667"/>
                </a:solidFill>
                <a:latin typeface="Trebuchet MS" panose="020B0603020202020204" pitchFamily="34" charset="0"/>
                <a:cs typeface="Avenir Next Condensed Demi Bold"/>
              </a:rPr>
              <a:t>www.univ-nantes.fr</a:t>
            </a:r>
          </a:p>
        </p:txBody>
      </p:sp>
      <p:pic>
        <p:nvPicPr>
          <p:cNvPr id="7" name="Image 18" descr="logo un2011blanc_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1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1951560" y="1557337"/>
            <a:ext cx="6264275" cy="1873251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>
              <a:solidFill>
                <a:prstClr val="black"/>
              </a:solidFill>
            </a:endParaRP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2036864" y="1556793"/>
            <a:ext cx="6178971" cy="1853356"/>
          </a:xfrm>
        </p:spPr>
        <p:txBody>
          <a:bodyPr lIns="450000" rIns="450000" anchor="ctr" anchorCtr="0"/>
          <a:lstStyle>
            <a:lvl1pPr marL="0" indent="0" algn="l"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fr-FR" dirty="0"/>
              <a:t>TITRE DU DIAPORAMA CENTRÉ SUR LA HAUTEUR ET </a:t>
            </a:r>
            <a:r>
              <a:rPr lang="fr-FR"/>
              <a:t>EN MAJUSCULES</a:t>
            </a:r>
            <a:endParaRPr lang="fr-FR" dirty="0"/>
          </a:p>
        </p:txBody>
      </p:sp>
      <p:sp>
        <p:nvSpPr>
          <p:cNvPr id="24" name="Espace réservé du texte 9"/>
          <p:cNvSpPr>
            <a:spLocks noGrp="1"/>
          </p:cNvSpPr>
          <p:nvPr>
            <p:ph type="body" sz="quarter" idx="11" hasCustomPrompt="1"/>
          </p:nvPr>
        </p:nvSpPr>
        <p:spPr>
          <a:xfrm>
            <a:off x="6228184" y="3861048"/>
            <a:ext cx="2448272" cy="432048"/>
          </a:xfrm>
        </p:spPr>
        <p:txBody>
          <a:bodyPr lIns="450000" rIns="450000" anchor="ctr" anchorCtr="0"/>
          <a:lstStyle>
            <a:lvl1pPr marL="0" indent="0" algn="r">
              <a:spcBef>
                <a:spcPts val="0"/>
              </a:spcBef>
              <a:buNone/>
              <a:defRPr sz="1800" b="0" baseline="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>
                <a:latin typeface="Trebuchet MS" panose="020B0603020202020204" pitchFamily="34" charset="0"/>
              </a:rPr>
              <a:t>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9266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2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243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4" indent="0">
              <a:buNone/>
              <a:defRPr sz="1000"/>
            </a:lvl3pPr>
            <a:lvl4pPr marL="1371320" indent="0">
              <a:buNone/>
              <a:defRPr sz="900"/>
            </a:lvl4pPr>
            <a:lvl5pPr marL="1828428" indent="0">
              <a:buNone/>
              <a:defRPr sz="900"/>
            </a:lvl5pPr>
            <a:lvl6pPr marL="2285535" indent="0">
              <a:buNone/>
              <a:defRPr sz="900"/>
            </a:lvl6pPr>
            <a:lvl7pPr marL="2742642" indent="0">
              <a:buNone/>
              <a:defRPr sz="900"/>
            </a:lvl7pPr>
            <a:lvl8pPr marL="3199749" indent="0">
              <a:buNone/>
              <a:defRPr sz="900"/>
            </a:lvl8pPr>
            <a:lvl9pPr marL="3656855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256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7" indent="0">
              <a:buNone/>
              <a:defRPr sz="2800"/>
            </a:lvl2pPr>
            <a:lvl3pPr marL="914214" indent="0">
              <a:buNone/>
              <a:defRPr sz="2400"/>
            </a:lvl3pPr>
            <a:lvl4pPr marL="1371320" indent="0">
              <a:buNone/>
              <a:defRPr sz="2000"/>
            </a:lvl4pPr>
            <a:lvl5pPr marL="1828428" indent="0">
              <a:buNone/>
              <a:defRPr sz="2000"/>
            </a:lvl5pPr>
            <a:lvl6pPr marL="2285535" indent="0">
              <a:buNone/>
              <a:defRPr sz="2000"/>
            </a:lvl6pPr>
            <a:lvl7pPr marL="2742642" indent="0">
              <a:buNone/>
              <a:defRPr sz="2000"/>
            </a:lvl7pPr>
            <a:lvl8pPr marL="3199749" indent="0">
              <a:buNone/>
              <a:defRPr sz="2000"/>
            </a:lvl8pPr>
            <a:lvl9pPr marL="3656855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4" indent="0">
              <a:buNone/>
              <a:defRPr sz="1000"/>
            </a:lvl3pPr>
            <a:lvl4pPr marL="1371320" indent="0">
              <a:buNone/>
              <a:defRPr sz="900"/>
            </a:lvl4pPr>
            <a:lvl5pPr marL="1828428" indent="0">
              <a:buNone/>
              <a:defRPr sz="900"/>
            </a:lvl5pPr>
            <a:lvl6pPr marL="2285535" indent="0">
              <a:buNone/>
              <a:defRPr sz="900"/>
            </a:lvl6pPr>
            <a:lvl7pPr marL="2742642" indent="0">
              <a:buNone/>
              <a:defRPr sz="900"/>
            </a:lvl7pPr>
            <a:lvl8pPr marL="3199749" indent="0">
              <a:buNone/>
              <a:defRPr sz="900"/>
            </a:lvl8pPr>
            <a:lvl9pPr marL="3656855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487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38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2115" y="384177"/>
            <a:ext cx="2879725" cy="81930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39764" y="384177"/>
            <a:ext cx="8489950" cy="81930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082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79390" y="6308725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0" y="908720"/>
            <a:ext cx="5724128" cy="0"/>
          </a:xfrm>
          <a:prstGeom prst="line">
            <a:avLst/>
          </a:prstGeom>
          <a:ln w="25400">
            <a:solidFill>
              <a:srgbClr val="D0D7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 7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6345239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75973" y="6400798"/>
            <a:ext cx="864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2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2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8048712" cy="908720"/>
          </a:xfrm>
        </p:spPr>
        <p:txBody>
          <a:bodyPr wrap="square"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280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8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1412776"/>
            <a:ext cx="7632848" cy="4535488"/>
          </a:xfrm>
        </p:spPr>
        <p:txBody>
          <a:bodyPr/>
          <a:lstStyle>
            <a:lvl1pPr marL="342900" indent="-342900">
              <a:spcBef>
                <a:spcPts val="1600"/>
              </a:spcBef>
              <a:buClr>
                <a:srgbClr val="D0D700"/>
              </a:buClr>
              <a:buFont typeface="Trebuchet MS" panose="020B0603020202020204" pitchFamily="34" charset="0"/>
              <a:buChar char="●"/>
              <a:defRPr sz="2000">
                <a:latin typeface="Trebuchet MS" panose="020B0603020202020204" pitchFamily="34" charset="0"/>
              </a:defRPr>
            </a:lvl1pPr>
            <a:lvl2pPr marL="742950" indent="-28575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>
                <a:latin typeface="Trebuchet MS" panose="020B0603020202020204" pitchFamily="34" charset="0"/>
              </a:defRPr>
            </a:lvl2pPr>
            <a:lvl3pPr marL="1143000" indent="-228600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sz="1600"/>
            </a:lvl3pPr>
            <a:lvl4pPr marL="1600200" indent="-228600">
              <a:spcBef>
                <a:spcPts val="4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>
                <a:latin typeface="Trebuchet MS" panose="020B0603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fr-FR" dirty="0"/>
              <a:t>Titre niveau 1</a:t>
            </a:r>
          </a:p>
          <a:p>
            <a:pPr lvl="1"/>
            <a:r>
              <a:rPr lang="fr-FR" dirty="0"/>
              <a:t>Titre niveau 2</a:t>
            </a:r>
          </a:p>
          <a:p>
            <a:pPr lvl="2"/>
            <a:r>
              <a:rPr lang="fr-FR" dirty="0"/>
              <a:t>Titre niveau 3</a:t>
            </a:r>
          </a:p>
          <a:p>
            <a:pPr lvl="3"/>
            <a:r>
              <a:rPr lang="fr-FR" dirty="0"/>
              <a:t>Titre niveau 4</a:t>
            </a:r>
          </a:p>
        </p:txBody>
      </p:sp>
    </p:spTree>
    <p:extLst>
      <p:ext uri="{BB962C8B-B14F-4D97-AF65-F5344CB8AC3E}">
        <p14:creationId xmlns:p14="http://schemas.microsoft.com/office/powerpoint/2010/main" val="3292927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2318666" y="2132856"/>
            <a:ext cx="4643264" cy="1944216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>
              <a:solidFill>
                <a:prstClr val="black"/>
              </a:solidFill>
            </a:endParaRPr>
          </a:p>
        </p:txBody>
      </p:sp>
      <p:cxnSp>
        <p:nvCxnSpPr>
          <p:cNvPr id="3" name="Connecteur droit 2"/>
          <p:cNvCxnSpPr/>
          <p:nvPr userDrawn="1"/>
        </p:nvCxnSpPr>
        <p:spPr>
          <a:xfrm>
            <a:off x="179390" y="6308725"/>
            <a:ext cx="8783637" cy="0"/>
          </a:xfrm>
          <a:prstGeom prst="line">
            <a:avLst/>
          </a:prstGeom>
          <a:ln w="6350" cmpd="sng">
            <a:solidFill>
              <a:srgbClr val="00366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8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6345239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7"/>
          <p:cNvSpPr txBox="1">
            <a:spLocks noChangeArrowheads="1"/>
          </p:cNvSpPr>
          <p:nvPr userDrawn="1"/>
        </p:nvSpPr>
        <p:spPr bwMode="auto">
          <a:xfrm>
            <a:off x="1921791" y="1291530"/>
            <a:ext cx="793750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fr-FR" sz="20000" dirty="0">
                <a:solidFill>
                  <a:srgbClr val="D0D700"/>
                </a:solidFill>
                <a:latin typeface="Avenir Next Condensed Demi Bold"/>
                <a:cs typeface="Avenir Next Condensed Demi Bold"/>
              </a:rPr>
              <a:t>[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179388" y="6345240"/>
            <a:ext cx="864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4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4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 userDrawn="1"/>
        </p:nvSpPr>
        <p:spPr bwMode="auto">
          <a:xfrm rot="10800000">
            <a:off x="6514554" y="1863402"/>
            <a:ext cx="793750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fr-FR" sz="20000" dirty="0">
                <a:solidFill>
                  <a:srgbClr val="D0D700"/>
                </a:solidFill>
                <a:latin typeface="Avenir Next Condensed Demi Bold"/>
                <a:cs typeface="Avenir Next Condensed Demi Bold"/>
              </a:rPr>
              <a:t>[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2339752" y="2132856"/>
            <a:ext cx="4536504" cy="1944216"/>
          </a:xfrm>
        </p:spPr>
        <p:txBody>
          <a:bodyPr lIns="450000" rIns="450000" anchor="ctr" anchorCtr="0"/>
          <a:lstStyle>
            <a:lvl1pPr marL="0" indent="0" algn="ctr">
              <a:spcBef>
                <a:spcPts val="0"/>
              </a:spcBef>
              <a:buNone/>
              <a:defRPr sz="28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fr-FR" dirty="0"/>
              <a:t>TITRE CHAPITRE SUR 1, 2 OU 3 LIGNES CENTRÉES SUR LA HAUTEUR EN MAJ</a:t>
            </a:r>
          </a:p>
        </p:txBody>
      </p:sp>
    </p:spTree>
    <p:extLst>
      <p:ext uri="{BB962C8B-B14F-4D97-AF65-F5344CB8AC3E}">
        <p14:creationId xmlns:p14="http://schemas.microsoft.com/office/powerpoint/2010/main" val="415816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79390" y="6308725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0" y="908720"/>
            <a:ext cx="5724128" cy="0"/>
          </a:xfrm>
          <a:prstGeom prst="line">
            <a:avLst/>
          </a:prstGeom>
          <a:ln w="25400">
            <a:solidFill>
              <a:srgbClr val="D0D7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 7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6345239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75973" y="6400798"/>
            <a:ext cx="864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2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2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8048712" cy="908720"/>
          </a:xfrm>
        </p:spPr>
        <p:txBody>
          <a:bodyPr wrap="square"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280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8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1412776"/>
            <a:ext cx="7632848" cy="4535488"/>
          </a:xfrm>
        </p:spPr>
        <p:txBody>
          <a:bodyPr/>
          <a:lstStyle>
            <a:lvl1pPr marL="342900" indent="-342900">
              <a:spcBef>
                <a:spcPts val="1600"/>
              </a:spcBef>
              <a:buClr>
                <a:srgbClr val="D0D700"/>
              </a:buClr>
              <a:buFont typeface="Trebuchet MS" panose="020B0603020202020204" pitchFamily="34" charset="0"/>
              <a:buChar char="●"/>
              <a:defRPr sz="2000">
                <a:latin typeface="Trebuchet MS" panose="020B0603020202020204" pitchFamily="34" charset="0"/>
              </a:defRPr>
            </a:lvl1pPr>
            <a:lvl2pPr marL="742950" indent="-28575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>
                <a:latin typeface="Trebuchet MS" panose="020B0603020202020204" pitchFamily="34" charset="0"/>
              </a:defRPr>
            </a:lvl2pPr>
            <a:lvl3pPr marL="1143000" indent="-228600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sz="1600"/>
            </a:lvl3pPr>
            <a:lvl4pPr marL="1600200" indent="-228600">
              <a:spcBef>
                <a:spcPts val="4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>
                <a:latin typeface="Trebuchet MS" panose="020B0603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fr-FR" dirty="0"/>
              <a:t>Titre niveau 1</a:t>
            </a:r>
          </a:p>
          <a:p>
            <a:pPr lvl="1"/>
            <a:r>
              <a:rPr lang="fr-FR" dirty="0"/>
              <a:t>Titre niveau 2</a:t>
            </a:r>
          </a:p>
          <a:p>
            <a:pPr lvl="2"/>
            <a:r>
              <a:rPr lang="fr-FR" dirty="0"/>
              <a:t>Titre niveau 3</a:t>
            </a:r>
          </a:p>
          <a:p>
            <a:pPr lvl="3"/>
            <a:r>
              <a:rPr lang="fr-FR" dirty="0"/>
              <a:t>Titre niveau 4</a:t>
            </a:r>
          </a:p>
        </p:txBody>
      </p:sp>
    </p:spTree>
    <p:extLst>
      <p:ext uri="{BB962C8B-B14F-4D97-AF65-F5344CB8AC3E}">
        <p14:creationId xmlns:p14="http://schemas.microsoft.com/office/powerpoint/2010/main" val="3395382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e court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79390" y="6308725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0" y="908720"/>
            <a:ext cx="5724128" cy="0"/>
          </a:xfrm>
          <a:prstGeom prst="line">
            <a:avLst/>
          </a:prstGeom>
          <a:ln w="25400">
            <a:solidFill>
              <a:srgbClr val="D0D7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 7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345239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83121" y="6401275"/>
            <a:ext cx="864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2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2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1412776"/>
            <a:ext cx="5184576" cy="4535488"/>
          </a:xfrm>
        </p:spPr>
        <p:txBody>
          <a:bodyPr/>
          <a:lstStyle>
            <a:lvl1pPr marL="342900" indent="-342900">
              <a:spcBef>
                <a:spcPts val="1600"/>
              </a:spcBef>
              <a:buClr>
                <a:srgbClr val="D0D700"/>
              </a:buClr>
              <a:buFont typeface="Trebuchet MS" panose="020B0603020202020204" pitchFamily="34" charset="0"/>
              <a:buChar char="●"/>
              <a:defRPr sz="2000">
                <a:latin typeface="Trebuchet MS" panose="020B0603020202020204" pitchFamily="34" charset="0"/>
              </a:defRPr>
            </a:lvl1pPr>
            <a:lvl2pPr marL="742950" indent="-28575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>
                <a:latin typeface="Trebuchet MS" panose="020B0603020202020204" pitchFamily="34" charset="0"/>
              </a:defRPr>
            </a:lvl2pPr>
            <a:lvl3pPr marL="1143000" indent="-228600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sz="1600"/>
            </a:lvl3pPr>
            <a:lvl4pPr marL="1600200" indent="-228600">
              <a:spcBef>
                <a:spcPts val="4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>
                <a:latin typeface="Trebuchet MS" panose="020B0603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fr-FR" dirty="0"/>
              <a:t>Titre niveau 1</a:t>
            </a:r>
          </a:p>
          <a:p>
            <a:pPr lvl="1"/>
            <a:r>
              <a:rPr lang="fr-FR" dirty="0"/>
              <a:t>Titre niveau 2</a:t>
            </a:r>
          </a:p>
          <a:p>
            <a:pPr lvl="2"/>
            <a:r>
              <a:rPr lang="fr-FR" dirty="0"/>
              <a:t>Titre niveau 3</a:t>
            </a:r>
          </a:p>
          <a:p>
            <a:pPr lvl="3"/>
            <a:r>
              <a:rPr lang="fr-FR" dirty="0"/>
              <a:t>Titre niveau 4</a:t>
            </a:r>
          </a:p>
        </p:txBody>
      </p:sp>
      <p:sp>
        <p:nvSpPr>
          <p:cNvPr id="19" name="Espace réservé pour une image  18"/>
          <p:cNvSpPr>
            <a:spLocks noGrp="1"/>
          </p:cNvSpPr>
          <p:nvPr>
            <p:ph type="pic" sz="quarter" idx="13"/>
          </p:nvPr>
        </p:nvSpPr>
        <p:spPr>
          <a:xfrm>
            <a:off x="5796136" y="0"/>
            <a:ext cx="3347864" cy="6858000"/>
          </a:xfrm>
        </p:spPr>
        <p:txBody>
          <a:bodyPr/>
          <a:lstStyle/>
          <a:p>
            <a:endParaRPr lang="fr-FR"/>
          </a:p>
        </p:txBody>
      </p:sp>
      <p:sp>
        <p:nvSpPr>
          <p:cNvPr id="22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179563" y="0"/>
            <a:ext cx="5616575" cy="907655"/>
          </a:xfrm>
        </p:spPr>
        <p:txBody>
          <a:bodyPr anchor="ctr" anchorCtr="0"/>
          <a:lstStyle>
            <a:lvl1pPr marL="0" indent="0">
              <a:buNone/>
              <a:defRPr sz="280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78895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04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18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47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39764" y="2239963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84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4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8" indent="0">
              <a:buNone/>
              <a:defRPr sz="1600" b="1"/>
            </a:lvl5pPr>
            <a:lvl6pPr marL="2285535" indent="0">
              <a:buNone/>
              <a:defRPr sz="1600" b="1"/>
            </a:lvl6pPr>
            <a:lvl7pPr marL="2742642" indent="0">
              <a:buNone/>
              <a:defRPr sz="1600" b="1"/>
            </a:lvl7pPr>
            <a:lvl8pPr marL="3199749" indent="0">
              <a:buNone/>
              <a:defRPr sz="1600" b="1"/>
            </a:lvl8pPr>
            <a:lvl9pPr marL="3656855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4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8" indent="0">
              <a:buNone/>
              <a:defRPr sz="1600" b="1"/>
            </a:lvl5pPr>
            <a:lvl6pPr marL="2285535" indent="0">
              <a:buNone/>
              <a:defRPr sz="1600" b="1"/>
            </a:lvl6pPr>
            <a:lvl7pPr marL="2742642" indent="0">
              <a:buNone/>
              <a:defRPr sz="1600" b="1"/>
            </a:lvl7pPr>
            <a:lvl8pPr marL="3199749" indent="0">
              <a:buNone/>
              <a:defRPr sz="1600" b="1"/>
            </a:lvl8pPr>
            <a:lvl9pPr marL="3656855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26/06/2023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19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Premier niveau</a:t>
            </a:r>
          </a:p>
          <a:p>
            <a:pPr lvl="2"/>
            <a:r>
              <a:rPr lang="fr-FR" altLang="fr-FR" dirty="0"/>
              <a:t>Deuxième niveau</a:t>
            </a:r>
          </a:p>
          <a:p>
            <a:pPr lvl="3"/>
            <a:r>
              <a:rPr lang="fr-FR" altLang="fr-FR" dirty="0"/>
              <a:t>Troisième niveau</a:t>
            </a:r>
          </a:p>
          <a:p>
            <a:pPr lvl="4"/>
            <a:r>
              <a:rPr lang="fr-FR" altLang="fr-FR" dirty="0"/>
              <a:t>Quatrième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FAF637E-D29C-4260-9207-EAA4818370B7}" type="datetime1">
              <a:rPr lang="fr-FR" altLang="fr-FR" smtClean="0"/>
              <a:t>26/06/2023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6901926-00B1-4F46-9D9B-EEAE1D40674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8" r:id="rId1"/>
    <p:sldLayoutId id="2147485225" r:id="rId2"/>
    <p:sldLayoutId id="2147485227" r:id="rId3"/>
    <p:sldLayoutId id="2147485226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0" indent="0" algn="l" defTabSz="457200" rtl="0" eaLnBrk="0" fontAlgn="base" hangingPunct="0">
        <a:spcBef>
          <a:spcPct val="20000"/>
        </a:spcBef>
        <a:spcAft>
          <a:spcPct val="0"/>
        </a:spcAft>
        <a:buClr>
          <a:srgbClr val="D0D700"/>
        </a:buClr>
        <a:buFont typeface="Arial" pitchFamily="34" charset="0"/>
        <a:buNone/>
        <a:defRPr sz="2000" kern="120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Trebuchet MS" panose="020B0603020202020204" pitchFamily="34" charset="0"/>
        </a:defRPr>
      </a:lvl1pPr>
      <a:lvl2pPr marL="742950" indent="-285750" algn="l" defTabSz="457200" rtl="0" eaLnBrk="0" fontAlgn="base" hangingPunct="0">
        <a:spcBef>
          <a:spcPts val="1800"/>
        </a:spcBef>
        <a:spcAft>
          <a:spcPct val="0"/>
        </a:spcAft>
        <a:buClr>
          <a:srgbClr val="D0D700"/>
        </a:buClr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Lucida Grande"/>
        <a:buChar char="-"/>
        <a:defRPr lang="fr-FR" altLang="fr-FR" sz="1800" kern="1200" dirty="0" smtClean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Courier New"/>
        <a:buChar char="o"/>
        <a:defRPr sz="1600" kern="1200" baseline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Lucida Grande"/>
        <a:buChar char="-"/>
        <a:defRPr sz="1400" kern="1200" baseline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Trebuchet MS" panose="020B0603020202020204" pitchFamily="34" charset="0"/>
        <a:buChar char="—"/>
        <a:defRPr sz="1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14" fontAlgn="auto">
              <a:spcBef>
                <a:spcPts val="0"/>
              </a:spcBef>
              <a:spcAft>
                <a:spcPts val="0"/>
              </a:spcAft>
            </a:pPr>
            <a:fld id="{9C0D7141-AACB-45FC-A054-50D3C49861E3}" type="datetimeFigureOut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914214" fontAlgn="auto">
                <a:spcBef>
                  <a:spcPts val="0"/>
                </a:spcBef>
                <a:spcAft>
                  <a:spcPts val="0"/>
                </a:spcAft>
              </a:pPr>
              <a:t>26/06/2023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14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14" fontAlgn="auto">
              <a:spcBef>
                <a:spcPts val="0"/>
              </a:spcBef>
              <a:spcAft>
                <a:spcPts val="0"/>
              </a:spcAft>
            </a:pPr>
            <a:fld id="{C533A9AE-2860-4519-906A-9AB6BB5815A4}" type="slidenum">
              <a:rPr lang="fr-FR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defTabSz="914214"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8269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30" r:id="rId1"/>
    <p:sldLayoutId id="2147485231" r:id="rId2"/>
    <p:sldLayoutId id="2147485232" r:id="rId3"/>
    <p:sldLayoutId id="2147485233" r:id="rId4"/>
    <p:sldLayoutId id="2147485234" r:id="rId5"/>
    <p:sldLayoutId id="2147485235" r:id="rId6"/>
    <p:sldLayoutId id="2147485236" r:id="rId7"/>
    <p:sldLayoutId id="2147485237" r:id="rId8"/>
    <p:sldLayoutId id="2147485238" r:id="rId9"/>
    <p:sldLayoutId id="2147485239" r:id="rId10"/>
    <p:sldLayoutId id="2147485240" r:id="rId11"/>
    <p:sldLayoutId id="2147485241" r:id="rId12"/>
  </p:sldLayoutIdLst>
  <p:txStyles>
    <p:titleStyle>
      <a:lvl1pPr algn="ctr" defTabSz="91421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0" indent="-342830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9" indent="-285692" algn="l" defTabSz="91421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67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74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82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88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96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02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09" indent="-228553" algn="l" defTabSz="91421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7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4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0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8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5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42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49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55" algn="l" defTabSz="91421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TRITON : ça va marcher comment : GS ou ED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>
          <a:xfrm>
            <a:off x="5292080" y="3861048"/>
            <a:ext cx="3384376" cy="432048"/>
          </a:xfrm>
        </p:spPr>
        <p:txBody>
          <a:bodyPr/>
          <a:lstStyle/>
          <a:p>
            <a:r>
              <a:rPr lang="fr-FR" dirty="0" err="1"/>
              <a:t>DRPItch</a:t>
            </a:r>
            <a:r>
              <a:rPr lang="fr-FR" dirty="0"/>
              <a:t> - Octobre 2021</a:t>
            </a:r>
          </a:p>
        </p:txBody>
      </p:sp>
    </p:spTree>
    <p:extLst>
      <p:ext uri="{BB962C8B-B14F-4D97-AF65-F5344CB8AC3E}">
        <p14:creationId xmlns:p14="http://schemas.microsoft.com/office/powerpoint/2010/main" val="1546286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llipse 35"/>
          <p:cNvSpPr/>
          <p:nvPr/>
        </p:nvSpPr>
        <p:spPr>
          <a:xfrm>
            <a:off x="3131840" y="908721"/>
            <a:ext cx="4931914" cy="4968552"/>
          </a:xfrm>
          <a:prstGeom prst="ellipse">
            <a:avLst/>
          </a:prstGeom>
          <a:noFill/>
          <a:ln>
            <a:solidFill>
              <a:srgbClr val="626EA7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Projet TRITON : les enjeux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23529" y="119675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5F9DAC"/>
                </a:solidFill>
                <a:latin typeface="Trebuchet MS" panose="020B0603020202020204" pitchFamily="34" charset="0"/>
              </a:rPr>
              <a:t>Ce que l’on veut faire</a:t>
            </a:r>
          </a:p>
        </p:txBody>
      </p:sp>
      <p:sp>
        <p:nvSpPr>
          <p:cNvPr id="33" name="Forme libre 32"/>
          <p:cNvSpPr/>
          <p:nvPr/>
        </p:nvSpPr>
        <p:spPr>
          <a:xfrm>
            <a:off x="139431" y="1196751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5F9DA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/>
          </a:p>
        </p:txBody>
      </p:sp>
      <p:sp>
        <p:nvSpPr>
          <p:cNvPr id="30" name="ZoneTexte 29"/>
          <p:cNvSpPr txBox="1"/>
          <p:nvPr/>
        </p:nvSpPr>
        <p:spPr>
          <a:xfrm>
            <a:off x="323528" y="1844824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626EA7"/>
                </a:solidFill>
                <a:latin typeface="Trebuchet MS" panose="020B0603020202020204" pitchFamily="34" charset="0"/>
              </a:rPr>
              <a:t>Les moyens qu’on va y mettre</a:t>
            </a:r>
          </a:p>
        </p:txBody>
      </p:sp>
      <p:sp>
        <p:nvSpPr>
          <p:cNvPr id="31" name="Forme libre 30"/>
          <p:cNvSpPr/>
          <p:nvPr/>
        </p:nvSpPr>
        <p:spPr>
          <a:xfrm>
            <a:off x="139430" y="1844824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626EA7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>
              <a:solidFill>
                <a:srgbClr val="C0504D"/>
              </a:solidFill>
            </a:endParaRPr>
          </a:p>
        </p:txBody>
      </p:sp>
      <p:grpSp>
        <p:nvGrpSpPr>
          <p:cNvPr id="37" name="Groupe 36"/>
          <p:cNvGrpSpPr/>
          <p:nvPr/>
        </p:nvGrpSpPr>
        <p:grpSpPr>
          <a:xfrm>
            <a:off x="3400315" y="914490"/>
            <a:ext cx="4491008" cy="4962782"/>
            <a:chOff x="2578523" y="892449"/>
            <a:chExt cx="4491008" cy="4962782"/>
          </a:xfrm>
        </p:grpSpPr>
        <p:sp>
          <p:nvSpPr>
            <p:cNvPr id="38" name="Forme libre 37"/>
            <p:cNvSpPr/>
            <p:nvPr/>
          </p:nvSpPr>
          <p:spPr>
            <a:xfrm>
              <a:off x="4247463" y="2797276"/>
              <a:ext cx="1153129" cy="1153129"/>
            </a:xfrm>
            <a:custGeom>
              <a:avLst/>
              <a:gdLst>
                <a:gd name="connsiteX0" fmla="*/ 0 w 1153129"/>
                <a:gd name="connsiteY0" fmla="*/ 576565 h 1153129"/>
                <a:gd name="connsiteX1" fmla="*/ 576565 w 1153129"/>
                <a:gd name="connsiteY1" fmla="*/ 0 h 1153129"/>
                <a:gd name="connsiteX2" fmla="*/ 1153130 w 1153129"/>
                <a:gd name="connsiteY2" fmla="*/ 576565 h 1153129"/>
                <a:gd name="connsiteX3" fmla="*/ 576565 w 1153129"/>
                <a:gd name="connsiteY3" fmla="*/ 1153130 h 1153129"/>
                <a:gd name="connsiteX4" fmla="*/ 0 w 1153129"/>
                <a:gd name="connsiteY4" fmla="*/ 576565 h 1153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129" h="1153129">
                  <a:moveTo>
                    <a:pt x="0" y="576565"/>
                  </a:moveTo>
                  <a:cubicBezTo>
                    <a:pt x="0" y="258137"/>
                    <a:pt x="258137" y="0"/>
                    <a:pt x="576565" y="0"/>
                  </a:cubicBezTo>
                  <a:cubicBezTo>
                    <a:pt x="894993" y="0"/>
                    <a:pt x="1153130" y="258137"/>
                    <a:pt x="1153130" y="576565"/>
                  </a:cubicBezTo>
                  <a:cubicBezTo>
                    <a:pt x="1153130" y="894993"/>
                    <a:pt x="894993" y="1153130"/>
                    <a:pt x="576565" y="1153130"/>
                  </a:cubicBezTo>
                  <a:cubicBezTo>
                    <a:pt x="258137" y="1153130"/>
                    <a:pt x="0" y="894993"/>
                    <a:pt x="0" y="576565"/>
                  </a:cubicBezTo>
                  <a:close/>
                </a:path>
              </a:pathLst>
            </a:custGeom>
            <a:solidFill>
              <a:srgbClr val="C0504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02" tIns="193002" rIns="193002" bIns="193002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900" kern="1200" dirty="0"/>
                <a:t>TRITON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dirty="0"/>
                <a:t>Formation-Recherche</a:t>
              </a:r>
              <a:endParaRPr lang="fr-FR" sz="1200" kern="1200" dirty="0"/>
            </a:p>
          </p:txBody>
        </p:sp>
        <p:sp>
          <p:nvSpPr>
            <p:cNvPr id="39" name="Forme libre 38"/>
            <p:cNvSpPr/>
            <p:nvPr/>
          </p:nvSpPr>
          <p:spPr>
            <a:xfrm rot="16200000">
              <a:off x="4701223" y="242289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2" tIns="59850" rIns="73684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0" name="Forme libre 39"/>
            <p:cNvSpPr/>
            <p:nvPr/>
          </p:nvSpPr>
          <p:spPr>
            <a:xfrm>
              <a:off x="4103322" y="892449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Internationaliser l’Université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DEI, DCOM; composantes</a:t>
              </a:r>
              <a:endParaRPr lang="fr-FR" sz="1000" kern="1200" dirty="0"/>
            </a:p>
          </p:txBody>
        </p:sp>
        <p:sp>
          <p:nvSpPr>
            <p:cNvPr id="41" name="Forme libre 40"/>
            <p:cNvSpPr/>
            <p:nvPr/>
          </p:nvSpPr>
          <p:spPr>
            <a:xfrm rot="19800000">
              <a:off x="5395187" y="282355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59850" rIns="73683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2" name="Forme libre 41"/>
            <p:cNvSpPr/>
            <p:nvPr/>
          </p:nvSpPr>
          <p:spPr>
            <a:xfrm>
              <a:off x="5628120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Développer les partenariats avec des entreprises (au niveau des GS et GP)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SPIE, composantes, UR</a:t>
              </a:r>
              <a:endParaRPr lang="fr-FR" sz="1000" kern="1200" dirty="0"/>
            </a:p>
          </p:txBody>
        </p:sp>
        <p:sp>
          <p:nvSpPr>
            <p:cNvPr id="43" name="Forme libre 42"/>
            <p:cNvSpPr/>
            <p:nvPr/>
          </p:nvSpPr>
          <p:spPr>
            <a:xfrm rot="1800000">
              <a:off x="5395187" y="362487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9" rIns="73682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5628120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Construire des formations inter-composantes / inter-établissements</a:t>
              </a:r>
              <a:br>
                <a:rPr lang="fr-FR" sz="1000" kern="1200" dirty="0"/>
              </a:br>
              <a:r>
                <a:rPr lang="fr-FR" sz="1000" kern="1200" dirty="0">
                  <a:sym typeface="Symbol"/>
                </a:rPr>
                <a:t> DEVU, composantes, Pôles</a:t>
              </a:r>
              <a:endParaRPr lang="fr-FR" sz="1000" kern="1200" dirty="0"/>
            </a:p>
          </p:txBody>
        </p:sp>
        <p:sp>
          <p:nvSpPr>
            <p:cNvPr id="45" name="Forme libre 44"/>
            <p:cNvSpPr/>
            <p:nvPr/>
          </p:nvSpPr>
          <p:spPr>
            <a:xfrm rot="5400000">
              <a:off x="4701223" y="402553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8" rIns="73682" bIns="5985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6" name="Forme libre 45"/>
            <p:cNvSpPr/>
            <p:nvPr/>
          </p:nvSpPr>
          <p:spPr>
            <a:xfrm>
              <a:off x="4103322" y="4413820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Faire évoluer les pratiques pédagogiques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CDP et composantes</a:t>
              </a:r>
              <a:endParaRPr lang="fr-FR" sz="1000" kern="1200" dirty="0"/>
            </a:p>
          </p:txBody>
        </p:sp>
        <p:sp>
          <p:nvSpPr>
            <p:cNvPr id="47" name="Forme libre 46"/>
            <p:cNvSpPr/>
            <p:nvPr/>
          </p:nvSpPr>
          <p:spPr>
            <a:xfrm rot="19800000">
              <a:off x="4007258" y="3624875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2" tIns="59850" rIns="1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8" name="Forme libre 47"/>
            <p:cNvSpPr/>
            <p:nvPr/>
          </p:nvSpPr>
          <p:spPr>
            <a:xfrm>
              <a:off x="2578523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Améliorer l’image du doctorat (en interne et externe)</a:t>
              </a:r>
              <a:br>
                <a:rPr lang="fr-FR" sz="1050" kern="1200" dirty="0"/>
              </a:br>
              <a:r>
                <a:rPr lang="fr-FR" sz="1000" kern="1200" dirty="0">
                  <a:sym typeface="Symbol"/>
                </a:rPr>
                <a:t> SRED, DCOM</a:t>
              </a:r>
              <a:endParaRPr lang="fr-FR" sz="1000" kern="1200" dirty="0"/>
            </a:p>
          </p:txBody>
        </p:sp>
        <p:sp>
          <p:nvSpPr>
            <p:cNvPr id="49" name="Forme libre 48"/>
            <p:cNvSpPr/>
            <p:nvPr/>
          </p:nvSpPr>
          <p:spPr>
            <a:xfrm rot="23400000">
              <a:off x="4007258" y="2823554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3" tIns="59851" rIns="0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50" name="Forme libre 49"/>
            <p:cNvSpPr/>
            <p:nvPr/>
          </p:nvSpPr>
          <p:spPr>
            <a:xfrm>
              <a:off x="2578523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Financer plus de doctorats</a:t>
              </a:r>
              <a:br>
                <a:rPr lang="fr-FR" sz="1050" kern="1200" dirty="0"/>
              </a:br>
              <a:r>
                <a:rPr lang="fr-FR" sz="1000" kern="1200" dirty="0">
                  <a:sym typeface="Symbol"/>
                </a:rPr>
                <a:t> UR, SAIP, SRED, Fondation</a:t>
              </a:r>
              <a:endParaRPr lang="fr-FR" sz="1000" kern="1200" dirty="0"/>
            </a:p>
          </p:txBody>
        </p:sp>
      </p:grpSp>
      <p:sp>
        <p:nvSpPr>
          <p:cNvPr id="52" name="ZoneTexte 51"/>
          <p:cNvSpPr txBox="1"/>
          <p:nvPr/>
        </p:nvSpPr>
        <p:spPr>
          <a:xfrm>
            <a:off x="3353046" y="5107250"/>
            <a:ext cx="1584176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2,4M€ pour des heures d’innovation pédagogique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6366525" y="1224309"/>
            <a:ext cx="1512168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1M€ pour les GP (dont soutien à la mobilité des étudiants)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7596336" y="3140968"/>
            <a:ext cx="1296281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1,4M€ RH pour le </a:t>
            </a:r>
            <a:r>
              <a:rPr lang="fr-FR" dirty="0" err="1"/>
              <a:t>dvpt</a:t>
            </a:r>
            <a:r>
              <a:rPr lang="fr-FR" dirty="0"/>
              <a:t> partenarial et international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2195736" y="3140968"/>
            <a:ext cx="151216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1,8M€ de RH et </a:t>
            </a:r>
            <a:r>
              <a:rPr lang="fr-FR" dirty="0" err="1"/>
              <a:t>fct</a:t>
            </a:r>
            <a:r>
              <a:rPr lang="fr-FR" dirty="0"/>
              <a:t> pour les </a:t>
            </a:r>
            <a:r>
              <a:rPr lang="fr-FR" dirty="0" err="1"/>
              <a:t>Graduate</a:t>
            </a:r>
            <a:r>
              <a:rPr lang="fr-FR" dirty="0"/>
              <a:t> </a:t>
            </a:r>
            <a:r>
              <a:rPr lang="fr-FR" dirty="0" err="1"/>
              <a:t>Schools</a:t>
            </a:r>
            <a:endParaRPr lang="fr-FR" dirty="0"/>
          </a:p>
        </p:txBody>
      </p:sp>
      <p:sp>
        <p:nvSpPr>
          <p:cNvPr id="56" name="ZoneTexte 55"/>
          <p:cNvSpPr txBox="1"/>
          <p:nvPr/>
        </p:nvSpPr>
        <p:spPr>
          <a:xfrm>
            <a:off x="3126000" y="1259468"/>
            <a:ext cx="17722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626EA7"/>
                </a:solidFill>
                <a:latin typeface="+mn-lt"/>
              </a:rPr>
              <a:t>4,4M€ de bourses et environnement de thèse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1901863" y="4605044"/>
            <a:ext cx="15841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4998455" y="332656"/>
            <a:ext cx="151216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979712" y="1573738"/>
            <a:ext cx="1506327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494804" y="6021288"/>
            <a:ext cx="76328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626EA7"/>
                </a:solidFill>
                <a:latin typeface="+mn-lt"/>
              </a:rPr>
              <a:t>12M€ sur 8 ans de l’ANR + 6-7M€ attendus de l’Initiative </a:t>
            </a:r>
            <a:r>
              <a:rPr lang="fr-FR" sz="1600" b="1" dirty="0" err="1">
                <a:solidFill>
                  <a:srgbClr val="626EA7"/>
                </a:solidFill>
                <a:latin typeface="+mn-lt"/>
              </a:rPr>
              <a:t>NExT</a:t>
            </a:r>
            <a:endParaRPr lang="fr-FR" sz="1600" b="1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6372200" y="5156566"/>
            <a:ext cx="1296281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RH pour l’accompagnement (pilotage, approche compétence…)</a:t>
            </a:r>
          </a:p>
        </p:txBody>
      </p:sp>
    </p:spTree>
    <p:extLst>
      <p:ext uri="{BB962C8B-B14F-4D97-AF65-F5344CB8AC3E}">
        <p14:creationId xmlns:p14="http://schemas.microsoft.com/office/powerpoint/2010/main" val="3334341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llipse 35"/>
          <p:cNvSpPr/>
          <p:nvPr/>
        </p:nvSpPr>
        <p:spPr>
          <a:xfrm>
            <a:off x="3131840" y="908721"/>
            <a:ext cx="4931914" cy="4968552"/>
          </a:xfrm>
          <a:prstGeom prst="ellipse">
            <a:avLst/>
          </a:prstGeom>
          <a:noFill/>
          <a:ln>
            <a:solidFill>
              <a:srgbClr val="626EA7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Projet TRITON : les enjeux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23529" y="119675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5F9DAC"/>
                </a:solidFill>
                <a:latin typeface="Trebuchet MS" panose="020B0603020202020204" pitchFamily="34" charset="0"/>
              </a:rPr>
              <a:t>Ce que l’on veut faire</a:t>
            </a:r>
          </a:p>
        </p:txBody>
      </p:sp>
      <p:sp>
        <p:nvSpPr>
          <p:cNvPr id="33" name="Forme libre 32"/>
          <p:cNvSpPr/>
          <p:nvPr/>
        </p:nvSpPr>
        <p:spPr>
          <a:xfrm>
            <a:off x="139431" y="1196751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5F9DA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/>
          </a:p>
        </p:txBody>
      </p:sp>
      <p:sp>
        <p:nvSpPr>
          <p:cNvPr id="30" name="ZoneTexte 29"/>
          <p:cNvSpPr txBox="1"/>
          <p:nvPr/>
        </p:nvSpPr>
        <p:spPr>
          <a:xfrm>
            <a:off x="323528" y="1844824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626EA7"/>
                </a:solidFill>
                <a:latin typeface="Trebuchet MS" panose="020B0603020202020204" pitchFamily="34" charset="0"/>
              </a:rPr>
              <a:t>Les moyens qu’on va y mettre</a:t>
            </a:r>
          </a:p>
        </p:txBody>
      </p:sp>
      <p:sp>
        <p:nvSpPr>
          <p:cNvPr id="31" name="Forme libre 30"/>
          <p:cNvSpPr/>
          <p:nvPr/>
        </p:nvSpPr>
        <p:spPr>
          <a:xfrm>
            <a:off x="139430" y="1844824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626EA7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>
              <a:solidFill>
                <a:srgbClr val="C0504D"/>
              </a:solidFill>
            </a:endParaRPr>
          </a:p>
        </p:txBody>
      </p:sp>
      <p:grpSp>
        <p:nvGrpSpPr>
          <p:cNvPr id="37" name="Groupe 36"/>
          <p:cNvGrpSpPr/>
          <p:nvPr/>
        </p:nvGrpSpPr>
        <p:grpSpPr>
          <a:xfrm>
            <a:off x="3400315" y="914490"/>
            <a:ext cx="4491008" cy="4962782"/>
            <a:chOff x="2578523" y="892449"/>
            <a:chExt cx="4491008" cy="4962782"/>
          </a:xfrm>
        </p:grpSpPr>
        <p:sp>
          <p:nvSpPr>
            <p:cNvPr id="38" name="Forme libre 37"/>
            <p:cNvSpPr/>
            <p:nvPr/>
          </p:nvSpPr>
          <p:spPr>
            <a:xfrm>
              <a:off x="4247463" y="2797276"/>
              <a:ext cx="1153129" cy="1153129"/>
            </a:xfrm>
            <a:custGeom>
              <a:avLst/>
              <a:gdLst>
                <a:gd name="connsiteX0" fmla="*/ 0 w 1153129"/>
                <a:gd name="connsiteY0" fmla="*/ 576565 h 1153129"/>
                <a:gd name="connsiteX1" fmla="*/ 576565 w 1153129"/>
                <a:gd name="connsiteY1" fmla="*/ 0 h 1153129"/>
                <a:gd name="connsiteX2" fmla="*/ 1153130 w 1153129"/>
                <a:gd name="connsiteY2" fmla="*/ 576565 h 1153129"/>
                <a:gd name="connsiteX3" fmla="*/ 576565 w 1153129"/>
                <a:gd name="connsiteY3" fmla="*/ 1153130 h 1153129"/>
                <a:gd name="connsiteX4" fmla="*/ 0 w 1153129"/>
                <a:gd name="connsiteY4" fmla="*/ 576565 h 1153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129" h="1153129">
                  <a:moveTo>
                    <a:pt x="0" y="576565"/>
                  </a:moveTo>
                  <a:cubicBezTo>
                    <a:pt x="0" y="258137"/>
                    <a:pt x="258137" y="0"/>
                    <a:pt x="576565" y="0"/>
                  </a:cubicBezTo>
                  <a:cubicBezTo>
                    <a:pt x="894993" y="0"/>
                    <a:pt x="1153130" y="258137"/>
                    <a:pt x="1153130" y="576565"/>
                  </a:cubicBezTo>
                  <a:cubicBezTo>
                    <a:pt x="1153130" y="894993"/>
                    <a:pt x="894993" y="1153130"/>
                    <a:pt x="576565" y="1153130"/>
                  </a:cubicBezTo>
                  <a:cubicBezTo>
                    <a:pt x="258137" y="1153130"/>
                    <a:pt x="0" y="894993"/>
                    <a:pt x="0" y="576565"/>
                  </a:cubicBezTo>
                  <a:close/>
                </a:path>
              </a:pathLst>
            </a:custGeom>
            <a:solidFill>
              <a:srgbClr val="C0504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02" tIns="193002" rIns="193002" bIns="193002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900" kern="1200" dirty="0"/>
                <a:t>TRITON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dirty="0"/>
                <a:t>Formation-Recherche</a:t>
              </a:r>
              <a:endParaRPr lang="fr-FR" sz="1200" kern="1200" dirty="0"/>
            </a:p>
          </p:txBody>
        </p:sp>
        <p:sp>
          <p:nvSpPr>
            <p:cNvPr id="39" name="Forme libre 38"/>
            <p:cNvSpPr/>
            <p:nvPr/>
          </p:nvSpPr>
          <p:spPr>
            <a:xfrm rot="16200000">
              <a:off x="4701223" y="242289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2" tIns="59850" rIns="73684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0" name="Forme libre 39"/>
            <p:cNvSpPr/>
            <p:nvPr/>
          </p:nvSpPr>
          <p:spPr>
            <a:xfrm>
              <a:off x="4103322" y="892449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Internationaliser l’Université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DEI, DCOM; composantes</a:t>
              </a:r>
              <a:endParaRPr lang="fr-FR" sz="1000" kern="1200" dirty="0"/>
            </a:p>
          </p:txBody>
        </p:sp>
        <p:sp>
          <p:nvSpPr>
            <p:cNvPr id="41" name="Forme libre 40"/>
            <p:cNvSpPr/>
            <p:nvPr/>
          </p:nvSpPr>
          <p:spPr>
            <a:xfrm rot="19800000">
              <a:off x="5395187" y="282355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59850" rIns="73683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2" name="Forme libre 41"/>
            <p:cNvSpPr/>
            <p:nvPr/>
          </p:nvSpPr>
          <p:spPr>
            <a:xfrm>
              <a:off x="5628120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Développer les partenariats avec des entreprises (au niveau des GS et GP)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SPIE, composantes, UR</a:t>
              </a:r>
              <a:endParaRPr lang="fr-FR" sz="1000" kern="1200" dirty="0"/>
            </a:p>
          </p:txBody>
        </p:sp>
        <p:sp>
          <p:nvSpPr>
            <p:cNvPr id="43" name="Forme libre 42"/>
            <p:cNvSpPr/>
            <p:nvPr/>
          </p:nvSpPr>
          <p:spPr>
            <a:xfrm rot="1800000">
              <a:off x="5395187" y="362487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9" rIns="73682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4" name="Forme libre 43"/>
            <p:cNvSpPr/>
            <p:nvPr/>
          </p:nvSpPr>
          <p:spPr>
            <a:xfrm>
              <a:off x="5628120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Construire des formations inter-composantes / inter-établissements</a:t>
              </a:r>
              <a:br>
                <a:rPr lang="fr-FR" sz="1000" kern="1200" dirty="0"/>
              </a:br>
              <a:r>
                <a:rPr lang="fr-FR" sz="1000" kern="1200" dirty="0">
                  <a:sym typeface="Symbol"/>
                </a:rPr>
                <a:t> DEVU, composantes, Pôles</a:t>
              </a:r>
              <a:endParaRPr lang="fr-FR" sz="1000" kern="1200" dirty="0"/>
            </a:p>
          </p:txBody>
        </p:sp>
        <p:sp>
          <p:nvSpPr>
            <p:cNvPr id="45" name="Forme libre 44"/>
            <p:cNvSpPr/>
            <p:nvPr/>
          </p:nvSpPr>
          <p:spPr>
            <a:xfrm rot="5400000">
              <a:off x="4701223" y="402553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8" rIns="73682" bIns="5985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6" name="Forme libre 45"/>
            <p:cNvSpPr/>
            <p:nvPr/>
          </p:nvSpPr>
          <p:spPr>
            <a:xfrm>
              <a:off x="4103322" y="4413820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Faire évoluer les pratiques pédagogiques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kern="1200" dirty="0">
                  <a:sym typeface="Symbol"/>
                </a:rPr>
                <a:t> CDP et composantes</a:t>
              </a:r>
              <a:endParaRPr lang="fr-FR" sz="1000" kern="1200" dirty="0"/>
            </a:p>
          </p:txBody>
        </p:sp>
        <p:sp>
          <p:nvSpPr>
            <p:cNvPr id="47" name="Forme libre 46"/>
            <p:cNvSpPr/>
            <p:nvPr/>
          </p:nvSpPr>
          <p:spPr>
            <a:xfrm rot="19800000">
              <a:off x="4007258" y="3624875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2" tIns="59850" rIns="1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48" name="Forme libre 47"/>
            <p:cNvSpPr/>
            <p:nvPr/>
          </p:nvSpPr>
          <p:spPr>
            <a:xfrm>
              <a:off x="2578523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Améliorer l’image du doctorat (en interne et externe)</a:t>
              </a:r>
              <a:br>
                <a:rPr lang="fr-FR" sz="1050" kern="1200" dirty="0"/>
              </a:br>
              <a:r>
                <a:rPr lang="fr-FR" sz="1000" kern="1200" dirty="0">
                  <a:sym typeface="Symbol"/>
                </a:rPr>
                <a:t> SRED, DCOM</a:t>
              </a:r>
              <a:endParaRPr lang="fr-FR" sz="1000" kern="1200" dirty="0"/>
            </a:p>
          </p:txBody>
        </p:sp>
        <p:sp>
          <p:nvSpPr>
            <p:cNvPr id="49" name="Forme libre 48"/>
            <p:cNvSpPr/>
            <p:nvPr/>
          </p:nvSpPr>
          <p:spPr>
            <a:xfrm rot="23400000">
              <a:off x="4007258" y="2823554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3" tIns="59851" rIns="0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kern="1200"/>
            </a:p>
          </p:txBody>
        </p:sp>
        <p:sp>
          <p:nvSpPr>
            <p:cNvPr id="50" name="Forme libre 49"/>
            <p:cNvSpPr/>
            <p:nvPr/>
          </p:nvSpPr>
          <p:spPr>
            <a:xfrm>
              <a:off x="2578523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kern="1200" dirty="0"/>
                <a:t>Financer plus de doctorats</a:t>
              </a:r>
              <a:br>
                <a:rPr lang="fr-FR" sz="1050" kern="1200" dirty="0"/>
              </a:br>
              <a:r>
                <a:rPr lang="fr-FR" sz="1000" kern="1200" dirty="0">
                  <a:sym typeface="Symbol"/>
                </a:rPr>
                <a:t> UR, SAIP, SRED, Fondation</a:t>
              </a:r>
              <a:endParaRPr lang="fr-FR" sz="1000" kern="1200" dirty="0"/>
            </a:p>
          </p:txBody>
        </p:sp>
      </p:grpSp>
      <p:sp>
        <p:nvSpPr>
          <p:cNvPr id="58" name="ZoneTexte 57"/>
          <p:cNvSpPr txBox="1"/>
          <p:nvPr/>
        </p:nvSpPr>
        <p:spPr>
          <a:xfrm>
            <a:off x="1901863" y="4605044"/>
            <a:ext cx="15841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4998455" y="332656"/>
            <a:ext cx="1512168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60" name="ZoneTexte 59"/>
          <p:cNvSpPr txBox="1"/>
          <p:nvPr/>
        </p:nvSpPr>
        <p:spPr>
          <a:xfrm>
            <a:off x="1979712" y="1573738"/>
            <a:ext cx="1506327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endParaRPr lang="fr-FR" sz="1200" dirty="0">
              <a:solidFill>
                <a:srgbClr val="626EA7"/>
              </a:solidFill>
              <a:latin typeface="+mn-lt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23529" y="2711822"/>
            <a:ext cx="1440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C0504D"/>
                </a:solidFill>
                <a:latin typeface="Trebuchet MS" panose="020B0603020202020204" pitchFamily="34" charset="0"/>
              </a:rPr>
              <a:t>Ce dont on va avoir aussi besoin pour y arriver</a:t>
            </a:r>
          </a:p>
        </p:txBody>
      </p:sp>
      <p:sp>
        <p:nvSpPr>
          <p:cNvPr id="35" name="Forme libre 34"/>
          <p:cNvSpPr/>
          <p:nvPr/>
        </p:nvSpPr>
        <p:spPr>
          <a:xfrm>
            <a:off x="139431" y="2711822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C0504D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>
              <a:solidFill>
                <a:srgbClr val="C0504D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2195736" y="528341"/>
            <a:ext cx="6624736" cy="5708972"/>
          </a:xfrm>
          <a:prstGeom prst="ellipse">
            <a:avLst/>
          </a:prstGeom>
          <a:noFill/>
          <a:ln>
            <a:solidFill>
              <a:srgbClr val="C0504D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7958498" y="1762650"/>
            <a:ext cx="1124366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Mobilisation et contribution de tous les services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4860032" y="6043354"/>
            <a:ext cx="1584176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Appropriation du projet par tous les acteurs de Nantes Université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5402535" y="441123"/>
            <a:ext cx="151216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Coopération entre établissements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7786583" y="4922584"/>
            <a:ext cx="1296281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Evolution des pratiques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1524169" y="4005064"/>
            <a:ext cx="1512168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Liens entre les services universitaires et les composantes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1853987" y="1781526"/>
            <a:ext cx="1506327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C0504D"/>
                </a:solidFill>
                <a:latin typeface="+mn-lt"/>
              </a:rPr>
              <a:t>Dépassement du « fossé culturel »  formation &lt;&gt;recherche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35497" y="5212938"/>
            <a:ext cx="2916324" cy="16004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C0504D"/>
                </a:solidFill>
                <a:latin typeface="+mn-lt"/>
              </a:rPr>
              <a:t>TRITON apporte une vision (le cap à tenir), un accompagnement méthodologique (le moyen d’y arriver) et des financements (le carburant)…mais ce sont les acteurs de l’Université qui feront ces transformations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3353046" y="5107250"/>
            <a:ext cx="1584176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2,4M€ pour des heures d’innovation pédagogique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6366525" y="1224309"/>
            <a:ext cx="1512168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1M€ pour les GP (dont soutien à la mobilité des étudiants)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7596336" y="3140968"/>
            <a:ext cx="1296281" cy="5539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1,4M€ RH pour le </a:t>
            </a:r>
            <a:r>
              <a:rPr lang="fr-FR" dirty="0" err="1"/>
              <a:t>dvpt</a:t>
            </a:r>
            <a:r>
              <a:rPr lang="fr-FR" dirty="0"/>
              <a:t> partenarial et international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2195736" y="3140968"/>
            <a:ext cx="151216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1,8M€ de RH et </a:t>
            </a:r>
            <a:r>
              <a:rPr lang="fr-FR" dirty="0" err="1"/>
              <a:t>fct</a:t>
            </a:r>
            <a:r>
              <a:rPr lang="fr-FR" dirty="0"/>
              <a:t> pour les </a:t>
            </a:r>
            <a:r>
              <a:rPr lang="fr-FR" dirty="0" err="1"/>
              <a:t>Graduate</a:t>
            </a:r>
            <a:r>
              <a:rPr lang="fr-FR" dirty="0"/>
              <a:t> </a:t>
            </a:r>
            <a:r>
              <a:rPr lang="fr-FR" dirty="0" err="1"/>
              <a:t>Schools</a:t>
            </a:r>
            <a:endParaRPr lang="fr-FR" dirty="0"/>
          </a:p>
        </p:txBody>
      </p:sp>
      <p:sp>
        <p:nvSpPr>
          <p:cNvPr id="72" name="ZoneTexte 71"/>
          <p:cNvSpPr txBox="1"/>
          <p:nvPr/>
        </p:nvSpPr>
        <p:spPr>
          <a:xfrm>
            <a:off x="3126000" y="1259468"/>
            <a:ext cx="1772298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rgbClr val="626EA7"/>
                </a:solidFill>
                <a:latin typeface="+mn-lt"/>
              </a:rPr>
              <a:t>4,4M€ de bourses et environnement de thèse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6372200" y="5156566"/>
            <a:ext cx="1296281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ctr">
              <a:defRPr sz="1200">
                <a:solidFill>
                  <a:srgbClr val="626EA7"/>
                </a:solidFill>
                <a:latin typeface="+mn-lt"/>
              </a:defRPr>
            </a:lvl1pPr>
          </a:lstStyle>
          <a:p>
            <a:r>
              <a:rPr lang="fr-FR" dirty="0"/>
              <a:t>RH pour l’accompagnement (pilotage, approche compétence…)</a:t>
            </a:r>
          </a:p>
        </p:txBody>
      </p:sp>
    </p:spTree>
    <p:extLst>
      <p:ext uri="{BB962C8B-B14F-4D97-AF65-F5344CB8AC3E}">
        <p14:creationId xmlns:p14="http://schemas.microsoft.com/office/powerpoint/2010/main" val="3775380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Projet TRITON : l’équipe distribuée</a:t>
            </a:r>
          </a:p>
        </p:txBody>
      </p:sp>
      <p:sp>
        <p:nvSpPr>
          <p:cNvPr id="4" name="Ellipse 3"/>
          <p:cNvSpPr/>
          <p:nvPr/>
        </p:nvSpPr>
        <p:spPr>
          <a:xfrm>
            <a:off x="1730701" y="1700808"/>
            <a:ext cx="2027616" cy="1972816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144000" tIns="612000" rIns="216000" bIns="1260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fr-FR" sz="1400" b="1" dirty="0">
                <a:solidFill>
                  <a:schemeClr val="tx1"/>
                </a:solidFill>
              </a:rPr>
              <a:t>À la DEI</a:t>
            </a:r>
            <a:br>
              <a:rPr lang="fr-FR" sz="1400" b="1" dirty="0">
                <a:solidFill>
                  <a:schemeClr val="tx1"/>
                </a:solidFill>
              </a:rPr>
            </a:br>
            <a:r>
              <a:rPr lang="fr-FR" sz="1400" dirty="0">
                <a:solidFill>
                  <a:schemeClr val="tx1"/>
                </a:solidFill>
              </a:rPr>
              <a:t>(à définir)</a:t>
            </a:r>
          </a:p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fr-FR" sz="1400" dirty="0">
                <a:solidFill>
                  <a:schemeClr val="accent4">
                    <a:lumMod val="75000"/>
                  </a:schemeClr>
                </a:solidFill>
              </a:rPr>
              <a:t>1 poste pour l’accueil des étudiants étrangers</a:t>
            </a:r>
            <a:endParaRPr lang="fr-FR" sz="1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364088" y="1412776"/>
            <a:ext cx="2368263" cy="2304256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8000" tIns="540000" rIns="108000" bIns="1260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fr-FR" sz="1400" b="1" dirty="0">
                <a:solidFill>
                  <a:schemeClr val="tx1"/>
                </a:solidFill>
              </a:rPr>
              <a:t>au SRED</a:t>
            </a:r>
            <a:br>
              <a:rPr lang="fr-FR" sz="1400" b="1" dirty="0">
                <a:solidFill>
                  <a:schemeClr val="tx1"/>
                </a:solidFill>
              </a:rPr>
            </a:br>
            <a:r>
              <a:rPr lang="fr-FR" sz="1400" dirty="0">
                <a:solidFill>
                  <a:schemeClr val="tx1"/>
                </a:solidFill>
              </a:rPr>
              <a:t>1 VPD + 1 </a:t>
            </a:r>
            <a:r>
              <a:rPr lang="fr-FR" sz="1400" dirty="0" err="1">
                <a:solidFill>
                  <a:schemeClr val="tx1"/>
                </a:solidFill>
              </a:rPr>
              <a:t>resp</a:t>
            </a:r>
            <a:r>
              <a:rPr lang="fr-FR" sz="1400" dirty="0">
                <a:solidFill>
                  <a:schemeClr val="tx1"/>
                </a:solidFill>
              </a:rPr>
              <a:t> de mission + </a:t>
            </a:r>
            <a:r>
              <a:rPr lang="fr-FR" sz="1400" dirty="0" err="1">
                <a:solidFill>
                  <a:schemeClr val="tx1"/>
                </a:solidFill>
              </a:rPr>
              <a:t>resp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College</a:t>
            </a:r>
            <a:r>
              <a:rPr lang="fr-FR" sz="1400" dirty="0">
                <a:solidFill>
                  <a:schemeClr val="tx1"/>
                </a:solidFill>
              </a:rPr>
              <a:t> doctorale </a:t>
            </a:r>
            <a:r>
              <a:rPr lang="fr-FR" sz="1400" dirty="0" err="1">
                <a:solidFill>
                  <a:schemeClr val="tx1"/>
                </a:solidFill>
              </a:rPr>
              <a:t>PdL</a:t>
            </a:r>
            <a:r>
              <a:rPr lang="fr-FR" sz="1400" dirty="0">
                <a:solidFill>
                  <a:schemeClr val="tx1"/>
                </a:solidFill>
              </a:rPr>
              <a:t> + </a:t>
            </a:r>
            <a:r>
              <a:rPr lang="fr-FR" sz="1400" dirty="0">
                <a:solidFill>
                  <a:srgbClr val="7030A0"/>
                </a:solidFill>
              </a:rPr>
              <a:t>1 chargé de mission formation </a:t>
            </a:r>
            <a:r>
              <a:rPr lang="fr-FR" sz="1400" dirty="0" err="1">
                <a:solidFill>
                  <a:srgbClr val="7030A0"/>
                </a:solidFill>
              </a:rPr>
              <a:t>doct</a:t>
            </a:r>
            <a:endParaRPr lang="fr-FR" sz="1400" b="1" dirty="0">
              <a:solidFill>
                <a:srgbClr val="7030A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11560" y="2780928"/>
            <a:ext cx="2105091" cy="2048197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0" tIns="576000" rIns="144000" bIns="468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fr-FR" sz="1400" b="1" dirty="0">
                <a:solidFill>
                  <a:schemeClr val="tx1"/>
                </a:solidFill>
              </a:rPr>
              <a:t>dans les composantes</a:t>
            </a:r>
            <a:br>
              <a:rPr lang="fr-FR" sz="1400" b="1" dirty="0">
                <a:solidFill>
                  <a:schemeClr val="tx1"/>
                </a:solidFill>
              </a:rPr>
            </a:br>
            <a:r>
              <a:rPr lang="fr-FR" sz="1400" dirty="0">
                <a:solidFill>
                  <a:schemeClr val="tx1"/>
                </a:solidFill>
              </a:rPr>
              <a:t>appui pédagogique/ingénierie de formation + (sous réserve) </a:t>
            </a:r>
            <a:r>
              <a:rPr lang="fr-FR" sz="1400" dirty="0">
                <a:solidFill>
                  <a:srgbClr val="7030A0"/>
                </a:solidFill>
              </a:rPr>
              <a:t>1 appui admin pour les GP santé</a:t>
            </a:r>
            <a:endParaRPr lang="fr-FR" sz="1400" b="1" dirty="0">
              <a:solidFill>
                <a:srgbClr val="7030A0"/>
              </a:solidFill>
            </a:endParaRPr>
          </a:p>
        </p:txBody>
      </p:sp>
      <p:graphicFrame>
        <p:nvGraphicFramePr>
          <p:cNvPr id="6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4085108"/>
              </p:ext>
            </p:extLst>
          </p:nvPr>
        </p:nvGraphicFramePr>
        <p:xfrm>
          <a:off x="457200" y="9807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Ellipse 7"/>
          <p:cNvSpPr/>
          <p:nvPr/>
        </p:nvSpPr>
        <p:spPr>
          <a:xfrm>
            <a:off x="5868145" y="4541382"/>
            <a:ext cx="1440160" cy="1401237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8000" tIns="540000" rIns="108000" bIns="1260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fr-FR" sz="1400" b="1" dirty="0">
              <a:solidFill>
                <a:srgbClr val="7030A0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932040" y="5157192"/>
            <a:ext cx="1440160" cy="1401237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8000" tIns="540000" rIns="108000" bIns="1260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fr-FR" sz="1400" b="1" dirty="0">
              <a:solidFill>
                <a:srgbClr val="7030A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475656" y="4456573"/>
            <a:ext cx="1440160" cy="1401237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88000" tIns="540000" rIns="108000" bIns="1260000" numCol="1" spcCol="1270" anchor="ctr" anchorCtr="0">
            <a:no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endParaRPr lang="fr-FR" sz="1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97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Projet TRITON : les chiffres clés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539552" y="1196752"/>
            <a:ext cx="8352928" cy="4535488"/>
          </a:xfrm>
        </p:spPr>
        <p:txBody>
          <a:bodyPr>
            <a:normAutofit/>
          </a:bodyPr>
          <a:lstStyle/>
          <a:p>
            <a:r>
              <a:rPr lang="fr-FR" sz="1800" dirty="0"/>
              <a:t>de mars 2021 à juin 2029, soit 8 années académiques</a:t>
            </a:r>
          </a:p>
          <a:p>
            <a:r>
              <a:rPr lang="fr-FR" sz="1800" dirty="0"/>
              <a:t>5 partenaires : UN, CHU, Inserm, CNRS et ECN</a:t>
            </a:r>
          </a:p>
          <a:p>
            <a:r>
              <a:rPr lang="fr-FR" sz="1800" dirty="0"/>
              <a:t>12 M€ de subvention de l’ANR (PIA3-SFRI) + 6-7M€ attendus de </a:t>
            </a:r>
            <a:r>
              <a:rPr lang="fr-FR" sz="1800" dirty="0" err="1"/>
              <a:t>NExT</a:t>
            </a:r>
            <a:endParaRPr lang="fr-FR" sz="1800" dirty="0"/>
          </a:p>
          <a:p>
            <a:r>
              <a:rPr lang="fr-FR" sz="1800" dirty="0"/>
              <a:t>12 </a:t>
            </a:r>
            <a:r>
              <a:rPr lang="fr-FR" sz="1800" i="1" dirty="0" err="1"/>
              <a:t>Graduate</a:t>
            </a:r>
            <a:r>
              <a:rPr lang="fr-FR" sz="1800" i="1" dirty="0"/>
              <a:t> Programmes </a:t>
            </a:r>
            <a:r>
              <a:rPr lang="fr-FR" sz="1800" dirty="0"/>
              <a:t>et 4 </a:t>
            </a:r>
            <a:r>
              <a:rPr lang="fr-FR" sz="1800" i="1" dirty="0" err="1"/>
              <a:t>Graduate</a:t>
            </a:r>
            <a:r>
              <a:rPr lang="fr-FR" sz="1800" i="1" dirty="0"/>
              <a:t> </a:t>
            </a:r>
            <a:r>
              <a:rPr lang="fr-FR" sz="1800" i="1" dirty="0" err="1"/>
              <a:t>Schools</a:t>
            </a:r>
            <a:r>
              <a:rPr lang="fr-FR" sz="1800" i="1" dirty="0"/>
              <a:t> </a:t>
            </a:r>
            <a:r>
              <a:rPr lang="fr-FR" sz="1800" dirty="0"/>
              <a:t>à créer</a:t>
            </a:r>
          </a:p>
          <a:p>
            <a:r>
              <a:rPr lang="fr-FR" sz="1800" dirty="0"/>
              <a:t>Implication très forte de 6 UFR, d’un établissement-composante et de 16 unités de recherche (UMR)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01" b="9889"/>
          <a:stretch/>
        </p:blipFill>
        <p:spPr>
          <a:xfrm>
            <a:off x="466852" y="4149080"/>
            <a:ext cx="2409127" cy="14770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149080"/>
            <a:ext cx="1414411" cy="147702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223421" y="561654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Trebuchet MS" panose="020B0603020202020204" pitchFamily="34" charset="0"/>
              </a:rPr>
              <a:t>Triton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971600" y="5626100"/>
            <a:ext cx="989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latin typeface="Trebuchet MS" panose="020B0603020202020204" pitchFamily="34" charset="0"/>
              </a:rPr>
              <a:t>Le triton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4149080"/>
            <a:ext cx="2419350" cy="111442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427984" y="5301208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latin typeface="Trebuchet MS" panose="020B0603020202020204" pitchFamily="34" charset="0"/>
              </a:rPr>
              <a:t>La substitution </a:t>
            </a:r>
            <a:r>
              <a:rPr lang="fr-FR" sz="1600" dirty="0" err="1">
                <a:latin typeface="Trebuchet MS" panose="020B0603020202020204" pitchFamily="34" charset="0"/>
              </a:rPr>
              <a:t>tritonique</a:t>
            </a:r>
            <a:endParaRPr lang="fr-FR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9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8867774" cy="908720"/>
          </a:xfrm>
        </p:spPr>
        <p:txBody>
          <a:bodyPr/>
          <a:lstStyle/>
          <a:p>
            <a:r>
              <a:rPr lang="fr-FR" dirty="0"/>
              <a:t>Objectif : structurer la formation par la recherche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843808" y="1133759"/>
            <a:ext cx="5976664" cy="453548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Développer 4 écoles doctorales du site</a:t>
            </a:r>
          </a:p>
          <a:p>
            <a:pPr lvl="1"/>
            <a:r>
              <a:rPr lang="fr-FR" dirty="0"/>
              <a:t>Gestion administrative du doctorat</a:t>
            </a:r>
          </a:p>
          <a:p>
            <a:pPr lvl="1"/>
            <a:r>
              <a:rPr lang="fr-FR" dirty="0"/>
              <a:t>Formation des doctorants</a:t>
            </a:r>
          </a:p>
          <a:p>
            <a:pPr lvl="1"/>
            <a:r>
              <a:rPr lang="fr-FR" dirty="0"/>
              <a:t>Promotion du doctorat</a:t>
            </a:r>
          </a:p>
          <a:p>
            <a:pPr lvl="1"/>
            <a:r>
              <a:rPr lang="fr-FR" dirty="0"/>
              <a:t>Développement (partenariats, financements…)</a:t>
            </a:r>
          </a:p>
          <a:p>
            <a:pPr lvl="1"/>
            <a:r>
              <a:rPr lang="fr-FR" dirty="0"/>
              <a:t>Lien avec les masters (notamment via la coordination des GP)</a:t>
            </a:r>
          </a:p>
          <a:p>
            <a:pPr marL="0" indent="0">
              <a:buNone/>
            </a:pPr>
            <a:endParaRPr lang="fr-FR" sz="100" dirty="0"/>
          </a:p>
          <a:p>
            <a:pPr marL="0" indent="0">
              <a:buNone/>
            </a:pPr>
            <a:r>
              <a:rPr lang="fr-FR" dirty="0"/>
              <a:t>Créer 12 nouvelles formations de master-doctorat</a:t>
            </a:r>
          </a:p>
          <a:p>
            <a:pPr lvl="1"/>
            <a:r>
              <a:rPr lang="fr-FR" dirty="0"/>
              <a:t>Du M1 au D3</a:t>
            </a:r>
          </a:p>
          <a:p>
            <a:pPr lvl="1"/>
            <a:r>
              <a:rPr lang="fr-FR" dirty="0"/>
              <a:t>En lien direct avec les unités de recherche</a:t>
            </a:r>
          </a:p>
          <a:p>
            <a:pPr lvl="1"/>
            <a:r>
              <a:rPr lang="fr-FR" dirty="0"/>
              <a:t>Modalités d’enseignements nouvelles</a:t>
            </a:r>
          </a:p>
          <a:p>
            <a:pPr lvl="1"/>
            <a:r>
              <a:rPr lang="fr-FR" dirty="0"/>
              <a:t>Interdisciplinaire</a:t>
            </a:r>
          </a:p>
          <a:p>
            <a:pPr lvl="1"/>
            <a:r>
              <a:rPr lang="fr-FR" dirty="0"/>
              <a:t>Internationale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50" y="3798055"/>
            <a:ext cx="1809096" cy="180909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04" y="980728"/>
            <a:ext cx="2126556" cy="2097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uble flèche horizontale 4"/>
          <p:cNvSpPr/>
          <p:nvPr/>
        </p:nvSpPr>
        <p:spPr>
          <a:xfrm>
            <a:off x="3132236" y="1565807"/>
            <a:ext cx="431652" cy="288032"/>
          </a:xfrm>
          <a:prstGeom prst="left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rot="18892578">
            <a:off x="3186044" y="1926476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 rot="18892578">
            <a:off x="3186044" y="2274175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18892578">
            <a:off x="3186044" y="2694018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16200000">
            <a:off x="3186044" y="3044951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18892578">
            <a:off x="3186044" y="4836074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 rot="18892578">
            <a:off x="3186044" y="5183773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 rot="18892578">
            <a:off x="3186044" y="5603616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 rot="16200000">
            <a:off x="3186044" y="4453931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18892578">
            <a:off x="3186044" y="5959204"/>
            <a:ext cx="324036" cy="286494"/>
          </a:xfrm>
          <a:prstGeom prst="rightArrow">
            <a:avLst/>
          </a:prstGeom>
          <a:solidFill>
            <a:srgbClr val="D0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texte 2"/>
          <p:cNvSpPr txBox="1">
            <a:spLocks/>
          </p:cNvSpPr>
          <p:nvPr/>
        </p:nvSpPr>
        <p:spPr bwMode="auto">
          <a:xfrm>
            <a:off x="285204" y="2942343"/>
            <a:ext cx="2126556" cy="63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1600"/>
              </a:spcBef>
              <a:spcAft>
                <a:spcPct val="0"/>
              </a:spcAft>
              <a:buClr>
                <a:srgbClr val="D0D700"/>
              </a:buClr>
              <a:buFont typeface="Trebuchet MS" panose="020B0603020202020204" pitchFamily="34" charset="0"/>
              <a:buChar char="●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Trebuchet MS" panose="020B0603020202020204" pitchFamily="34" charset="0"/>
              </a:defRPr>
            </a:lvl1pPr>
            <a:lvl2pPr marL="742950" indent="-285750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lang="fr-FR" altLang="fr-FR" sz="16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 kern="1200" baseline="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 kern="1200" baseline="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Trebuchet MS" panose="020B0603020202020204" pitchFamily="34" charset="0"/>
              <a:buChar char="—"/>
              <a:defRPr sz="12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rebuchet MS" panose="020B0603020202020204" pitchFamily="34" charset="0"/>
              <a:buNone/>
            </a:pPr>
            <a:r>
              <a:rPr lang="fr-FR" dirty="0"/>
              <a:t>4 </a:t>
            </a:r>
            <a:r>
              <a:rPr lang="fr-FR" i="1" dirty="0" err="1"/>
              <a:t>Graduate</a:t>
            </a:r>
            <a:r>
              <a:rPr lang="fr-FR" i="1" dirty="0"/>
              <a:t> </a:t>
            </a:r>
            <a:r>
              <a:rPr lang="fr-FR" i="1" dirty="0" err="1"/>
              <a:t>Schools</a:t>
            </a:r>
            <a:endParaRPr lang="fr-FR" i="1" dirty="0"/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 bwMode="auto">
          <a:xfrm>
            <a:off x="467544" y="5597513"/>
            <a:ext cx="1809096" cy="63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1600"/>
              </a:spcBef>
              <a:spcAft>
                <a:spcPct val="0"/>
              </a:spcAft>
              <a:buClr>
                <a:srgbClr val="D0D700"/>
              </a:buClr>
              <a:buFont typeface="Trebuchet MS" panose="020B0603020202020204" pitchFamily="34" charset="0"/>
              <a:buChar char="●"/>
              <a:defRPr sz="20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Trebuchet MS" panose="020B0603020202020204" pitchFamily="34" charset="0"/>
              </a:defRPr>
            </a:lvl1pPr>
            <a:lvl2pPr marL="742950" indent="-285750" algn="l" defTabSz="457200" rtl="0" eaLnBrk="0" fontAlgn="base" hangingPunct="0">
              <a:spcBef>
                <a:spcPts val="8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lang="fr-FR" altLang="fr-FR" sz="1600" kern="120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 kern="1200" baseline="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 kern="1200" baseline="0">
                <a:solidFill>
                  <a:schemeClr val="tx1"/>
                </a:solidFill>
                <a:latin typeface="Trebuchet MS" panose="020B0603020202020204" pitchFamily="34" charset="0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Trebuchet MS" panose="020B0603020202020204" pitchFamily="34" charset="0"/>
              <a:buChar char="—"/>
              <a:defRPr sz="1200" kern="120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Trebuchet MS" panose="020B0603020202020204" pitchFamily="34" charset="0"/>
              <a:buNone/>
            </a:pPr>
            <a:r>
              <a:rPr lang="fr-FR" dirty="0"/>
              <a:t>12 </a:t>
            </a:r>
            <a:r>
              <a:rPr lang="fr-FR" i="1" dirty="0" err="1"/>
              <a:t>Graduate</a:t>
            </a:r>
            <a:r>
              <a:rPr lang="fr-FR" i="1" dirty="0"/>
              <a:t> Programmes</a:t>
            </a:r>
          </a:p>
        </p:txBody>
      </p:sp>
    </p:spTree>
    <p:extLst>
      <p:ext uri="{BB962C8B-B14F-4D97-AF65-F5344CB8AC3E}">
        <p14:creationId xmlns:p14="http://schemas.microsoft.com/office/powerpoint/2010/main" val="242113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9083798" cy="908720"/>
          </a:xfrm>
        </p:spPr>
        <p:txBody>
          <a:bodyPr/>
          <a:lstStyle/>
          <a:p>
            <a:r>
              <a:rPr lang="fr-FR" dirty="0"/>
              <a:t>L’offre </a:t>
            </a:r>
            <a:r>
              <a:rPr lang="fr-FR" i="1" dirty="0" err="1"/>
              <a:t>Graduate</a:t>
            </a:r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ACA68C3-EB3C-6A45-AC2C-60C26BFC0F6E}"/>
              </a:ext>
            </a:extLst>
          </p:cNvPr>
          <p:cNvSpPr txBox="1"/>
          <p:nvPr/>
        </p:nvSpPr>
        <p:spPr>
          <a:xfrm>
            <a:off x="2085765" y="5661248"/>
            <a:ext cx="702273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Trebuchet MS" panose="020B0603020202020204" pitchFamily="34" charset="0"/>
              </a:rPr>
              <a:t>12 parcours intégrés – les </a:t>
            </a:r>
            <a:r>
              <a:rPr lang="fr-FR" sz="1200" b="1" i="1" dirty="0" err="1">
                <a:latin typeface="Trebuchet MS" panose="020B0603020202020204" pitchFamily="34" charset="0"/>
                <a:sym typeface="Wingdings" panose="05000000000000000000" pitchFamily="2" charset="2"/>
              </a:rPr>
              <a:t>Graduate</a:t>
            </a:r>
            <a:r>
              <a:rPr lang="fr-FR" sz="1200" b="1" i="1" dirty="0">
                <a:latin typeface="Trebuchet MS" panose="020B0603020202020204" pitchFamily="34" charset="0"/>
                <a:sym typeface="Wingdings" panose="05000000000000000000" pitchFamily="2" charset="2"/>
              </a:rPr>
              <a:t> Programmes </a:t>
            </a:r>
            <a:r>
              <a:rPr lang="fr-FR" sz="1200" b="1" dirty="0">
                <a:latin typeface="Trebuchet MS" panose="020B0603020202020204" pitchFamily="34" charset="0"/>
                <a:sym typeface="Wingdings" panose="05000000000000000000" pitchFamily="2" charset="2"/>
              </a:rPr>
              <a:t>-</a:t>
            </a:r>
            <a:r>
              <a:rPr lang="fr-FR" sz="1200" b="1" dirty="0">
                <a:latin typeface="Trebuchet MS" panose="020B0603020202020204" pitchFamily="34" charset="0"/>
              </a:rPr>
              <a:t> </a:t>
            </a:r>
            <a:r>
              <a:rPr lang="fr-FR" sz="1200" dirty="0">
                <a:latin typeface="Trebuchet MS" panose="020B0603020202020204" pitchFamily="34" charset="0"/>
              </a:rPr>
              <a:t>à construire à partir de l’existant  (+1 en SHS)</a:t>
            </a:r>
          </a:p>
          <a:p>
            <a:pPr marL="363538" lvl="2" indent="-285750">
              <a:buFont typeface="Arial"/>
              <a:buChar char="•"/>
            </a:pPr>
            <a:r>
              <a:rPr lang="fr-FR" sz="1200" dirty="0">
                <a:latin typeface="Trebuchet MS" panose="020B0603020202020204" pitchFamily="34" charset="0"/>
              </a:rPr>
              <a:t>35% internationaux</a:t>
            </a:r>
          </a:p>
          <a:p>
            <a:pPr marL="363538" lvl="2" indent="-285750">
              <a:buFont typeface="Arial"/>
              <a:buChar char="•"/>
            </a:pPr>
            <a:r>
              <a:rPr lang="fr-FR" sz="1200" dirty="0">
                <a:latin typeface="Trebuchet MS" panose="020B0603020202020204" pitchFamily="34" charset="0"/>
              </a:rPr>
              <a:t>35% accompagnés jusqu’en D3 </a:t>
            </a:r>
          </a:p>
        </p:txBody>
      </p:sp>
      <p:pic>
        <p:nvPicPr>
          <p:cNvPr id="32" name="Picture 2">
            <a:extLst>
              <a:ext uri="{FF2B5EF4-FFF2-40B4-BE49-F238E27FC236}">
                <a16:creationId xmlns:a16="http://schemas.microsoft.com/office/drawing/2014/main" id="{D63E48CD-AFB9-944C-AB20-A96FFDD500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9"/>
          <a:stretch/>
        </p:blipFill>
        <p:spPr bwMode="auto">
          <a:xfrm>
            <a:off x="895890" y="976301"/>
            <a:ext cx="5961882" cy="4422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C985C4C5-BA3B-DF4A-9858-76149D07A99E}"/>
              </a:ext>
            </a:extLst>
          </p:cNvPr>
          <p:cNvSpPr txBox="1"/>
          <p:nvPr/>
        </p:nvSpPr>
        <p:spPr>
          <a:xfrm>
            <a:off x="2189549" y="2924944"/>
            <a:ext cx="405560" cy="1231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fr-FR" sz="800" dirty="0"/>
              <a:t>Post-RFI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B92F4D7-A9D1-1F46-82DB-9328E3D45F9C}"/>
              </a:ext>
            </a:extLst>
          </p:cNvPr>
          <p:cNvSpPr txBox="1"/>
          <p:nvPr/>
        </p:nvSpPr>
        <p:spPr>
          <a:xfrm>
            <a:off x="5602898" y="3641947"/>
            <a:ext cx="405560" cy="1231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fr-FR" sz="800" dirty="0"/>
              <a:t>Post-RFI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AE79BDE-5494-0543-8F3E-42EE154FC0F2}"/>
              </a:ext>
            </a:extLst>
          </p:cNvPr>
          <p:cNvSpPr/>
          <p:nvPr/>
        </p:nvSpPr>
        <p:spPr>
          <a:xfrm>
            <a:off x="6891943" y="1276239"/>
            <a:ext cx="985962" cy="5925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Education, </a:t>
            </a:r>
            <a:r>
              <a:rPr lang="fr-FR" sz="1050" dirty="0" err="1"/>
              <a:t>Language</a:t>
            </a:r>
            <a:r>
              <a:rPr lang="fr-FR" sz="1050" dirty="0"/>
              <a:t>, &amp; Cognition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4496290" y="1256520"/>
            <a:ext cx="992425" cy="632027"/>
          </a:xfrm>
          <a:prstGeom prst="roundRect">
            <a:avLst>
              <a:gd name="adj" fmla="val 29895"/>
            </a:avLst>
          </a:prstGeom>
          <a:solidFill>
            <a:srgbClr val="FFCC66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800" b="1" dirty="0">
                <a:solidFill>
                  <a:prstClr val="black"/>
                </a:solidFill>
                <a:latin typeface="Arial" pitchFamily="34" charset="0"/>
                <a:ea typeface="ヒラギノ角ゴ Pro W3" charset="-128"/>
              </a:rPr>
              <a:t>Engineering and </a:t>
            </a:r>
            <a:r>
              <a:rPr lang="fr-FR" sz="800" b="1" dirty="0" err="1">
                <a:solidFill>
                  <a:prstClr val="black"/>
                </a:solidFill>
                <a:latin typeface="Arial" pitchFamily="34" charset="0"/>
                <a:ea typeface="ヒラギノ角ゴ Pro W3" charset="-128"/>
              </a:rPr>
              <a:t>Systems</a:t>
            </a:r>
            <a:endParaRPr lang="fr-FR" sz="800" b="1" dirty="0">
              <a:solidFill>
                <a:prstClr val="black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19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4496290" y="2348880"/>
            <a:ext cx="992425" cy="691200"/>
          </a:xfrm>
          <a:prstGeom prst="roundRect">
            <a:avLst>
              <a:gd name="adj" fmla="val 29895"/>
            </a:avLst>
          </a:prstGeom>
          <a:solidFill>
            <a:schemeClr val="accent2">
              <a:lumMod val="60000"/>
              <a:lumOff val="40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FR" sz="900" b="1" dirty="0">
              <a:solidFill>
                <a:prstClr val="black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20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4496290" y="3877093"/>
            <a:ext cx="992425" cy="632027"/>
          </a:xfrm>
          <a:prstGeom prst="roundRect">
            <a:avLst>
              <a:gd name="adj" fmla="val 29895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800" b="1" dirty="0">
                <a:solidFill>
                  <a:prstClr val="black"/>
                </a:solidFill>
                <a:latin typeface="Arial" pitchFamily="34" charset="0"/>
                <a:ea typeface="ヒラギノ角ゴ Pro W3" charset="-128"/>
              </a:rPr>
              <a:t>Génie océanique</a:t>
            </a:r>
          </a:p>
        </p:txBody>
      </p:sp>
      <p:sp>
        <p:nvSpPr>
          <p:cNvPr id="24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4493859" y="4669181"/>
            <a:ext cx="992425" cy="632027"/>
          </a:xfrm>
          <a:prstGeom prst="roundRect">
            <a:avLst>
              <a:gd name="adj" fmla="val 29895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800" b="1" dirty="0">
                <a:solidFill>
                  <a:prstClr val="black"/>
                </a:solidFill>
                <a:latin typeface="Arial" pitchFamily="34" charset="0"/>
                <a:ea typeface="ヒラギノ角ゴ Pro W3" charset="-128"/>
              </a:rPr>
              <a:t>Robotique et automatique</a:t>
            </a:r>
          </a:p>
        </p:txBody>
      </p:sp>
      <p:sp>
        <p:nvSpPr>
          <p:cNvPr id="25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6891943" y="2408053"/>
            <a:ext cx="992425" cy="632027"/>
          </a:xfrm>
          <a:prstGeom prst="roundRect">
            <a:avLst>
              <a:gd name="adj" fmla="val 29895"/>
            </a:avLst>
          </a:prstGeom>
          <a:noFill/>
          <a:ln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800" b="1" dirty="0" err="1">
                <a:solidFill>
                  <a:schemeClr val="accent1"/>
                </a:solidFill>
                <a:latin typeface="Arial" pitchFamily="34" charset="0"/>
                <a:ea typeface="ヒラギノ角ゴ Pro W3" charset="-128"/>
              </a:rPr>
              <a:t>Language</a:t>
            </a:r>
            <a:r>
              <a:rPr lang="fr-FR" sz="800" b="1" dirty="0">
                <a:solidFill>
                  <a:schemeClr val="accent1"/>
                </a:solidFill>
                <a:latin typeface="Arial" pitchFamily="34" charset="0"/>
                <a:ea typeface="ヒラギノ角ゴ Pro W3" charset="-128"/>
              </a:rPr>
              <a:t> sciences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47186" y="4086000"/>
            <a:ext cx="237244" cy="1384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fr-F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2024 </a:t>
            </a:r>
          </a:p>
        </p:txBody>
      </p:sp>
      <p:sp>
        <p:nvSpPr>
          <p:cNvPr id="14" name="Rectangle : coins arrondis 11">
            <a:extLst>
              <a:ext uri="{FF2B5EF4-FFF2-40B4-BE49-F238E27FC236}">
                <a16:creationId xmlns:a16="http://schemas.microsoft.com/office/drawing/2014/main" id="{BD70333F-B1B5-8B49-9FD5-75995AE64E07}"/>
              </a:ext>
            </a:extLst>
          </p:cNvPr>
          <p:cNvSpPr/>
          <p:nvPr/>
        </p:nvSpPr>
        <p:spPr>
          <a:xfrm>
            <a:off x="1182125" y="4941168"/>
            <a:ext cx="543600" cy="259152"/>
          </a:xfrm>
          <a:prstGeom prst="roundRect">
            <a:avLst>
              <a:gd name="adj" fmla="val 29895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FR" sz="800" b="1" dirty="0">
              <a:solidFill>
                <a:prstClr val="black"/>
              </a:solidFill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67898" y="5277844"/>
            <a:ext cx="972054" cy="41549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Ajouts au dossier initial, liés à l’arrivée de l’ECN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1008000" y="2322000"/>
            <a:ext cx="144270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fr-FR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12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403648" y="3650541"/>
            <a:ext cx="288032" cy="1384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fr-FR" sz="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 2023 </a:t>
            </a:r>
          </a:p>
        </p:txBody>
      </p:sp>
    </p:spTree>
    <p:extLst>
      <p:ext uri="{BB962C8B-B14F-4D97-AF65-F5344CB8AC3E}">
        <p14:creationId xmlns:p14="http://schemas.microsoft.com/office/powerpoint/2010/main" val="378693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8975278" cy="908720"/>
          </a:xfrm>
        </p:spPr>
        <p:txBody>
          <a:bodyPr/>
          <a:lstStyle/>
          <a:p>
            <a:r>
              <a:rPr lang="fr-FR" dirty="0"/>
              <a:t>Projet TRITON : le calendrier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51520" y="1700808"/>
            <a:ext cx="871296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 de texte 3"/>
          <p:cNvSpPr txBox="1"/>
          <p:nvPr/>
        </p:nvSpPr>
        <p:spPr>
          <a:xfrm>
            <a:off x="3427647" y="1150004"/>
            <a:ext cx="948671" cy="37310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prstClr val="black"/>
                </a:solidFill>
                <a:latin typeface="Trebuchet MS" panose="020B0603020202020204" pitchFamily="34" charset="0"/>
                <a:ea typeface="Calibri"/>
              </a:rPr>
              <a:t>09/2022</a:t>
            </a:r>
            <a:endParaRPr lang="fr-FR" sz="1400" dirty="0">
              <a:solidFill>
                <a:prstClr val="black"/>
              </a:solidFill>
              <a:latin typeface="Trebuchet MS" panose="020B0603020202020204" pitchFamily="34" charset="0"/>
              <a:ea typeface="Times New Roman"/>
            </a:endParaRPr>
          </a:p>
        </p:txBody>
      </p:sp>
      <p:sp>
        <p:nvSpPr>
          <p:cNvPr id="14" name="Zone de texte 3"/>
          <p:cNvSpPr txBox="1"/>
          <p:nvPr/>
        </p:nvSpPr>
        <p:spPr>
          <a:xfrm>
            <a:off x="1541381" y="1150004"/>
            <a:ext cx="948671" cy="37536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prstClr val="black"/>
                </a:solidFill>
                <a:latin typeface="Trebuchet MS" panose="020B0603020202020204" pitchFamily="34" charset="0"/>
                <a:ea typeface="Calibri"/>
              </a:rPr>
              <a:t>09/2021</a:t>
            </a:r>
            <a:endParaRPr lang="fr-FR" sz="1400" dirty="0">
              <a:solidFill>
                <a:prstClr val="black"/>
              </a:solidFill>
              <a:latin typeface="Trebuchet MS" panose="020B0603020202020204" pitchFamily="34" charset="0"/>
              <a:ea typeface="Times New Roman"/>
            </a:endParaRPr>
          </a:p>
        </p:txBody>
      </p:sp>
      <p:sp>
        <p:nvSpPr>
          <p:cNvPr id="16" name="Zone de texte 3"/>
          <p:cNvSpPr txBox="1"/>
          <p:nvPr/>
        </p:nvSpPr>
        <p:spPr>
          <a:xfrm>
            <a:off x="7338023" y="1150004"/>
            <a:ext cx="948671" cy="37197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prstClr val="black"/>
                </a:solidFill>
                <a:latin typeface="Trebuchet MS" panose="020B0603020202020204" pitchFamily="34" charset="0"/>
                <a:ea typeface="Calibri"/>
              </a:rPr>
              <a:t>09/2024</a:t>
            </a:r>
            <a:endParaRPr lang="fr-FR" sz="1400" dirty="0">
              <a:solidFill>
                <a:prstClr val="black"/>
              </a:solidFill>
              <a:latin typeface="Trebuchet MS" panose="020B0603020202020204" pitchFamily="34" charset="0"/>
              <a:ea typeface="Times New Roman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26768" y="3501008"/>
            <a:ext cx="2888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1400">
                <a:latin typeface="Trebuchet MS" panose="020B0603020202020204" pitchFamily="34" charset="0"/>
              </a:defRPr>
            </a:lvl1pPr>
          </a:lstStyle>
          <a:p>
            <a:r>
              <a:rPr lang="fr-FR" dirty="0">
                <a:solidFill>
                  <a:srgbClr val="C0504D">
                    <a:lumMod val="75000"/>
                  </a:srgbClr>
                </a:solidFill>
              </a:rPr>
              <a:t>Préparation des </a:t>
            </a:r>
            <a:r>
              <a:rPr lang="fr-FR" i="1" dirty="0" err="1">
                <a:solidFill>
                  <a:srgbClr val="C0504D">
                    <a:lumMod val="75000"/>
                  </a:srgbClr>
                </a:solidFill>
              </a:rPr>
              <a:t>Graduate</a:t>
            </a:r>
            <a:r>
              <a:rPr lang="fr-FR" i="1" dirty="0">
                <a:solidFill>
                  <a:srgbClr val="C0504D">
                    <a:lumMod val="75000"/>
                  </a:srgbClr>
                </a:solidFill>
              </a:rPr>
              <a:t> </a:t>
            </a:r>
            <a:r>
              <a:rPr lang="fr-FR" i="1" dirty="0" err="1">
                <a:solidFill>
                  <a:srgbClr val="C0504D">
                    <a:lumMod val="75000"/>
                  </a:srgbClr>
                </a:solidFill>
              </a:rPr>
              <a:t>Schools</a:t>
            </a:r>
            <a:endParaRPr lang="fr-FR" i="1" dirty="0">
              <a:solidFill>
                <a:srgbClr val="C0504D">
                  <a:lumMod val="75000"/>
                </a:srgbClr>
              </a:solidFill>
            </a:endParaRPr>
          </a:p>
        </p:txBody>
      </p:sp>
      <p:sp>
        <p:nvSpPr>
          <p:cNvPr id="8" name="Zone de texte 4"/>
          <p:cNvSpPr txBox="1"/>
          <p:nvPr/>
        </p:nvSpPr>
        <p:spPr>
          <a:xfrm rot="16200000">
            <a:off x="-1257409" y="3209737"/>
            <a:ext cx="2880322" cy="29451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algn="ctr">
              <a:lnSpc>
                <a:spcPct val="115000"/>
              </a:lnSpc>
              <a:spcAft>
                <a:spcPts val="1000"/>
              </a:spcAft>
              <a:defRPr sz="1100">
                <a:effectLst/>
                <a:latin typeface="Trebuchet MS" panose="020B0603020202020204" pitchFamily="34" charset="0"/>
                <a:ea typeface="Calibri"/>
              </a:defRPr>
            </a:lvl1pPr>
          </a:lstStyle>
          <a:p>
            <a:r>
              <a:rPr lang="fr-FR" dirty="0">
                <a:solidFill>
                  <a:prstClr val="black"/>
                </a:solidFill>
              </a:rPr>
              <a:t>Mai 2021 : Lancement de TRITON</a:t>
            </a:r>
          </a:p>
        </p:txBody>
      </p:sp>
      <p:cxnSp>
        <p:nvCxnSpPr>
          <p:cNvPr id="28" name="Connecteur droit 27"/>
          <p:cNvCxnSpPr>
            <a:stCxn id="12" idx="2"/>
          </p:cNvCxnSpPr>
          <p:nvPr/>
        </p:nvCxnSpPr>
        <p:spPr>
          <a:xfrm flipH="1">
            <a:off x="3884383" y="1523109"/>
            <a:ext cx="0" cy="3780000"/>
          </a:xfrm>
          <a:prstGeom prst="line">
            <a:avLst/>
          </a:prstGeom>
          <a:ln w="3175"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14" idx="2"/>
          </p:cNvCxnSpPr>
          <p:nvPr/>
        </p:nvCxnSpPr>
        <p:spPr>
          <a:xfrm flipH="1">
            <a:off x="2008285" y="1525370"/>
            <a:ext cx="7432" cy="3780000"/>
          </a:xfrm>
          <a:prstGeom prst="line">
            <a:avLst/>
          </a:prstGeom>
          <a:ln w="3175"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 de texte 3"/>
          <p:cNvSpPr txBox="1"/>
          <p:nvPr/>
        </p:nvSpPr>
        <p:spPr>
          <a:xfrm>
            <a:off x="5405809" y="1150004"/>
            <a:ext cx="948671" cy="37423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400" b="1" dirty="0">
                <a:solidFill>
                  <a:prstClr val="black"/>
                </a:solidFill>
                <a:latin typeface="Trebuchet MS" panose="020B0603020202020204" pitchFamily="34" charset="0"/>
                <a:ea typeface="Calibri"/>
              </a:rPr>
              <a:t>09/2023</a:t>
            </a:r>
            <a:endParaRPr lang="fr-FR" sz="1400" dirty="0">
              <a:solidFill>
                <a:prstClr val="black"/>
              </a:solidFill>
              <a:latin typeface="Trebuchet MS" panose="020B0603020202020204" pitchFamily="34" charset="0"/>
              <a:ea typeface="Times New Roman"/>
            </a:endParaRPr>
          </a:p>
        </p:txBody>
      </p:sp>
      <p:cxnSp>
        <p:nvCxnSpPr>
          <p:cNvPr id="37" name="Connecteur droit 36"/>
          <p:cNvCxnSpPr>
            <a:stCxn id="36" idx="2"/>
          </p:cNvCxnSpPr>
          <p:nvPr/>
        </p:nvCxnSpPr>
        <p:spPr>
          <a:xfrm flipH="1">
            <a:off x="5879879" y="1524240"/>
            <a:ext cx="266" cy="3780000"/>
          </a:xfrm>
          <a:prstGeom prst="line">
            <a:avLst/>
          </a:prstGeom>
          <a:ln w="3175"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>
            <a:stCxn id="16" idx="2"/>
          </p:cNvCxnSpPr>
          <p:nvPr/>
        </p:nvCxnSpPr>
        <p:spPr>
          <a:xfrm>
            <a:off x="7812359" y="1521978"/>
            <a:ext cx="0" cy="3707222"/>
          </a:xfrm>
          <a:prstGeom prst="line">
            <a:avLst/>
          </a:prstGeom>
          <a:ln w="3175">
            <a:solidFill>
              <a:schemeClr val="tx1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326768" y="1988920"/>
            <a:ext cx="33037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1400">
                <a:latin typeface="Trebuchet MS" panose="020B0603020202020204" pitchFamily="34" charset="0"/>
              </a:defRPr>
            </a:lvl1pPr>
          </a:lstStyle>
          <a:p>
            <a:r>
              <a:rPr lang="fr-FR" dirty="0">
                <a:solidFill>
                  <a:srgbClr val="9BBB59">
                    <a:lumMod val="75000"/>
                  </a:srgbClr>
                </a:solidFill>
              </a:rPr>
              <a:t>Préparation des </a:t>
            </a:r>
            <a:r>
              <a:rPr lang="fr-FR" i="1" dirty="0" err="1">
                <a:solidFill>
                  <a:srgbClr val="9BBB59">
                    <a:lumMod val="75000"/>
                  </a:srgbClr>
                </a:solidFill>
              </a:rPr>
              <a:t>Graduate</a:t>
            </a:r>
            <a:r>
              <a:rPr lang="fr-FR" i="1" dirty="0">
                <a:solidFill>
                  <a:srgbClr val="9BBB59">
                    <a:lumMod val="75000"/>
                  </a:srgbClr>
                </a:solidFill>
              </a:rPr>
              <a:t> Programmes</a:t>
            </a:r>
          </a:p>
        </p:txBody>
      </p:sp>
      <p:sp>
        <p:nvSpPr>
          <p:cNvPr id="13" name="Zone de texte 4"/>
          <p:cNvSpPr txBox="1"/>
          <p:nvPr/>
        </p:nvSpPr>
        <p:spPr>
          <a:xfrm>
            <a:off x="5292080" y="2348960"/>
            <a:ext cx="1089945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Ins="72000" rtlCol="0">
            <a:spAutoFit/>
          </a:bodyPr>
          <a:lstStyle>
            <a:defPPr>
              <a:defRPr lang="fr-FR"/>
            </a:defPPr>
            <a:lvl1pPr algn="ctr">
              <a:defRPr sz="1100">
                <a:solidFill>
                  <a:srgbClr val="9BBB59">
                    <a:lumMod val="75000"/>
                  </a:srgbClr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r>
              <a:rPr lang="fr-FR" b="1" dirty="0"/>
              <a:t>Ouverture de 4 GP en santé (GS BS)</a:t>
            </a:r>
          </a:p>
        </p:txBody>
      </p:sp>
      <p:sp>
        <p:nvSpPr>
          <p:cNvPr id="17" name="Zone de texte 4"/>
          <p:cNvSpPr txBox="1"/>
          <p:nvPr/>
        </p:nvSpPr>
        <p:spPr>
          <a:xfrm>
            <a:off x="7214347" y="2348959"/>
            <a:ext cx="1196021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Ins="72000" rtlCol="0">
            <a:spAutoFit/>
          </a:bodyPr>
          <a:lstStyle>
            <a:defPPr>
              <a:defRPr lang="fr-FR"/>
            </a:defPPr>
            <a:lvl1pPr algn="ctr">
              <a:defRPr sz="1100">
                <a:solidFill>
                  <a:srgbClr val="9BBB59">
                    <a:lumMod val="75000"/>
                  </a:srgbClr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r>
              <a:rPr lang="fr-FR" b="1" dirty="0"/>
              <a:t>Ouverture de 6 GP en industrie (GS SPI, 3MG et Mastic)</a:t>
            </a:r>
          </a:p>
        </p:txBody>
      </p:sp>
      <p:sp>
        <p:nvSpPr>
          <p:cNvPr id="15" name="Zone de texte 4"/>
          <p:cNvSpPr txBox="1"/>
          <p:nvPr/>
        </p:nvSpPr>
        <p:spPr>
          <a:xfrm>
            <a:off x="1043608" y="2348960"/>
            <a:ext cx="1944216" cy="6001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rIns="72000" rtlCol="0">
            <a:spAutoFit/>
          </a:bodyPr>
          <a:lstStyle>
            <a:defPPr>
              <a:defRPr lang="fr-FR"/>
            </a:defPPr>
            <a:lvl1pPr algn="ctr">
              <a:defRPr sz="1100">
                <a:solidFill>
                  <a:srgbClr val="9BBB59">
                    <a:lumMod val="75000"/>
                  </a:srgbClr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r>
              <a:rPr lang="fr-FR" b="1" dirty="0"/>
              <a:t>Ouverture de 2 GP : </a:t>
            </a:r>
            <a:r>
              <a:rPr lang="fr-FR" b="1" dirty="0" err="1"/>
              <a:t>Earth</a:t>
            </a:r>
            <a:r>
              <a:rPr lang="fr-FR" b="1" dirty="0"/>
              <a:t> and </a:t>
            </a:r>
            <a:r>
              <a:rPr lang="fr-FR" b="1" dirty="0" err="1"/>
              <a:t>Planetary</a:t>
            </a:r>
            <a:r>
              <a:rPr lang="fr-FR" b="1" dirty="0"/>
              <a:t> Sciences et LUMOMAT (GS 3MG)</a:t>
            </a:r>
          </a:p>
        </p:txBody>
      </p:sp>
      <p:sp>
        <p:nvSpPr>
          <p:cNvPr id="11" name="Zone de texte 4"/>
          <p:cNvSpPr txBox="1"/>
          <p:nvPr/>
        </p:nvSpPr>
        <p:spPr>
          <a:xfrm>
            <a:off x="3249324" y="3855169"/>
            <a:ext cx="1322676" cy="938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Ins="72000" rtlCol="0">
            <a:spAutoFit/>
          </a:bodyPr>
          <a:lstStyle>
            <a:defPPr>
              <a:defRPr lang="fr-FR"/>
            </a:defPPr>
            <a:lvl1pPr algn="ctr">
              <a:defRPr sz="1100">
                <a:solidFill>
                  <a:srgbClr val="C0504D">
                    <a:lumMod val="75000"/>
                  </a:srgbClr>
                </a:solidFill>
                <a:latin typeface="Trebuchet MS" panose="020B0603020202020204" pitchFamily="34" charset="0"/>
                <a:ea typeface="ヒラギノ角ゴ Pro W3" charset="-128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r>
              <a:rPr lang="fr-FR" dirty="0"/>
              <a:t>Début de l’activité des nouvelles ED régionales (dont les 4 GS)</a:t>
            </a:r>
          </a:p>
        </p:txBody>
      </p:sp>
    </p:spTree>
    <p:extLst>
      <p:ext uri="{BB962C8B-B14F-4D97-AF65-F5344CB8AC3E}">
        <p14:creationId xmlns:p14="http://schemas.microsoft.com/office/powerpoint/2010/main" val="3519216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 12"/>
          <p:cNvSpPr/>
          <p:nvPr/>
        </p:nvSpPr>
        <p:spPr>
          <a:xfrm>
            <a:off x="177457" y="2760356"/>
            <a:ext cx="8931047" cy="3044908"/>
          </a:xfrm>
          <a:prstGeom prst="roundRect">
            <a:avLst>
              <a:gd name="adj" fmla="val 7921"/>
            </a:avLst>
          </a:prstGeom>
          <a:noFill/>
          <a:ln>
            <a:solidFill>
              <a:schemeClr val="tx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8" tIns="32649" rIns="65298" bIns="32649" rtlCol="0" anchor="ctr"/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endParaRPr lang="fr-FR" sz="180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5709279" y="1578278"/>
            <a:ext cx="732857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MaSTIC</a:t>
            </a:r>
            <a:endParaRPr lang="fr-FR" sz="1000" b="1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Mathématiques et STIC</a:t>
            </a:r>
          </a:p>
        </p:txBody>
      </p:sp>
      <p:sp>
        <p:nvSpPr>
          <p:cNvPr id="44" name="Rectangle à coins arrondis 43"/>
          <p:cNvSpPr/>
          <p:nvPr/>
        </p:nvSpPr>
        <p:spPr>
          <a:xfrm>
            <a:off x="8028311" y="1577366"/>
            <a:ext cx="1038081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BS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Biologie-Santé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6474671" y="1578278"/>
            <a:ext cx="732857" cy="3751097"/>
          </a:xfrm>
          <a:prstGeom prst="roundRect">
            <a:avLst/>
          </a:prstGeom>
          <a:solidFill>
            <a:schemeClr val="bg1">
              <a:alpha val="72000"/>
            </a:scheme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3MG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Matières, Molécule, Matériaux et Géosciences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7240061" y="1578278"/>
            <a:ext cx="732857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SPI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Sciences pour l’ingénieur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3413109" y="1577366"/>
            <a:ext cx="732857" cy="3751097"/>
          </a:xfrm>
          <a:prstGeom prst="roundRect">
            <a:avLst/>
          </a:prstGeom>
          <a:solidFill>
            <a:schemeClr val="bg1">
              <a:alpha val="72000"/>
            </a:scheme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ALL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Arts, Lettres, Langues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4943889" y="1578278"/>
            <a:ext cx="732857" cy="3751097"/>
          </a:xfrm>
          <a:prstGeom prst="roundRect">
            <a:avLst/>
          </a:prstGeom>
          <a:solidFill>
            <a:schemeClr val="bg1">
              <a:alpha val="72000"/>
            </a:scheme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VAAME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Végétal, Animal, Aliment, Mer, Environnement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1882328" y="1577366"/>
            <a:ext cx="732857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EDGE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Sciences économiques et sciences de gestion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2647718" y="1577366"/>
            <a:ext cx="732857" cy="3751097"/>
          </a:xfrm>
          <a:prstGeom prst="roundRect">
            <a:avLst/>
          </a:prstGeom>
          <a:solidFill>
            <a:schemeClr val="bg1">
              <a:alpha val="72000"/>
            </a:scheme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STT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Sociétés, Temps, Territoires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1116936" y="1577366"/>
            <a:ext cx="732857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DSP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Droit et Science Politique</a:t>
            </a:r>
          </a:p>
        </p:txBody>
      </p:sp>
      <p:sp>
        <p:nvSpPr>
          <p:cNvPr id="52" name="Rectangle à coins arrondis 51"/>
          <p:cNvSpPr/>
          <p:nvPr/>
        </p:nvSpPr>
        <p:spPr>
          <a:xfrm>
            <a:off x="4178499" y="1577366"/>
            <a:ext cx="732857" cy="3751097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25706" tIns="25706" rIns="25706" bIns="25706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ECLIS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Education Cognition, Langages, Interactions, Santé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6364" y="213172"/>
            <a:ext cx="6678684" cy="395877"/>
          </a:xfrm>
          <a:prstGeom prst="rect">
            <a:avLst/>
          </a:prstGeom>
          <a:noFill/>
        </p:spPr>
        <p:txBody>
          <a:bodyPr wrap="none" lIns="87247" tIns="43624" rIns="87247" bIns="43624" rtlCol="0">
            <a:spAutoFit/>
          </a:bodyPr>
          <a:lstStyle/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2000" cap="small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Les écoles doctorales de Nantes Université à partir de 2022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20239" y="4245549"/>
            <a:ext cx="729555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F79646"/>
                </a:solidFill>
                <a:latin typeface="Trebuchet MS" panose="020B0603020202020204" pitchFamily="34" charset="0"/>
                <a:ea typeface="+mn-ea"/>
              </a:rPr>
              <a:t>DCS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F79646"/>
                </a:solidFill>
                <a:latin typeface="Trebuchet MS" panose="020B0603020202020204" pitchFamily="34" charset="0"/>
                <a:ea typeface="+mn-ea"/>
              </a:rPr>
              <a:t>CDMO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F79646"/>
                </a:solidFill>
                <a:latin typeface="Trebuchet MS" panose="020B0603020202020204" pitchFamily="34" charset="0"/>
                <a:ea typeface="+mn-ea"/>
              </a:rPr>
              <a:t>IRDP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413109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CRINI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L’AMO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943890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Isomer</a:t>
            </a:r>
            <a:endParaRPr lang="fr-FR" sz="900" dirty="0">
              <a:solidFill>
                <a:srgbClr val="9BBB59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(UFIP)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(GEPEA)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882328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F79646"/>
                </a:solidFill>
                <a:latin typeface="Trebuchet MS" panose="020B0603020202020204" pitchFamily="34" charset="0"/>
                <a:ea typeface="+mn-ea"/>
              </a:rPr>
              <a:t>Lemna</a:t>
            </a:r>
            <a:endParaRPr lang="fr-FR" sz="900" dirty="0">
              <a:solidFill>
                <a:srgbClr val="F79646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47718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 err="1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CReAAH</a:t>
            </a:r>
            <a:endParaRPr lang="es-ES" sz="900" dirty="0">
              <a:solidFill>
                <a:srgbClr val="C0504D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CRHIA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CFV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ESO</a:t>
            </a:r>
            <a:endParaRPr lang="fr-FR" sz="900" dirty="0">
              <a:solidFill>
                <a:srgbClr val="C0504D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LETG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>
                <a:solidFill>
                  <a:srgbClr val="F79646"/>
                </a:solidFill>
                <a:latin typeface="Trebuchet MS" panose="020B0603020202020204" pitchFamily="34" charset="0"/>
                <a:ea typeface="+mn-ea"/>
              </a:rPr>
              <a:t>CENS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es-ES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AAU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78499" y="4245549"/>
            <a:ext cx="732857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CAPHI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CREN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LLING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C0504D"/>
                </a:solidFill>
                <a:latin typeface="Trebuchet MS" panose="020B0603020202020204" pitchFamily="34" charset="0"/>
                <a:ea typeface="+mn-ea"/>
              </a:rPr>
              <a:t>LPPL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MIP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(LS2N)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18551" y="4256649"/>
            <a:ext cx="900000" cy="428088"/>
          </a:xfrm>
          <a:prstGeom prst="rect">
            <a:avLst/>
          </a:prstGeom>
          <a:ln>
            <a:noFill/>
          </a:ln>
        </p:spPr>
        <p:txBody>
          <a:bodyPr lIns="51416" tIns="25708" rIns="51416" bIns="25708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U.R. de NU rattachées à l’ED/GS</a:t>
            </a:r>
            <a:endParaRPr lang="fr-FR" sz="1000" dirty="0">
              <a:solidFill>
                <a:srgbClr val="FF0000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6364" y="600114"/>
            <a:ext cx="9127636" cy="688264"/>
          </a:xfrm>
          <a:prstGeom prst="rect">
            <a:avLst/>
          </a:prstGeom>
          <a:noFill/>
        </p:spPr>
        <p:txBody>
          <a:bodyPr wrap="square" lIns="87247" tIns="43624" rIns="87247" bIns="43624" rtlCol="0">
            <a:spAutoFit/>
          </a:bodyPr>
          <a:lstStyle/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Dix écoles doctorales régionales</a:t>
            </a:r>
          </a:p>
          <a:p>
            <a:pPr marL="256185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dont certaines sont coordonnées par Nantes Université ou un de ses établissements-composantes</a:t>
            </a:r>
          </a:p>
          <a:p>
            <a:pPr marL="256185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3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dont certaines développent des activités supplémentaires sur le site nantais et sont appelées </a:t>
            </a:r>
            <a:r>
              <a:rPr lang="fr-FR" sz="13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Graduate</a:t>
            </a:r>
            <a:r>
              <a:rPr lang="fr-FR" sz="13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3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Schools</a:t>
            </a:r>
            <a:endParaRPr lang="fr-FR" sz="13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53" name="ZoneTexte 52"/>
          <p:cNvSpPr txBox="1"/>
          <p:nvPr/>
        </p:nvSpPr>
        <p:spPr>
          <a:xfrm rot="16200000">
            <a:off x="-317769" y="4155855"/>
            <a:ext cx="835033" cy="303544"/>
          </a:xfrm>
          <a:prstGeom prst="rect">
            <a:avLst/>
          </a:prstGeom>
          <a:noFill/>
        </p:spPr>
        <p:txBody>
          <a:bodyPr wrap="none" lIns="87247" tIns="43624" rIns="87247" bIns="43624" rtlCol="0">
            <a:spAutoFit/>
          </a:bodyPr>
          <a:lstStyle>
            <a:defPPr>
              <a:defRPr lang="fr-FR"/>
            </a:defPPr>
            <a:lvl1pPr>
              <a:defRPr cap="small">
                <a:latin typeface="Arial Narrow" panose="020B0606020202030204" pitchFamily="34" charset="0"/>
              </a:defRPr>
            </a:lvl1pPr>
          </a:lstStyle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400" dirty="0">
                <a:solidFill>
                  <a:srgbClr val="1F497D"/>
                </a:solidFill>
                <a:latin typeface="Trebuchet MS" panose="020B0603020202020204" pitchFamily="34" charset="0"/>
                <a:ea typeface="+mn-ea"/>
              </a:rPr>
              <a:t>à Nantes</a:t>
            </a:r>
          </a:p>
        </p:txBody>
      </p:sp>
      <p:sp>
        <p:nvSpPr>
          <p:cNvPr id="64" name="Rectangle à coins arrondis 63"/>
          <p:cNvSpPr/>
          <p:nvPr/>
        </p:nvSpPr>
        <p:spPr>
          <a:xfrm>
            <a:off x="7596336" y="876674"/>
            <a:ext cx="411429" cy="128571"/>
          </a:xfrm>
          <a:prstGeom prst="roundRect">
            <a:avLst/>
          </a:prstGeom>
          <a:solidFill>
            <a:srgbClr val="DCE6F2">
              <a:alpha val="80000"/>
            </a:srgbClr>
          </a:solidFill>
          <a:ln>
            <a:solidFill>
              <a:schemeClr val="tx2"/>
            </a:solidFill>
          </a:ln>
        </p:spPr>
        <p:txBody>
          <a:bodyPr lIns="87247" tIns="43624" rIns="87247" bIns="43624" anchor="t" anchorCtr="0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endParaRPr lang="fr-FR" sz="1000" b="1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66" name="Rectangle à coins arrondis 65"/>
          <p:cNvSpPr/>
          <p:nvPr/>
        </p:nvSpPr>
        <p:spPr>
          <a:xfrm>
            <a:off x="8676456" y="1088756"/>
            <a:ext cx="411429" cy="12857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87247" tIns="43624" rIns="87247" bIns="43624" anchor="ctr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endParaRPr lang="fr-FR" sz="10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732176" y="2837595"/>
            <a:ext cx="668571" cy="244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0" tIns="25706" rIns="0" bIns="25706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Graduate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School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MaSTIC</a:t>
            </a:r>
            <a:endParaRPr lang="fr-FR" sz="1000" i="1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075858" y="2836684"/>
            <a:ext cx="942989" cy="244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0" tIns="25706" rIns="0" bIns="25706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Graduate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School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Health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sciences and technologies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6497566" y="2837595"/>
            <a:ext cx="668571" cy="244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0" tIns="25706" rIns="0" bIns="25706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Graduate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School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3MG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7274387" y="2837595"/>
            <a:ext cx="668571" cy="2448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lIns="0" tIns="25706" rIns="0" bIns="25706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Graduate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School</a:t>
            </a:r>
            <a:r>
              <a:rPr lang="fr-FR" sz="1000" i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Engineering and </a:t>
            </a:r>
            <a:r>
              <a:rPr lang="fr-FR" sz="1000" i="1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systems</a:t>
            </a:r>
            <a:endParaRPr lang="fr-FR" sz="1000" i="1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120240" y="4221088"/>
            <a:ext cx="1642595" cy="1440160"/>
          </a:xfrm>
          <a:prstGeom prst="roundRect">
            <a:avLst/>
          </a:prstGeom>
          <a:ln w="19050"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b" anchorCtr="1"/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100" b="1" dirty="0">
                <a:solidFill>
                  <a:srgbClr val="F79646"/>
                </a:solidFill>
                <a:latin typeface="Trebuchet MS" panose="020B0603020202020204" pitchFamily="34" charset="0"/>
              </a:rPr>
              <a:t>Société</a:t>
            </a:r>
            <a:endParaRPr lang="fr-FR" sz="1100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2647719" y="4229792"/>
            <a:ext cx="2263638" cy="1440160"/>
          </a:xfrm>
          <a:prstGeom prst="roundRect">
            <a:avLst/>
          </a:prstGeom>
          <a:ln w="190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b" anchorCtr="1"/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100" b="1" dirty="0">
                <a:solidFill>
                  <a:srgbClr val="C0504D"/>
                </a:solidFill>
                <a:latin typeface="Trebuchet MS" panose="020B0603020202020204" pitchFamily="34" charset="0"/>
              </a:rPr>
              <a:t>Humanités</a:t>
            </a:r>
            <a:endParaRPr lang="fr-FR" sz="1100" dirty="0">
              <a:solidFill>
                <a:srgbClr val="C0504D"/>
              </a:solidFill>
              <a:latin typeface="Trebuchet MS" panose="020B0603020202020204" pitchFamily="34" charset="0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4837351" y="4244069"/>
            <a:ext cx="3291794" cy="1440160"/>
          </a:xfrm>
          <a:prstGeom prst="roundRect">
            <a:avLst/>
          </a:prstGeom>
          <a:ln w="1905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b" anchorCtr="1"/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100" b="1" dirty="0">
                <a:solidFill>
                  <a:srgbClr val="9BBB59"/>
                </a:solidFill>
                <a:latin typeface="Trebuchet MS" panose="020B0603020202020204" pitchFamily="34" charset="0"/>
              </a:rPr>
              <a:t>S&amp;T</a:t>
            </a:r>
            <a:endParaRPr lang="fr-FR" sz="1100" dirty="0">
              <a:solidFill>
                <a:srgbClr val="9BBB59"/>
              </a:solidFill>
              <a:latin typeface="Trebuchet MS" panose="020B0603020202020204" pitchFamily="34" charset="0"/>
            </a:endParaRPr>
          </a:p>
        </p:txBody>
      </p:sp>
      <p:sp>
        <p:nvSpPr>
          <p:cNvPr id="65" name="Rectangle à coins arrondis 64"/>
          <p:cNvSpPr/>
          <p:nvPr/>
        </p:nvSpPr>
        <p:spPr>
          <a:xfrm>
            <a:off x="8028310" y="4242588"/>
            <a:ext cx="1038080" cy="1440160"/>
          </a:xfrm>
          <a:prstGeom prst="roundRect">
            <a:avLst/>
          </a:prstGeom>
          <a:ln w="190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b" anchorCtr="1"/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100" b="1" dirty="0">
                <a:solidFill>
                  <a:srgbClr val="4F81BD"/>
                </a:solidFill>
                <a:latin typeface="Trebuchet MS" panose="020B0603020202020204" pitchFamily="34" charset="0"/>
              </a:rPr>
              <a:t>Santé</a:t>
            </a:r>
            <a:endParaRPr lang="fr-FR" sz="1100" dirty="0">
              <a:solidFill>
                <a:srgbClr val="4F81BD"/>
              </a:solidFill>
              <a:latin typeface="Trebuchet MS" panose="020B0603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18551" y="3717032"/>
            <a:ext cx="900000" cy="428088"/>
          </a:xfrm>
          <a:prstGeom prst="rect">
            <a:avLst/>
          </a:prstGeom>
          <a:ln>
            <a:noFill/>
          </a:ln>
        </p:spPr>
        <p:txBody>
          <a:bodyPr lIns="51416" tIns="25708" rIns="51416" bIns="25708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Etab.nantais</a:t>
            </a: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 associés à l’ED</a:t>
            </a:r>
          </a:p>
        </p:txBody>
      </p:sp>
      <p:sp>
        <p:nvSpPr>
          <p:cNvPr id="68" name="Rectangle à coins arrondis 67"/>
          <p:cNvSpPr/>
          <p:nvPr/>
        </p:nvSpPr>
        <p:spPr>
          <a:xfrm>
            <a:off x="5719304" y="3429057"/>
            <a:ext cx="675767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NU, </a:t>
            </a: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CN</a:t>
            </a:r>
          </a:p>
        </p:txBody>
      </p:sp>
      <p:sp>
        <p:nvSpPr>
          <p:cNvPr id="69" name="Rectangle à coins arrondis 68"/>
          <p:cNvSpPr/>
          <p:nvPr/>
        </p:nvSpPr>
        <p:spPr>
          <a:xfrm>
            <a:off x="8050754" y="3428146"/>
            <a:ext cx="1015639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  <a:endParaRPr lang="fr-FR" sz="10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6474672" y="3429057"/>
            <a:ext cx="685791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74" name="Rectangle à coins arrondis 73"/>
          <p:cNvSpPr/>
          <p:nvPr/>
        </p:nvSpPr>
        <p:spPr>
          <a:xfrm>
            <a:off x="7240063" y="3429057"/>
            <a:ext cx="708649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CN, </a:t>
            </a: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75" name="Rectangle à coins arrondis 74"/>
          <p:cNvSpPr/>
          <p:nvPr/>
        </p:nvSpPr>
        <p:spPr>
          <a:xfrm>
            <a:off x="3413109" y="3428146"/>
            <a:ext cx="685790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76" name="Rectangle à coins arrondis 75"/>
          <p:cNvSpPr/>
          <p:nvPr/>
        </p:nvSpPr>
        <p:spPr>
          <a:xfrm>
            <a:off x="4943890" y="3429057"/>
            <a:ext cx="685790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77" name="Rectangle à coins arrondis 76"/>
          <p:cNvSpPr/>
          <p:nvPr/>
        </p:nvSpPr>
        <p:spPr>
          <a:xfrm>
            <a:off x="1882329" y="3428146"/>
            <a:ext cx="685791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78" name="Rectangle à coins arrondis 77"/>
          <p:cNvSpPr/>
          <p:nvPr/>
        </p:nvSpPr>
        <p:spPr>
          <a:xfrm>
            <a:off x="2667611" y="3428146"/>
            <a:ext cx="665899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NU, Archi</a:t>
            </a:r>
          </a:p>
        </p:txBody>
      </p:sp>
      <p:sp>
        <p:nvSpPr>
          <p:cNvPr id="79" name="Rectangle à coins arrondis 78"/>
          <p:cNvSpPr/>
          <p:nvPr/>
        </p:nvSpPr>
        <p:spPr>
          <a:xfrm>
            <a:off x="1120239" y="3428146"/>
            <a:ext cx="682489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81" name="Rectangle à coins arrondis 80"/>
          <p:cNvSpPr/>
          <p:nvPr/>
        </p:nvSpPr>
        <p:spPr>
          <a:xfrm>
            <a:off x="4178498" y="3428146"/>
            <a:ext cx="695630" cy="514286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b="1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NU</a:t>
            </a:r>
          </a:p>
        </p:txBody>
      </p:sp>
      <p:sp>
        <p:nvSpPr>
          <p:cNvPr id="83" name="Rectangle 82"/>
          <p:cNvSpPr/>
          <p:nvPr/>
        </p:nvSpPr>
        <p:spPr>
          <a:xfrm>
            <a:off x="218551" y="5013176"/>
            <a:ext cx="900000" cy="428088"/>
          </a:xfrm>
          <a:prstGeom prst="rect">
            <a:avLst/>
          </a:prstGeom>
          <a:ln>
            <a:noFill/>
          </a:ln>
        </p:spPr>
        <p:txBody>
          <a:bodyPr lIns="51416" tIns="25708" rIns="51416" bIns="25708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Pôles de rattachement des unités de recherche</a:t>
            </a:r>
            <a:endParaRPr lang="fr-FR" sz="1000" dirty="0">
              <a:solidFill>
                <a:srgbClr val="FF0000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57467" y="1578278"/>
            <a:ext cx="745714" cy="428088"/>
          </a:xfrm>
          <a:prstGeom prst="rect">
            <a:avLst/>
          </a:prstGeom>
          <a:ln>
            <a:noFill/>
          </a:ln>
        </p:spPr>
        <p:txBody>
          <a:bodyPr lIns="51416" tIns="25708" rIns="51416" bIns="25708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Ecoles doctorales régionales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719303" y="4245549"/>
            <a:ext cx="722833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IREENA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IETR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LMJL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LS2N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028311" y="4245549"/>
            <a:ext cx="1038081" cy="1018454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numCol="2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spc="-5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CRCI2NA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INCIT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CRT2I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IICiMed</a:t>
            </a:r>
            <a:endParaRPr lang="fr-FR" sz="900" dirty="0">
              <a:solidFill>
                <a:srgbClr val="4F81BD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ITx</a:t>
            </a:r>
            <a:endParaRPr lang="fr-FR" sz="900" dirty="0">
              <a:solidFill>
                <a:srgbClr val="4F81BD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UFIP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RMeS</a:t>
            </a:r>
            <a:endParaRPr lang="fr-FR" sz="900" dirty="0">
              <a:solidFill>
                <a:srgbClr val="4F81BD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SPHERE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PHAN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TENS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4F81BD"/>
                </a:solidFill>
                <a:latin typeface="Trebuchet MS" panose="020B0603020202020204" pitchFamily="34" charset="0"/>
                <a:ea typeface="+mn-ea"/>
              </a:rPr>
              <a:t>U1089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endParaRPr lang="fr-FR" sz="900" dirty="0">
              <a:solidFill>
                <a:srgbClr val="4F81BD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474671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Ceisam</a:t>
            </a:r>
            <a:endParaRPr lang="fr-FR" sz="900" dirty="0">
              <a:solidFill>
                <a:srgbClr val="9BBB59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IMN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Subatech</a:t>
            </a:r>
            <a:endParaRPr lang="fr-FR" sz="900" dirty="0">
              <a:solidFill>
                <a:srgbClr val="9BBB59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LPG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240062" y="4245549"/>
            <a:ext cx="732856" cy="1025509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GeM</a:t>
            </a:r>
            <a:endParaRPr lang="fr-FR" sz="900" dirty="0">
              <a:solidFill>
                <a:srgbClr val="9BBB59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GEPEA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 err="1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LTeN</a:t>
            </a:r>
            <a:endParaRPr lang="fr-FR" sz="900" dirty="0">
              <a:solidFill>
                <a:srgbClr val="9BBB59"/>
              </a:solidFill>
              <a:latin typeface="Trebuchet MS" panose="020B0603020202020204" pitchFamily="34" charset="0"/>
              <a:ea typeface="+mn-ea"/>
            </a:endParaRP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(LS2N)</a:t>
            </a:r>
          </a:p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LHEEA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77457" y="5949281"/>
            <a:ext cx="6871958" cy="720080"/>
          </a:xfrm>
          <a:prstGeom prst="rect">
            <a:avLst/>
          </a:prstGeom>
          <a:ln>
            <a:noFill/>
            <a:prstDash val="sysDot"/>
          </a:ln>
        </p:spPr>
        <p:txBody>
          <a:bodyPr lIns="87247" tIns="43624" rIns="87247" bIns="43624" anchor="t">
            <a:noAutofit/>
          </a:bodyPr>
          <a:lstStyle/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srgbClr val="9BBB59"/>
                </a:solidFill>
                <a:latin typeface="Trebuchet MS" panose="020B0603020202020204" pitchFamily="34" charset="0"/>
                <a:ea typeface="+mn-ea"/>
              </a:rPr>
              <a:t>LS2N / (LS2N) </a:t>
            </a:r>
            <a:r>
              <a:rPr lang="fr-FR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: laboratoire rattaché à plusieurs ED - principal/(secondaire)</a:t>
            </a:r>
          </a:p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AAU et LHEEA : unités de recherche sous tutelle de Centrale Nantes, non rattachées à un pôle de Nantes Université (mais affiliées à une ED)</a:t>
            </a:r>
          </a:p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endParaRPr lang="fr-FR" sz="9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  <a:p>
            <a:pPr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UGE : Université Gustave Eiffel (auquel est rattaché l’ex-</a:t>
            </a:r>
            <a:r>
              <a:rPr lang="fr-FR" sz="900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Ifsttar</a:t>
            </a:r>
            <a:r>
              <a:rPr lang="fr-FR" sz="9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)</a:t>
            </a:r>
          </a:p>
        </p:txBody>
      </p:sp>
      <p:sp>
        <p:nvSpPr>
          <p:cNvPr id="56" name="Rectangle à coins arrondis 55"/>
          <p:cNvSpPr/>
          <p:nvPr/>
        </p:nvSpPr>
        <p:spPr>
          <a:xfrm>
            <a:off x="5728446" y="3789951"/>
            <a:ext cx="675767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UGE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8059896" y="3789040"/>
            <a:ext cx="1015639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Oniris</a:t>
            </a:r>
            <a:endParaRPr lang="fr-FR" sz="10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6483814" y="3789951"/>
            <a:ext cx="685791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UGE</a:t>
            </a:r>
          </a:p>
        </p:txBody>
      </p:sp>
      <p:sp>
        <p:nvSpPr>
          <p:cNvPr id="60" name="Rectangle à coins arrondis 59"/>
          <p:cNvSpPr/>
          <p:nvPr/>
        </p:nvSpPr>
        <p:spPr>
          <a:xfrm>
            <a:off x="7249205" y="3789951"/>
            <a:ext cx="708649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Oniris</a:t>
            </a:r>
            <a:endParaRPr lang="fr-FR" sz="1000" dirty="0"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3422251" y="3789040"/>
            <a:ext cx="685790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-</a:t>
            </a:r>
          </a:p>
        </p:txBody>
      </p:sp>
      <p:sp>
        <p:nvSpPr>
          <p:cNvPr id="62" name="Rectangle à coins arrondis 61"/>
          <p:cNvSpPr/>
          <p:nvPr/>
        </p:nvSpPr>
        <p:spPr>
          <a:xfrm>
            <a:off x="4953032" y="3789951"/>
            <a:ext cx="756000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 err="1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Oniris</a:t>
            </a: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, UGE</a:t>
            </a:r>
          </a:p>
        </p:txBody>
      </p:sp>
      <p:sp>
        <p:nvSpPr>
          <p:cNvPr id="72" name="Rectangle à coins arrondis 71"/>
          <p:cNvSpPr/>
          <p:nvPr/>
        </p:nvSpPr>
        <p:spPr>
          <a:xfrm>
            <a:off x="1891471" y="3789040"/>
            <a:ext cx="723714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IMTA</a:t>
            </a:r>
          </a:p>
        </p:txBody>
      </p:sp>
      <p:sp>
        <p:nvSpPr>
          <p:cNvPr id="73" name="Rectangle à coins arrondis 72"/>
          <p:cNvSpPr/>
          <p:nvPr/>
        </p:nvSpPr>
        <p:spPr>
          <a:xfrm>
            <a:off x="2676753" y="3789040"/>
            <a:ext cx="665899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-</a:t>
            </a:r>
          </a:p>
        </p:txBody>
      </p:sp>
      <p:sp>
        <p:nvSpPr>
          <p:cNvPr id="80" name="Rectangle à coins arrondis 79"/>
          <p:cNvSpPr/>
          <p:nvPr/>
        </p:nvSpPr>
        <p:spPr>
          <a:xfrm>
            <a:off x="1129381" y="3881650"/>
            <a:ext cx="682489" cy="25623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-</a:t>
            </a:r>
          </a:p>
        </p:txBody>
      </p:sp>
      <p:sp>
        <p:nvSpPr>
          <p:cNvPr id="82" name="Rectangle à coins arrondis 81"/>
          <p:cNvSpPr/>
          <p:nvPr/>
        </p:nvSpPr>
        <p:spPr>
          <a:xfrm>
            <a:off x="4187640" y="3789040"/>
            <a:ext cx="695630" cy="348842"/>
          </a:xfrm>
          <a:prstGeom prst="roundRect">
            <a:avLst/>
          </a:prstGeom>
          <a:noFill/>
          <a:ln>
            <a:noFill/>
          </a:ln>
        </p:spPr>
        <p:txBody>
          <a:bodyPr lIns="25706" tIns="25706" rIns="25706" bIns="25706" anchor="b" anchorCtr="1">
            <a:noAutofit/>
          </a:bodyPr>
          <a:lstStyle/>
          <a:p>
            <a:pPr algn="ctr" defTabSz="914105" fontAlgn="auto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prstClr val="black"/>
                </a:solidFill>
                <a:latin typeface="Trebuchet MS" panose="020B0603020202020204" pitchFamily="34" charset="0"/>
                <a:ea typeface="+mn-ea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88320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Que vit </a:t>
            </a:r>
            <a:r>
              <a:rPr lang="fr-FR" dirty="0" err="1"/>
              <a:t>un.e</a:t>
            </a:r>
            <a:r>
              <a:rPr lang="fr-FR" dirty="0"/>
              <a:t> </a:t>
            </a:r>
            <a:r>
              <a:rPr lang="fr-FR" dirty="0" err="1"/>
              <a:t>étudiant.e</a:t>
            </a:r>
            <a:r>
              <a:rPr lang="fr-FR" dirty="0"/>
              <a:t> d’un GP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51520" y="908720"/>
            <a:ext cx="8568952" cy="532859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fr-FR" sz="1800" dirty="0"/>
              <a:t>Un environnement scientifique du M1 au D3 (conférence, animations proposées par la GS ou par l’équipe du GP) : une acculturation à la recherche, et une formation par la recherche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Appartenance à un groupe d’étudiants de M1 à D3, se formant sur le même domaine de compétence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Plus d’autonomie dans sa formation : moins d’heures de cours disciplinaires, plus de projets (interdisciplinaires, multi-niveaux), plus de modularité et de flexibilité dans l’organisation de  son parcours de formation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Une formation structurée par compétences (aussi pour les D)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Une présence dans l’unité de recherche dès le M1, pas uniquement au cours du stage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opportunités de mobilité à l’international – stages, conférences… - avec un soutien financier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rencontres avec des entreprises de son domaine (enseignements, stages, projets…)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Former des M1-M2 (pour les D) ou être formé par des D1-D3 (pour les M)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Un référent scientifique et/ou un comité de suivi du M1 au D3</a:t>
            </a:r>
          </a:p>
          <a:p>
            <a:pPr>
              <a:spcBef>
                <a:spcPts val="600"/>
              </a:spcBef>
            </a:pPr>
            <a:r>
              <a:rPr lang="fr-FR" sz="1800" i="1" dirty="0" err="1"/>
              <a:t>Studies</a:t>
            </a:r>
            <a:r>
              <a:rPr lang="fr-FR" sz="1800" i="1" dirty="0"/>
              <a:t> in English</a:t>
            </a:r>
            <a:r>
              <a:rPr lang="fr-FR" sz="1800" dirty="0"/>
              <a:t> et avec des étudiants venant d’autres pays</a:t>
            </a:r>
          </a:p>
        </p:txBody>
      </p:sp>
    </p:spTree>
    <p:extLst>
      <p:ext uri="{BB962C8B-B14F-4D97-AF65-F5344CB8AC3E}">
        <p14:creationId xmlns:p14="http://schemas.microsoft.com/office/powerpoint/2010/main" val="2819331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Que vit </a:t>
            </a:r>
            <a:r>
              <a:rPr lang="fr-FR" dirty="0" err="1"/>
              <a:t>un.e</a:t>
            </a:r>
            <a:r>
              <a:rPr lang="fr-FR" dirty="0"/>
              <a:t> </a:t>
            </a:r>
            <a:r>
              <a:rPr lang="fr-FR" dirty="0" err="1"/>
              <a:t>étudiant.e</a:t>
            </a:r>
            <a:r>
              <a:rPr lang="fr-FR" dirty="0"/>
              <a:t> d’une GS (même s’il n’est pas dans un GP) ?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251520" y="1340768"/>
            <a:ext cx="8568952" cy="482352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fr-FR" sz="1800" dirty="0"/>
              <a:t>NB : la GS remplace l’ED sur le site nantais, donc en reprend les missions mais se renforce sur :</a:t>
            </a:r>
          </a:p>
          <a:p>
            <a:pPr marL="0" indent="0">
              <a:spcBef>
                <a:spcPts val="600"/>
              </a:spcBef>
              <a:buNone/>
            </a:pPr>
            <a:endParaRPr lang="fr-FR" sz="1800" dirty="0"/>
          </a:p>
          <a:p>
            <a:pPr>
              <a:spcBef>
                <a:spcPts val="600"/>
              </a:spcBef>
            </a:pPr>
            <a:r>
              <a:rPr lang="fr-FR" sz="1800" dirty="0"/>
              <a:t>Un catalogue de formations enrichi et mieux structuré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formations en anglais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formations faisant l’objet d’une évaluation / validation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Plus de financements pour plus de thèses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rencontres avec des entreprises de son domaine (enseignements, projets, mentorat…)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conférences scientifiques, des écoles d’été…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Des opportunités de mobilités internationales</a:t>
            </a:r>
          </a:p>
          <a:p>
            <a:pPr>
              <a:spcBef>
                <a:spcPts val="600"/>
              </a:spcBef>
            </a:pPr>
            <a:r>
              <a:rPr lang="fr-FR" sz="18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58355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Projet TRITON : les enjeux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23529" y="119675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5F9DAC"/>
                </a:solidFill>
                <a:latin typeface="Trebuchet MS" panose="020B0603020202020204" pitchFamily="34" charset="0"/>
              </a:rPr>
              <a:t>Ce que l’on veut faire</a:t>
            </a:r>
          </a:p>
        </p:txBody>
      </p:sp>
      <p:sp>
        <p:nvSpPr>
          <p:cNvPr id="32" name="Forme libre 31"/>
          <p:cNvSpPr/>
          <p:nvPr/>
        </p:nvSpPr>
        <p:spPr>
          <a:xfrm>
            <a:off x="139431" y="1196751"/>
            <a:ext cx="245609" cy="299249"/>
          </a:xfrm>
          <a:custGeom>
            <a:avLst/>
            <a:gdLst>
              <a:gd name="connsiteX0" fmla="*/ 0 w 245609"/>
              <a:gd name="connsiteY0" fmla="*/ 59850 h 299249"/>
              <a:gd name="connsiteX1" fmla="*/ 122805 w 245609"/>
              <a:gd name="connsiteY1" fmla="*/ 59850 h 299249"/>
              <a:gd name="connsiteX2" fmla="*/ 122805 w 245609"/>
              <a:gd name="connsiteY2" fmla="*/ 0 h 299249"/>
              <a:gd name="connsiteX3" fmla="*/ 245609 w 245609"/>
              <a:gd name="connsiteY3" fmla="*/ 149625 h 299249"/>
              <a:gd name="connsiteX4" fmla="*/ 122805 w 245609"/>
              <a:gd name="connsiteY4" fmla="*/ 299249 h 299249"/>
              <a:gd name="connsiteX5" fmla="*/ 122805 w 245609"/>
              <a:gd name="connsiteY5" fmla="*/ 239399 h 299249"/>
              <a:gd name="connsiteX6" fmla="*/ 0 w 245609"/>
              <a:gd name="connsiteY6" fmla="*/ 239399 h 299249"/>
              <a:gd name="connsiteX7" fmla="*/ 0 w 245609"/>
              <a:gd name="connsiteY7" fmla="*/ 59850 h 299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5609" h="299249">
                <a:moveTo>
                  <a:pt x="0" y="59850"/>
                </a:moveTo>
                <a:lnTo>
                  <a:pt x="122805" y="59850"/>
                </a:lnTo>
                <a:lnTo>
                  <a:pt x="122805" y="0"/>
                </a:lnTo>
                <a:lnTo>
                  <a:pt x="245609" y="149625"/>
                </a:lnTo>
                <a:lnTo>
                  <a:pt x="122805" y="299249"/>
                </a:lnTo>
                <a:lnTo>
                  <a:pt x="122805" y="239399"/>
                </a:lnTo>
                <a:lnTo>
                  <a:pt x="0" y="239399"/>
                </a:lnTo>
                <a:lnTo>
                  <a:pt x="0" y="59850"/>
                </a:lnTo>
                <a:close/>
              </a:path>
            </a:pathLst>
          </a:custGeom>
          <a:solidFill>
            <a:srgbClr val="5F9DA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6750158"/>
              <a:satOff val="-10128"/>
              <a:lumOff val="-1647"/>
              <a:alphaOff val="0"/>
            </a:schemeClr>
          </a:fillRef>
          <a:effectRef idx="0">
            <a:schemeClr val="accent3">
              <a:hueOff val="6750158"/>
              <a:satOff val="-10128"/>
              <a:lumOff val="-1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59848" rIns="73682" bIns="59851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200" kern="1200"/>
          </a:p>
        </p:txBody>
      </p:sp>
      <p:grpSp>
        <p:nvGrpSpPr>
          <p:cNvPr id="47" name="Groupe 46"/>
          <p:cNvGrpSpPr/>
          <p:nvPr/>
        </p:nvGrpSpPr>
        <p:grpSpPr>
          <a:xfrm>
            <a:off x="3400315" y="914490"/>
            <a:ext cx="4491008" cy="4962782"/>
            <a:chOff x="2578523" y="892449"/>
            <a:chExt cx="4491008" cy="4962782"/>
          </a:xfrm>
        </p:grpSpPr>
        <p:sp>
          <p:nvSpPr>
            <p:cNvPr id="48" name="Forme libre 47"/>
            <p:cNvSpPr/>
            <p:nvPr/>
          </p:nvSpPr>
          <p:spPr>
            <a:xfrm>
              <a:off x="4247463" y="2797276"/>
              <a:ext cx="1153129" cy="1153129"/>
            </a:xfrm>
            <a:custGeom>
              <a:avLst/>
              <a:gdLst>
                <a:gd name="connsiteX0" fmla="*/ 0 w 1153129"/>
                <a:gd name="connsiteY0" fmla="*/ 576565 h 1153129"/>
                <a:gd name="connsiteX1" fmla="*/ 576565 w 1153129"/>
                <a:gd name="connsiteY1" fmla="*/ 0 h 1153129"/>
                <a:gd name="connsiteX2" fmla="*/ 1153130 w 1153129"/>
                <a:gd name="connsiteY2" fmla="*/ 576565 h 1153129"/>
                <a:gd name="connsiteX3" fmla="*/ 576565 w 1153129"/>
                <a:gd name="connsiteY3" fmla="*/ 1153130 h 1153129"/>
                <a:gd name="connsiteX4" fmla="*/ 0 w 1153129"/>
                <a:gd name="connsiteY4" fmla="*/ 576565 h 1153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129" h="1153129">
                  <a:moveTo>
                    <a:pt x="0" y="576565"/>
                  </a:moveTo>
                  <a:cubicBezTo>
                    <a:pt x="0" y="258137"/>
                    <a:pt x="258137" y="0"/>
                    <a:pt x="576565" y="0"/>
                  </a:cubicBezTo>
                  <a:cubicBezTo>
                    <a:pt x="894993" y="0"/>
                    <a:pt x="1153130" y="258137"/>
                    <a:pt x="1153130" y="576565"/>
                  </a:cubicBezTo>
                  <a:cubicBezTo>
                    <a:pt x="1153130" y="894993"/>
                    <a:pt x="894993" y="1153130"/>
                    <a:pt x="576565" y="1153130"/>
                  </a:cubicBezTo>
                  <a:cubicBezTo>
                    <a:pt x="258137" y="1153130"/>
                    <a:pt x="0" y="894993"/>
                    <a:pt x="0" y="576565"/>
                  </a:cubicBezTo>
                  <a:close/>
                </a:path>
              </a:pathLst>
            </a:custGeom>
            <a:solidFill>
              <a:srgbClr val="C0504D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3002" tIns="193002" rIns="193002" bIns="193002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900" b="1" kern="1200" dirty="0"/>
                <a:t>TRITON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200" b="1" dirty="0"/>
                <a:t>Formation-Recherche</a:t>
              </a:r>
              <a:endParaRPr lang="fr-FR" sz="1200" b="1" kern="1200" dirty="0"/>
            </a:p>
          </p:txBody>
        </p:sp>
        <p:sp>
          <p:nvSpPr>
            <p:cNvPr id="49" name="Forme libre 48"/>
            <p:cNvSpPr/>
            <p:nvPr/>
          </p:nvSpPr>
          <p:spPr>
            <a:xfrm rot="16200000">
              <a:off x="4701223" y="242289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2" tIns="59850" rIns="73684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50" name="Forme libre 49"/>
            <p:cNvSpPr/>
            <p:nvPr/>
          </p:nvSpPr>
          <p:spPr>
            <a:xfrm>
              <a:off x="4103322" y="892449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Internationaliser l’Université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ym typeface="Symbol"/>
                </a:rPr>
                <a:t> DEI, DCOM; composantes</a:t>
              </a:r>
              <a:endParaRPr lang="fr-FR" sz="1000" b="1" kern="1200" dirty="0"/>
            </a:p>
          </p:txBody>
        </p:sp>
        <p:sp>
          <p:nvSpPr>
            <p:cNvPr id="51" name="Forme libre 50"/>
            <p:cNvSpPr/>
            <p:nvPr/>
          </p:nvSpPr>
          <p:spPr>
            <a:xfrm rot="19800000">
              <a:off x="5395187" y="2823555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59850" rIns="73683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52" name="Forme libre 51"/>
            <p:cNvSpPr/>
            <p:nvPr/>
          </p:nvSpPr>
          <p:spPr>
            <a:xfrm>
              <a:off x="5628120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250053"/>
                <a:satOff val="-3376"/>
                <a:lumOff val="-549"/>
                <a:alphaOff val="0"/>
              </a:schemeClr>
            </a:fillRef>
            <a:effectRef idx="0">
              <a:schemeClr val="accent3">
                <a:hueOff val="2250053"/>
                <a:satOff val="-3376"/>
                <a:lumOff val="-54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Développer les partenariats avec des entreprises (au niveau des GS et GP)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ym typeface="Symbol"/>
                </a:rPr>
                <a:t> SPIE, composantes, UR</a:t>
              </a:r>
              <a:endParaRPr lang="fr-FR" sz="1000" b="1" kern="1200" dirty="0"/>
            </a:p>
          </p:txBody>
        </p:sp>
        <p:sp>
          <p:nvSpPr>
            <p:cNvPr id="53" name="Forme libre 52"/>
            <p:cNvSpPr/>
            <p:nvPr/>
          </p:nvSpPr>
          <p:spPr>
            <a:xfrm rot="1800000">
              <a:off x="5395187" y="362487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9" rIns="73682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54" name="Forme libre 53"/>
            <p:cNvSpPr/>
            <p:nvPr/>
          </p:nvSpPr>
          <p:spPr>
            <a:xfrm>
              <a:off x="5628120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4500106"/>
                <a:satOff val="-6752"/>
                <a:lumOff val="-1098"/>
                <a:alphaOff val="0"/>
              </a:schemeClr>
            </a:fillRef>
            <a:effectRef idx="0">
              <a:schemeClr val="accent3">
                <a:hueOff val="4500106"/>
                <a:satOff val="-6752"/>
                <a:lumOff val="-109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Construire des formations inter-composantes / inter-établissements</a:t>
              </a:r>
              <a:br>
                <a:rPr lang="fr-FR" sz="1000" b="1" kern="1200" dirty="0"/>
              </a:br>
              <a:r>
                <a:rPr lang="fr-FR" sz="1000" b="1" kern="1200" dirty="0">
                  <a:sym typeface="Symbol"/>
                </a:rPr>
                <a:t> DEVU, composantes, Pôles</a:t>
              </a:r>
              <a:endParaRPr lang="fr-FR" sz="1000" b="1" kern="1200" dirty="0"/>
            </a:p>
          </p:txBody>
        </p:sp>
        <p:sp>
          <p:nvSpPr>
            <p:cNvPr id="55" name="Forme libre 54"/>
            <p:cNvSpPr/>
            <p:nvPr/>
          </p:nvSpPr>
          <p:spPr>
            <a:xfrm rot="5400000">
              <a:off x="4701223" y="4025536"/>
              <a:ext cx="245609" cy="299249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0" y="59850"/>
                  </a:moveTo>
                  <a:lnTo>
                    <a:pt x="122805" y="59850"/>
                  </a:lnTo>
                  <a:lnTo>
                    <a:pt x="122805" y="0"/>
                  </a:lnTo>
                  <a:lnTo>
                    <a:pt x="245609" y="149625"/>
                  </a:lnTo>
                  <a:lnTo>
                    <a:pt x="122805" y="299249"/>
                  </a:lnTo>
                  <a:lnTo>
                    <a:pt x="122805" y="239399"/>
                  </a:lnTo>
                  <a:lnTo>
                    <a:pt x="0" y="239399"/>
                  </a:lnTo>
                  <a:lnTo>
                    <a:pt x="0" y="598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59848" rIns="73682" bIns="5985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56" name="Forme libre 55"/>
            <p:cNvSpPr/>
            <p:nvPr/>
          </p:nvSpPr>
          <p:spPr>
            <a:xfrm>
              <a:off x="4103322" y="4413820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6750158"/>
                <a:satOff val="-10128"/>
                <a:lumOff val="-1647"/>
                <a:alphaOff val="0"/>
              </a:schemeClr>
            </a:fillRef>
            <a:effectRef idx="0">
              <a:schemeClr val="accent3">
                <a:hueOff val="6750158"/>
                <a:satOff val="-10128"/>
                <a:lumOff val="-1647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Faire évoluer les pratiques pédagogiques</a:t>
              </a:r>
            </a:p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00" b="1" kern="1200" dirty="0">
                  <a:sym typeface="Symbol"/>
                </a:rPr>
                <a:t> CDP et composantes</a:t>
              </a:r>
              <a:endParaRPr lang="fr-FR" sz="1000" b="1" kern="1200" dirty="0"/>
            </a:p>
          </p:txBody>
        </p:sp>
        <p:sp>
          <p:nvSpPr>
            <p:cNvPr id="57" name="Forme libre 56"/>
            <p:cNvSpPr/>
            <p:nvPr/>
          </p:nvSpPr>
          <p:spPr>
            <a:xfrm rot="19800000">
              <a:off x="4007258" y="3624875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2" tIns="59850" rIns="1" bIns="5985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58" name="Forme libre 57"/>
            <p:cNvSpPr/>
            <p:nvPr/>
          </p:nvSpPr>
          <p:spPr>
            <a:xfrm>
              <a:off x="2578523" y="3533477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000211"/>
                <a:satOff val="-13504"/>
                <a:lumOff val="-2196"/>
                <a:alphaOff val="0"/>
              </a:schemeClr>
            </a:fillRef>
            <a:effectRef idx="0">
              <a:schemeClr val="accent3">
                <a:hueOff val="9000211"/>
                <a:satOff val="-13504"/>
                <a:lumOff val="-219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Améliorer l’image du doctorat (en interne et externe)</a:t>
              </a:r>
              <a:br>
                <a:rPr lang="fr-FR" sz="1050" b="1" kern="1200" dirty="0"/>
              </a:br>
              <a:r>
                <a:rPr lang="fr-FR" sz="1000" b="1" kern="1200" dirty="0">
                  <a:sym typeface="Symbol"/>
                </a:rPr>
                <a:t> SRED, DCOM</a:t>
              </a:r>
              <a:endParaRPr lang="fr-FR" sz="1000" b="1" kern="1200" dirty="0"/>
            </a:p>
          </p:txBody>
        </p:sp>
        <p:sp>
          <p:nvSpPr>
            <p:cNvPr id="59" name="Forme libre 58"/>
            <p:cNvSpPr/>
            <p:nvPr/>
          </p:nvSpPr>
          <p:spPr>
            <a:xfrm rot="23400000">
              <a:off x="4007258" y="2823554"/>
              <a:ext cx="245610" cy="299250"/>
            </a:xfrm>
            <a:custGeom>
              <a:avLst/>
              <a:gdLst>
                <a:gd name="connsiteX0" fmla="*/ 0 w 245609"/>
                <a:gd name="connsiteY0" fmla="*/ 59850 h 299249"/>
                <a:gd name="connsiteX1" fmla="*/ 122805 w 245609"/>
                <a:gd name="connsiteY1" fmla="*/ 59850 h 299249"/>
                <a:gd name="connsiteX2" fmla="*/ 122805 w 245609"/>
                <a:gd name="connsiteY2" fmla="*/ 0 h 299249"/>
                <a:gd name="connsiteX3" fmla="*/ 245609 w 245609"/>
                <a:gd name="connsiteY3" fmla="*/ 149625 h 299249"/>
                <a:gd name="connsiteX4" fmla="*/ 122805 w 245609"/>
                <a:gd name="connsiteY4" fmla="*/ 299249 h 299249"/>
                <a:gd name="connsiteX5" fmla="*/ 122805 w 245609"/>
                <a:gd name="connsiteY5" fmla="*/ 239399 h 299249"/>
                <a:gd name="connsiteX6" fmla="*/ 0 w 245609"/>
                <a:gd name="connsiteY6" fmla="*/ 239399 h 299249"/>
                <a:gd name="connsiteX7" fmla="*/ 0 w 245609"/>
                <a:gd name="connsiteY7" fmla="*/ 59850 h 299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5609" h="299249">
                  <a:moveTo>
                    <a:pt x="245609" y="239399"/>
                  </a:moveTo>
                  <a:lnTo>
                    <a:pt x="122804" y="239399"/>
                  </a:lnTo>
                  <a:lnTo>
                    <a:pt x="122804" y="299249"/>
                  </a:lnTo>
                  <a:lnTo>
                    <a:pt x="0" y="149624"/>
                  </a:lnTo>
                  <a:lnTo>
                    <a:pt x="122804" y="0"/>
                  </a:lnTo>
                  <a:lnTo>
                    <a:pt x="122804" y="59850"/>
                  </a:lnTo>
                  <a:lnTo>
                    <a:pt x="245609" y="59850"/>
                  </a:lnTo>
                  <a:lnTo>
                    <a:pt x="245609" y="239399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3683" tIns="59851" rIns="0" bIns="59849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200" b="1" kern="1200"/>
            </a:p>
          </p:txBody>
        </p:sp>
        <p:sp>
          <p:nvSpPr>
            <p:cNvPr id="60" name="Forme libre 59"/>
            <p:cNvSpPr/>
            <p:nvPr/>
          </p:nvSpPr>
          <p:spPr>
            <a:xfrm>
              <a:off x="2578523" y="1772792"/>
              <a:ext cx="1441411" cy="1441411"/>
            </a:xfrm>
            <a:custGeom>
              <a:avLst/>
              <a:gdLst>
                <a:gd name="connsiteX0" fmla="*/ 0 w 1441411"/>
                <a:gd name="connsiteY0" fmla="*/ 720706 h 1441411"/>
                <a:gd name="connsiteX1" fmla="*/ 720706 w 1441411"/>
                <a:gd name="connsiteY1" fmla="*/ 0 h 1441411"/>
                <a:gd name="connsiteX2" fmla="*/ 1441412 w 1441411"/>
                <a:gd name="connsiteY2" fmla="*/ 720706 h 1441411"/>
                <a:gd name="connsiteX3" fmla="*/ 720706 w 1441411"/>
                <a:gd name="connsiteY3" fmla="*/ 1441412 h 1441411"/>
                <a:gd name="connsiteX4" fmla="*/ 0 w 1441411"/>
                <a:gd name="connsiteY4" fmla="*/ 720706 h 1441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411" h="1441411">
                  <a:moveTo>
                    <a:pt x="0" y="720706"/>
                  </a:moveTo>
                  <a:cubicBezTo>
                    <a:pt x="0" y="322671"/>
                    <a:pt x="322671" y="0"/>
                    <a:pt x="720706" y="0"/>
                  </a:cubicBezTo>
                  <a:cubicBezTo>
                    <a:pt x="1118741" y="0"/>
                    <a:pt x="1441412" y="322671"/>
                    <a:pt x="1441412" y="720706"/>
                  </a:cubicBezTo>
                  <a:cubicBezTo>
                    <a:pt x="1441412" y="1118741"/>
                    <a:pt x="1118741" y="1441412"/>
                    <a:pt x="720706" y="1441412"/>
                  </a:cubicBezTo>
                  <a:cubicBezTo>
                    <a:pt x="322671" y="1441412"/>
                    <a:pt x="0" y="1118741"/>
                    <a:pt x="0" y="720706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2520" tIns="222520" rIns="222520" bIns="22252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050" b="1" kern="1200" dirty="0"/>
                <a:t>Financer plus de doctorats</a:t>
              </a:r>
              <a:br>
                <a:rPr lang="fr-FR" sz="1050" b="1" kern="1200" dirty="0"/>
              </a:br>
              <a:r>
                <a:rPr lang="fr-FR" sz="1000" b="1" kern="1200" dirty="0">
                  <a:sym typeface="Symbol"/>
                </a:rPr>
                <a:t> UR, SAIP, SRED, Fondation</a:t>
              </a:r>
              <a:endParaRPr lang="fr-FR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0445104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_Bienvenu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8487</TotalTime>
  <Words>1729</Words>
  <Application>Microsoft Office PowerPoint</Application>
  <PresentationFormat>Affichage à l'écran (4:3)</PresentationFormat>
  <Paragraphs>275</Paragraphs>
  <Slides>12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14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8" baseType="lpstr">
      <vt:lpstr>ＭＳ Ｐゴシック</vt:lpstr>
      <vt:lpstr>ＭＳ Ｐゴシック</vt:lpstr>
      <vt:lpstr>Arial</vt:lpstr>
      <vt:lpstr>Arial Narrow</vt:lpstr>
      <vt:lpstr>Avenir Next Condensed Demi Bold</vt:lpstr>
      <vt:lpstr>Calibri</vt:lpstr>
      <vt:lpstr>Courier New</vt:lpstr>
      <vt:lpstr>Franklin Gothic Medium Cond</vt:lpstr>
      <vt:lpstr>Lucida Grande</vt:lpstr>
      <vt:lpstr>Symbol</vt:lpstr>
      <vt:lpstr>Times New Roman</vt:lpstr>
      <vt:lpstr>Trebuchet MS</vt:lpstr>
      <vt:lpstr>Wingdings</vt:lpstr>
      <vt:lpstr>ヒラギノ角ゴ Pro W3</vt:lpstr>
      <vt:lpstr>Modele_Bienvenue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DIRECTION COMMUNICATION UNIVERSITE DE NANTES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Gabarits</dc:title>
  <dc:creator>DIRECTION COMMUNICATION UNIVERSITE DE NANTES</dc:creator>
  <cp:lastModifiedBy>Cécile BROUILLET</cp:lastModifiedBy>
  <cp:revision>1094</cp:revision>
  <cp:lastPrinted>2016-06-07T12:30:55Z</cp:lastPrinted>
  <dcterms:created xsi:type="dcterms:W3CDTF">2010-09-24T07:14:30Z</dcterms:created>
  <dcterms:modified xsi:type="dcterms:W3CDTF">2023-06-26T12:58:00Z</dcterms:modified>
</cp:coreProperties>
</file>