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57" r:id="rId3"/>
    <p:sldId id="317" r:id="rId4"/>
    <p:sldId id="332" r:id="rId5"/>
    <p:sldId id="318" r:id="rId6"/>
    <p:sldId id="320" r:id="rId7"/>
    <p:sldId id="321" r:id="rId8"/>
    <p:sldId id="292" r:id="rId9"/>
    <p:sldId id="294" r:id="rId10"/>
    <p:sldId id="296" r:id="rId11"/>
    <p:sldId id="278" r:id="rId12"/>
    <p:sldId id="305" r:id="rId13"/>
    <p:sldId id="306" r:id="rId14"/>
    <p:sldId id="307" r:id="rId15"/>
    <p:sldId id="308" r:id="rId16"/>
    <p:sldId id="309" r:id="rId17"/>
    <p:sldId id="310" r:id="rId18"/>
    <p:sldId id="311" r:id="rId19"/>
    <p:sldId id="312" r:id="rId20"/>
    <p:sldId id="330" r:id="rId21"/>
    <p:sldId id="313" r:id="rId22"/>
    <p:sldId id="314" r:id="rId23"/>
    <p:sldId id="316" r:id="rId24"/>
    <p:sldId id="275" r:id="rId25"/>
    <p:sldId id="281" r:id="rId26"/>
    <p:sldId id="282" r:id="rId27"/>
    <p:sldId id="304" r:id="rId28"/>
    <p:sldId id="327" r:id="rId29"/>
    <p:sldId id="279" r:id="rId30"/>
    <p:sldId id="326" r:id="rId31"/>
    <p:sldId id="283" r:id="rId32"/>
    <p:sldId id="284" r:id="rId33"/>
    <p:sldId id="323" r:id="rId34"/>
    <p:sldId id="324" r:id="rId35"/>
    <p:sldId id="325" r:id="rId36"/>
    <p:sldId id="286" r:id="rId37"/>
    <p:sldId id="331" r:id="rId38"/>
    <p:sldId id="290" r:id="rId39"/>
    <p:sldId id="260" r:id="rId40"/>
  </p:sldIdLst>
  <p:sldSz cx="14255750" cy="10691813"/>
  <p:notesSz cx="14255750" cy="10691813"/>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3300"/>
    <a:srgbClr val="FF9999"/>
    <a:srgbClr val="99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6852" autoAdjust="0"/>
  </p:normalViewPr>
  <p:slideViewPr>
    <p:cSldViewPr>
      <p:cViewPr varScale="1">
        <p:scale>
          <a:sx n="41" d="100"/>
          <a:sy n="41" d="100"/>
        </p:scale>
        <p:origin x="1488" y="32"/>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2340"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iagrams/_rels/data10.xml.rels><?xml version="1.0" encoding="UTF-8" standalone="yes"?>
<Relationships xmlns="http://schemas.openxmlformats.org/package/2006/relationships"><Relationship Id="rId1" Type="http://schemas.openxmlformats.org/officeDocument/2006/relationships/hyperlink" Target="http://www.theses.fr/" TargetMode="External"/></Relationships>
</file>

<file path=ppt/diagrams/_rels/data5.xml.rels><?xml version="1.0" encoding="UTF-8" standalone="yes"?>
<Relationships xmlns="http://schemas.openxmlformats.org/package/2006/relationships"><Relationship Id="rId1" Type="http://schemas.openxmlformats.org/officeDocument/2006/relationships/hyperlink" Target="https://theses.doctorat-bretagneloire.fr/bs/theses-2020" TargetMode="External"/></Relationships>
</file>

<file path=ppt/diagrams/_rels/data7.xml.rels><?xml version="1.0" encoding="UTF-8" standalone="yes"?>
<Relationships xmlns="http://schemas.openxmlformats.org/package/2006/relationships"><Relationship Id="rId1" Type="http://schemas.openxmlformats.org/officeDocument/2006/relationships/hyperlink" Target="https://theses.doctorat-bretagneloire.fr/bs/theses-2020" TargetMode="External"/></Relationships>
</file>

<file path=ppt/diagrams/_rels/drawing10.xml.rels><?xml version="1.0" encoding="UTF-8" standalone="yes"?>
<Relationships xmlns="http://schemas.openxmlformats.org/package/2006/relationships"><Relationship Id="rId1" Type="http://schemas.openxmlformats.org/officeDocument/2006/relationships/hyperlink" Target="http://www.theses.fr/" TargetMode="External"/></Relationships>
</file>

<file path=ppt/diagrams/_rels/drawing5.xml.rels><?xml version="1.0" encoding="UTF-8" standalone="yes"?>
<Relationships xmlns="http://schemas.openxmlformats.org/package/2006/relationships"><Relationship Id="rId1" Type="http://schemas.openxmlformats.org/officeDocument/2006/relationships/hyperlink" Target="https://theses.doctorat-bretagneloire.fr/bs/theses-2020" TargetMode="External"/></Relationships>
</file>

<file path=ppt/diagrams/_rels/drawing7.xml.rels><?xml version="1.0" encoding="UTF-8" standalone="yes"?>
<Relationships xmlns="http://schemas.openxmlformats.org/package/2006/relationships"><Relationship Id="rId1" Type="http://schemas.openxmlformats.org/officeDocument/2006/relationships/hyperlink" Target="https://theses.doctorat-bretagneloire.fr/bs/theses-2020"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CE274-560D-4CBD-AC73-B3CCDAA9D237}"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r-FR"/>
        </a:p>
      </dgm:t>
    </dgm:pt>
    <dgm:pt modelId="{8A3A5075-12CC-4E23-B6FC-F7E9D7996860}">
      <dgm:prSet phldrT="[Texte]" custT="1"/>
      <dgm:spPr>
        <a:xfrm>
          <a:off x="1180204" y="226"/>
          <a:ext cx="1428085" cy="1428085"/>
        </a:xfrm>
        <a:prstGeom prst="ellipse">
          <a:avLst/>
        </a:prstGeom>
        <a:solidFill>
          <a:srgbClr val="8064A2">
            <a:lumMod val="75000"/>
            <a:alpha val="50000"/>
          </a:srgbClr>
        </a:solidFill>
        <a:ln w="25400" cap="flat" cmpd="sng" algn="ctr">
          <a:solidFill>
            <a:sysClr val="window" lastClr="FFFFFF">
              <a:hueOff val="0"/>
              <a:satOff val="0"/>
              <a:lumOff val="0"/>
              <a:alphaOff val="0"/>
            </a:sysClr>
          </a:solidFill>
          <a:prstDash val="solid"/>
        </a:ln>
        <a:effectLst/>
      </dgm:spPr>
      <dgm:t>
        <a:bodyPr/>
        <a:lstStyle/>
        <a:p>
          <a:pPr>
            <a:buNone/>
          </a:pPr>
          <a:r>
            <a:rPr lang="fr-FR" sz="1400" b="1" dirty="0">
              <a:solidFill>
                <a:sysClr val="windowText" lastClr="000000"/>
              </a:solidFill>
              <a:latin typeface="+mj-lt"/>
              <a:ea typeface="+mn-ea"/>
              <a:cs typeface="Arial"/>
            </a:rPr>
            <a:t>Nantes</a:t>
          </a:r>
        </a:p>
      </dgm:t>
    </dgm:pt>
    <dgm:pt modelId="{CCF2D941-89BF-4B51-BFFD-F9C38114280F}" type="parTrans" cxnId="{C7979C58-A842-47B9-BC21-3DB7013B3CA5}">
      <dgm:prSet/>
      <dgm:spPr/>
      <dgm:t>
        <a:bodyPr/>
        <a:lstStyle/>
        <a:p>
          <a:endParaRPr lang="fr-FR" sz="900"/>
        </a:p>
      </dgm:t>
    </dgm:pt>
    <dgm:pt modelId="{589EA29E-E052-48A4-82B9-2FF450CF136B}" type="sibTrans" cxnId="{C7979C58-A842-47B9-BC21-3DB7013B3CA5}">
      <dgm:prSet/>
      <dgm:spPr/>
      <dgm:t>
        <a:bodyPr/>
        <a:lstStyle/>
        <a:p>
          <a:endParaRPr lang="fr-FR" sz="900"/>
        </a:p>
      </dgm:t>
    </dgm:pt>
    <dgm:pt modelId="{25D5E31E-2E2A-4EDE-956E-9E5B890C44EC}">
      <dgm:prSet phldrT="[Texte]" custT="1"/>
      <dgm:spPr>
        <a:xfrm>
          <a:off x="1180204" y="226"/>
          <a:ext cx="1428085" cy="1428085"/>
        </a:xfrm>
        <a:prstGeom prst="ellipse">
          <a:avLst/>
        </a:prstGeom>
        <a:solidFill>
          <a:srgbClr val="8064A2">
            <a:lumMod val="75000"/>
            <a:alpha val="50000"/>
          </a:srgbClr>
        </a:solidFill>
        <a:ln w="25400" cap="flat" cmpd="sng" algn="ctr">
          <a:solidFill>
            <a:sysClr val="window" lastClr="FFFFFF">
              <a:hueOff val="0"/>
              <a:satOff val="0"/>
              <a:lumOff val="0"/>
              <a:alphaOff val="0"/>
            </a:sysClr>
          </a:solidFill>
          <a:prstDash val="solid"/>
        </a:ln>
        <a:effectLst/>
      </dgm:spPr>
      <dgm:t>
        <a:bodyPr/>
        <a:lstStyle/>
        <a:p>
          <a:pPr>
            <a:buChar char="•"/>
          </a:pPr>
          <a:r>
            <a:rPr lang="fr-FR" sz="1400" dirty="0">
              <a:solidFill>
                <a:sysClr val="windowText" lastClr="000000"/>
              </a:solidFill>
              <a:latin typeface="+mj-lt"/>
              <a:ea typeface="+mn-ea"/>
              <a:cs typeface="Arial"/>
            </a:rPr>
            <a:t>UN</a:t>
          </a:r>
        </a:p>
      </dgm:t>
    </dgm:pt>
    <dgm:pt modelId="{431FC380-3017-4FC3-AEAA-8FED37CEE942}" type="parTrans" cxnId="{CFD8C1D6-A355-4CD3-8C64-1D82C9EDEEFD}">
      <dgm:prSet/>
      <dgm:spPr/>
      <dgm:t>
        <a:bodyPr/>
        <a:lstStyle/>
        <a:p>
          <a:endParaRPr lang="fr-FR" sz="900"/>
        </a:p>
      </dgm:t>
    </dgm:pt>
    <dgm:pt modelId="{7B07B3A1-6292-4CE8-B0E6-751B7DF9A11B}" type="sibTrans" cxnId="{CFD8C1D6-A355-4CD3-8C64-1D82C9EDEEFD}">
      <dgm:prSet/>
      <dgm:spPr/>
      <dgm:t>
        <a:bodyPr/>
        <a:lstStyle/>
        <a:p>
          <a:endParaRPr lang="fr-FR" sz="900"/>
        </a:p>
      </dgm:t>
    </dgm:pt>
    <dgm:pt modelId="{F797E125-0435-4144-9CB7-6C3AF616E01F}">
      <dgm:prSet phldrT="[Texte]" custT="1"/>
      <dgm:spPr>
        <a:xfrm>
          <a:off x="1180204" y="226"/>
          <a:ext cx="1428085" cy="1428085"/>
        </a:xfrm>
        <a:prstGeom prst="ellipse">
          <a:avLst/>
        </a:prstGeom>
        <a:solidFill>
          <a:srgbClr val="8064A2">
            <a:lumMod val="75000"/>
            <a:alpha val="50000"/>
          </a:srgbClr>
        </a:solidFill>
        <a:ln w="25400" cap="flat" cmpd="sng" algn="ctr">
          <a:solidFill>
            <a:sysClr val="window" lastClr="FFFFFF">
              <a:hueOff val="0"/>
              <a:satOff val="0"/>
              <a:lumOff val="0"/>
              <a:alphaOff val="0"/>
            </a:sysClr>
          </a:solidFill>
          <a:prstDash val="solid"/>
        </a:ln>
        <a:effectLst/>
      </dgm:spPr>
      <dgm:t>
        <a:bodyPr/>
        <a:lstStyle/>
        <a:p>
          <a:pPr>
            <a:buChar char="•"/>
          </a:pPr>
          <a:r>
            <a:rPr lang="fr-FR" sz="1400" dirty="0">
              <a:solidFill>
                <a:sysClr val="windowText" lastClr="000000"/>
              </a:solidFill>
              <a:latin typeface="+mj-lt"/>
              <a:ea typeface="+mn-ea"/>
              <a:cs typeface="Arial"/>
            </a:rPr>
            <a:t>ECN</a:t>
          </a:r>
        </a:p>
      </dgm:t>
    </dgm:pt>
    <dgm:pt modelId="{9C838ABD-824F-431C-B8A2-AD9D86D5022C}" type="parTrans" cxnId="{7A6510A1-F7D2-47E7-AF94-350AD2EE5EDE}">
      <dgm:prSet/>
      <dgm:spPr/>
      <dgm:t>
        <a:bodyPr/>
        <a:lstStyle/>
        <a:p>
          <a:endParaRPr lang="fr-FR" sz="900"/>
        </a:p>
      </dgm:t>
    </dgm:pt>
    <dgm:pt modelId="{ACE4A97B-30EA-43F1-B05D-0457B51E8D6C}" type="sibTrans" cxnId="{7A6510A1-F7D2-47E7-AF94-350AD2EE5EDE}">
      <dgm:prSet/>
      <dgm:spPr/>
      <dgm:t>
        <a:bodyPr/>
        <a:lstStyle/>
        <a:p>
          <a:endParaRPr lang="fr-FR" sz="900"/>
        </a:p>
      </dgm:t>
    </dgm:pt>
    <dgm:pt modelId="{A12C5F6A-3CE8-4FF1-B13E-616161227860}">
      <dgm:prSet phldrT="[Texte]" custT="1"/>
      <dgm:spPr>
        <a:xfrm>
          <a:off x="1180204" y="226"/>
          <a:ext cx="1428085" cy="1428085"/>
        </a:xfrm>
        <a:prstGeom prst="ellipse">
          <a:avLst/>
        </a:prstGeom>
        <a:solidFill>
          <a:srgbClr val="8064A2">
            <a:lumMod val="75000"/>
            <a:alpha val="50000"/>
          </a:srgbClr>
        </a:solidFill>
        <a:ln w="25400" cap="flat" cmpd="sng" algn="ctr">
          <a:solidFill>
            <a:sysClr val="window" lastClr="FFFFFF">
              <a:hueOff val="0"/>
              <a:satOff val="0"/>
              <a:lumOff val="0"/>
              <a:alphaOff val="0"/>
            </a:sysClr>
          </a:solidFill>
          <a:prstDash val="solid"/>
        </a:ln>
        <a:effectLst/>
      </dgm:spPr>
      <dgm:t>
        <a:bodyPr/>
        <a:lstStyle/>
        <a:p>
          <a:pPr>
            <a:buChar char="•"/>
          </a:pPr>
          <a:r>
            <a:rPr lang="fr-FR" sz="1400" dirty="0">
              <a:solidFill>
                <a:sysClr val="windowText" lastClr="000000"/>
              </a:solidFill>
              <a:latin typeface="+mj-lt"/>
              <a:ea typeface="+mn-ea"/>
              <a:cs typeface="Arial"/>
            </a:rPr>
            <a:t>IMT-A</a:t>
          </a:r>
        </a:p>
      </dgm:t>
    </dgm:pt>
    <dgm:pt modelId="{1994F241-FD54-46AA-A076-35B7AD969DE9}" type="parTrans" cxnId="{2BF8D106-9728-4378-A831-B26F5B105EA0}">
      <dgm:prSet/>
      <dgm:spPr/>
      <dgm:t>
        <a:bodyPr/>
        <a:lstStyle/>
        <a:p>
          <a:endParaRPr lang="fr-FR" sz="900"/>
        </a:p>
      </dgm:t>
    </dgm:pt>
    <dgm:pt modelId="{C238C7DD-48A5-4E9A-A3E6-F49F4FE7FC96}" type="sibTrans" cxnId="{2BF8D106-9728-4378-A831-B26F5B105EA0}">
      <dgm:prSet/>
      <dgm:spPr/>
      <dgm:t>
        <a:bodyPr/>
        <a:lstStyle/>
        <a:p>
          <a:endParaRPr lang="fr-FR" sz="900"/>
        </a:p>
      </dgm:t>
    </dgm:pt>
    <dgm:pt modelId="{C7D50D94-530F-4065-AD57-AEA9901F7A5B}">
      <dgm:prSet phldrT="[Texte]" custT="1"/>
      <dgm:spPr>
        <a:xfrm>
          <a:off x="1180204" y="226"/>
          <a:ext cx="1428085" cy="1428085"/>
        </a:xfrm>
        <a:prstGeom prst="ellipse">
          <a:avLst/>
        </a:prstGeom>
        <a:solidFill>
          <a:srgbClr val="8064A2">
            <a:lumMod val="75000"/>
            <a:alpha val="50000"/>
          </a:srgbClr>
        </a:solidFill>
        <a:ln w="25400" cap="flat" cmpd="sng" algn="ctr">
          <a:solidFill>
            <a:sysClr val="window" lastClr="FFFFFF">
              <a:hueOff val="0"/>
              <a:satOff val="0"/>
              <a:lumOff val="0"/>
              <a:alphaOff val="0"/>
            </a:sysClr>
          </a:solidFill>
          <a:prstDash val="solid"/>
        </a:ln>
        <a:effectLst/>
      </dgm:spPr>
      <dgm:t>
        <a:bodyPr/>
        <a:lstStyle/>
        <a:p>
          <a:pPr>
            <a:buChar char="•"/>
          </a:pPr>
          <a:r>
            <a:rPr lang="fr-FR" sz="1400" dirty="0" err="1">
              <a:solidFill>
                <a:sysClr val="windowText" lastClr="000000"/>
              </a:solidFill>
              <a:latin typeface="+mj-lt"/>
              <a:ea typeface="+mn-ea"/>
              <a:cs typeface="Arial"/>
            </a:rPr>
            <a:t>Oniris</a:t>
          </a:r>
          <a:endParaRPr lang="fr-FR" sz="1400" dirty="0">
            <a:solidFill>
              <a:sysClr val="windowText" lastClr="000000"/>
            </a:solidFill>
            <a:latin typeface="+mj-lt"/>
            <a:ea typeface="+mn-ea"/>
            <a:cs typeface="Arial"/>
          </a:endParaRPr>
        </a:p>
      </dgm:t>
    </dgm:pt>
    <dgm:pt modelId="{EF40D5E9-E788-4257-8FF9-D0EBA1270313}" type="parTrans" cxnId="{4D817475-4633-4BED-8757-19BFE96F0FF7}">
      <dgm:prSet/>
      <dgm:spPr/>
      <dgm:t>
        <a:bodyPr/>
        <a:lstStyle/>
        <a:p>
          <a:endParaRPr lang="fr-FR" sz="900"/>
        </a:p>
      </dgm:t>
    </dgm:pt>
    <dgm:pt modelId="{4D1A6B17-54B8-442C-97F2-DC42AB6F1F8C}" type="sibTrans" cxnId="{4D817475-4633-4BED-8757-19BFE96F0FF7}">
      <dgm:prSet/>
      <dgm:spPr/>
      <dgm:t>
        <a:bodyPr/>
        <a:lstStyle/>
        <a:p>
          <a:endParaRPr lang="fr-FR" sz="900"/>
        </a:p>
      </dgm:t>
    </dgm:pt>
    <dgm:pt modelId="{49F2355A-BF81-4541-843D-F5D85BE515B9}" type="pres">
      <dgm:prSet presAssocID="{DFECE274-560D-4CBD-AC73-B3CCDAA9D237}" presName="Name0" presStyleCnt="0">
        <dgm:presLayoutVars>
          <dgm:dir/>
          <dgm:resizeHandles val="exact"/>
        </dgm:presLayoutVars>
      </dgm:prSet>
      <dgm:spPr/>
    </dgm:pt>
    <dgm:pt modelId="{00AB3389-95C0-4B2A-9A1D-6F193DA7FBDB}" type="pres">
      <dgm:prSet presAssocID="{8A3A5075-12CC-4E23-B6FC-F7E9D7996860}" presName="Name5" presStyleLbl="vennNode1" presStyleIdx="0" presStyleCnt="1">
        <dgm:presLayoutVars>
          <dgm:bulletEnabled val="1"/>
        </dgm:presLayoutVars>
      </dgm:prSet>
      <dgm:spPr/>
    </dgm:pt>
  </dgm:ptLst>
  <dgm:cxnLst>
    <dgm:cxn modelId="{2BF8D106-9728-4378-A831-B26F5B105EA0}" srcId="{8A3A5075-12CC-4E23-B6FC-F7E9D7996860}" destId="{A12C5F6A-3CE8-4FF1-B13E-616161227860}" srcOrd="2" destOrd="0" parTransId="{1994F241-FD54-46AA-A076-35B7AD969DE9}" sibTransId="{C238C7DD-48A5-4E9A-A3E6-F49F4FE7FC96}"/>
    <dgm:cxn modelId="{FE23DB17-77B2-4CB4-9467-C9567F9D4AA5}" type="presOf" srcId="{25D5E31E-2E2A-4EDE-956E-9E5B890C44EC}" destId="{00AB3389-95C0-4B2A-9A1D-6F193DA7FBDB}" srcOrd="0" destOrd="1" presId="urn:microsoft.com/office/officeart/2005/8/layout/venn3"/>
    <dgm:cxn modelId="{123DCC27-9BDA-4D62-A9BE-E1846BBCA195}" type="presOf" srcId="{F797E125-0435-4144-9CB7-6C3AF616E01F}" destId="{00AB3389-95C0-4B2A-9A1D-6F193DA7FBDB}" srcOrd="0" destOrd="2" presId="urn:microsoft.com/office/officeart/2005/8/layout/venn3"/>
    <dgm:cxn modelId="{9CDCFB4E-39E4-414B-9A26-FE02DF6F1B69}" type="presOf" srcId="{DFECE274-560D-4CBD-AC73-B3CCDAA9D237}" destId="{49F2355A-BF81-4541-843D-F5D85BE515B9}" srcOrd="0" destOrd="0" presId="urn:microsoft.com/office/officeart/2005/8/layout/venn3"/>
    <dgm:cxn modelId="{4D817475-4633-4BED-8757-19BFE96F0FF7}" srcId="{8A3A5075-12CC-4E23-B6FC-F7E9D7996860}" destId="{C7D50D94-530F-4065-AD57-AEA9901F7A5B}" srcOrd="3" destOrd="0" parTransId="{EF40D5E9-E788-4257-8FF9-D0EBA1270313}" sibTransId="{4D1A6B17-54B8-442C-97F2-DC42AB6F1F8C}"/>
    <dgm:cxn modelId="{C7979C58-A842-47B9-BC21-3DB7013B3CA5}" srcId="{DFECE274-560D-4CBD-AC73-B3CCDAA9D237}" destId="{8A3A5075-12CC-4E23-B6FC-F7E9D7996860}" srcOrd="0" destOrd="0" parTransId="{CCF2D941-89BF-4B51-BFFD-F9C38114280F}" sibTransId="{589EA29E-E052-48A4-82B9-2FF450CF136B}"/>
    <dgm:cxn modelId="{7A6510A1-F7D2-47E7-AF94-350AD2EE5EDE}" srcId="{8A3A5075-12CC-4E23-B6FC-F7E9D7996860}" destId="{F797E125-0435-4144-9CB7-6C3AF616E01F}" srcOrd="1" destOrd="0" parTransId="{9C838ABD-824F-431C-B8A2-AD9D86D5022C}" sibTransId="{ACE4A97B-30EA-43F1-B05D-0457B51E8D6C}"/>
    <dgm:cxn modelId="{B625FEAE-777D-40D8-A07F-A59FCCB516A0}" type="presOf" srcId="{8A3A5075-12CC-4E23-B6FC-F7E9D7996860}" destId="{00AB3389-95C0-4B2A-9A1D-6F193DA7FBDB}" srcOrd="0" destOrd="0" presId="urn:microsoft.com/office/officeart/2005/8/layout/venn3"/>
    <dgm:cxn modelId="{464686BA-C98E-403D-890E-7CE88F88370D}" type="presOf" srcId="{A12C5F6A-3CE8-4FF1-B13E-616161227860}" destId="{00AB3389-95C0-4B2A-9A1D-6F193DA7FBDB}" srcOrd="0" destOrd="3" presId="urn:microsoft.com/office/officeart/2005/8/layout/venn3"/>
    <dgm:cxn modelId="{CFD8C1D6-A355-4CD3-8C64-1D82C9EDEEFD}" srcId="{8A3A5075-12CC-4E23-B6FC-F7E9D7996860}" destId="{25D5E31E-2E2A-4EDE-956E-9E5B890C44EC}" srcOrd="0" destOrd="0" parTransId="{431FC380-3017-4FC3-AEAA-8FED37CEE942}" sibTransId="{7B07B3A1-6292-4CE8-B0E6-751B7DF9A11B}"/>
    <dgm:cxn modelId="{320FADF9-64CA-4645-B340-C477AF38D603}" type="presOf" srcId="{C7D50D94-530F-4065-AD57-AEA9901F7A5B}" destId="{00AB3389-95C0-4B2A-9A1D-6F193DA7FBDB}" srcOrd="0" destOrd="4" presId="urn:microsoft.com/office/officeart/2005/8/layout/venn3"/>
    <dgm:cxn modelId="{50FD6AD1-64EF-4301-AF68-2ECF0837EBA4}" type="presParOf" srcId="{49F2355A-BF81-4541-843D-F5D85BE515B9}" destId="{00AB3389-95C0-4B2A-9A1D-6F193DA7FBDB}" srcOrd="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4F57D0-02B7-48EC-A92C-448309AFAAC9}" type="doc">
      <dgm:prSet loTypeId="urn:microsoft.com/office/officeart/2005/8/layout/chevron1" loCatId="process" qsTypeId="urn:microsoft.com/office/officeart/2005/8/quickstyle/simple1" qsCatId="simple" csTypeId="urn:microsoft.com/office/officeart/2005/8/colors/accent3_1" csCatId="accent3" phldr="1"/>
      <dgm:spPr/>
    </dgm:pt>
    <dgm:pt modelId="{AF7DE4EB-68E2-4879-9FFD-950DC86656E1}">
      <dgm:prSet phldrT="[Texte]" custT="1"/>
      <dgm:spPr>
        <a:ln>
          <a:solidFill>
            <a:srgbClr val="46B49C"/>
          </a:solidFill>
        </a:ln>
      </dgm:spPr>
      <dgm:t>
        <a:bodyPr/>
        <a:lstStyle/>
        <a:p>
          <a:r>
            <a:rPr lang="fr-FR" sz="1800" dirty="0">
              <a:latin typeface="+mj-lt"/>
            </a:rPr>
            <a:t>7. La </a:t>
          </a:r>
          <a:r>
            <a:rPr lang="fr-FR" sz="1800" b="1" dirty="0">
              <a:solidFill>
                <a:schemeClr val="tx1"/>
              </a:solidFill>
              <a:latin typeface="+mj-lt"/>
            </a:rPr>
            <a:t>scolarité *</a:t>
          </a:r>
          <a:r>
            <a:rPr lang="fr-FR" sz="1800" dirty="0">
              <a:solidFill>
                <a:srgbClr val="003366"/>
              </a:solidFill>
              <a:latin typeface="+mj-lt"/>
            </a:rPr>
            <a:t> </a:t>
          </a:r>
          <a:r>
            <a:rPr lang="fr-FR" sz="1800" dirty="0">
              <a:latin typeface="+mj-lt"/>
            </a:rPr>
            <a:t>le/la convoque pour son inscription administrative</a:t>
          </a:r>
          <a:endParaRPr lang="fr-FR" sz="1800" b="1" dirty="0">
            <a:latin typeface="+mj-lt"/>
          </a:endParaRPr>
        </a:p>
      </dgm:t>
    </dgm:pt>
    <dgm:pt modelId="{52F5B63B-9742-44DF-8118-76C3422ED308}" type="parTrans" cxnId="{BC977F38-10B2-458D-814B-E05FDE97325E}">
      <dgm:prSet/>
      <dgm:spPr/>
      <dgm:t>
        <a:bodyPr/>
        <a:lstStyle/>
        <a:p>
          <a:endParaRPr lang="fr-FR"/>
        </a:p>
      </dgm:t>
    </dgm:pt>
    <dgm:pt modelId="{F9D14DDE-5C74-448D-9FB0-783EFF6655F8}" type="sibTrans" cxnId="{BC977F38-10B2-458D-814B-E05FDE97325E}">
      <dgm:prSet/>
      <dgm:spPr/>
      <dgm:t>
        <a:bodyPr/>
        <a:lstStyle/>
        <a:p>
          <a:endParaRPr lang="fr-FR"/>
        </a:p>
      </dgm:t>
    </dgm:pt>
    <dgm:pt modelId="{6DE7E4E9-394C-4010-BB22-756826B64460}">
      <dgm:prSet phldrT="[Texte]" custT="1"/>
      <dgm:spPr>
        <a:ln>
          <a:solidFill>
            <a:srgbClr val="46B49C"/>
          </a:solidFill>
        </a:ln>
      </dgm:spPr>
      <dgm:t>
        <a:bodyPr/>
        <a:lstStyle/>
        <a:p>
          <a:r>
            <a:rPr lang="fr-FR" sz="1800" dirty="0">
              <a:solidFill>
                <a:schemeClr val="tx1"/>
              </a:solidFill>
              <a:latin typeface="+mj-lt"/>
            </a:rPr>
            <a:t>8. Il/elle peut </a:t>
          </a:r>
          <a:r>
            <a:rPr lang="fr-FR" sz="1800" b="1" dirty="0">
              <a:solidFill>
                <a:schemeClr val="tx1"/>
              </a:solidFill>
              <a:latin typeface="+mj-lt"/>
            </a:rPr>
            <a:t>s’inscrire</a:t>
          </a:r>
          <a:endParaRPr lang="fr-FR" sz="1800" dirty="0">
            <a:solidFill>
              <a:schemeClr val="tx1"/>
            </a:solidFill>
            <a:latin typeface="+mj-lt"/>
          </a:endParaRPr>
        </a:p>
      </dgm:t>
    </dgm:pt>
    <dgm:pt modelId="{30214A7D-4B86-4612-AB82-A6C2DA113376}" type="parTrans" cxnId="{A7CA065D-2D5E-4DDD-9675-9834AC8633DE}">
      <dgm:prSet/>
      <dgm:spPr/>
      <dgm:t>
        <a:bodyPr/>
        <a:lstStyle/>
        <a:p>
          <a:endParaRPr lang="fr-FR"/>
        </a:p>
      </dgm:t>
    </dgm:pt>
    <dgm:pt modelId="{D854C786-2B21-40C2-8E24-B609740E8E4B}" type="sibTrans" cxnId="{A7CA065D-2D5E-4DDD-9675-9834AC8633DE}">
      <dgm:prSet/>
      <dgm:spPr/>
      <dgm:t>
        <a:bodyPr/>
        <a:lstStyle/>
        <a:p>
          <a:endParaRPr lang="fr-FR"/>
        </a:p>
      </dgm:t>
    </dgm:pt>
    <dgm:pt modelId="{96E16591-2895-4A22-A16B-BD4778277678}">
      <dgm:prSet phldrT="[Texte]" custT="1"/>
      <dgm:spPr>
        <a:ln>
          <a:solidFill>
            <a:srgbClr val="46B49C"/>
          </a:solidFill>
        </a:ln>
      </dgm:spPr>
      <dgm:t>
        <a:bodyPr/>
        <a:lstStyle/>
        <a:p>
          <a:r>
            <a:rPr lang="fr-FR" sz="1800" dirty="0">
              <a:latin typeface="+mj-lt"/>
            </a:rPr>
            <a:t>9. </a:t>
          </a:r>
          <a:r>
            <a:rPr lang="fr-FR" sz="1800" b="1" dirty="0">
              <a:latin typeface="+mj-lt"/>
            </a:rPr>
            <a:t>Après paiement</a:t>
          </a:r>
          <a:r>
            <a:rPr lang="fr-FR" sz="1800" dirty="0">
              <a:latin typeface="+mj-lt"/>
            </a:rPr>
            <a:t>, il/elle a un mail étudiant, peut consulter son dossier sur AMETHIS et s’inscrire à des formations, sa thèse est visible sur </a:t>
          </a:r>
          <a:r>
            <a:rPr lang="fr-FR" sz="1800" dirty="0">
              <a:latin typeface="+mj-lt"/>
              <a:hlinkClick xmlns:r="http://schemas.openxmlformats.org/officeDocument/2006/relationships" r:id="rId1"/>
            </a:rPr>
            <a:t>theses.fr</a:t>
          </a:r>
          <a:endParaRPr lang="fr-FR" sz="1800" dirty="0">
            <a:latin typeface="+mj-lt"/>
          </a:endParaRPr>
        </a:p>
      </dgm:t>
    </dgm:pt>
    <dgm:pt modelId="{7F260E5F-661F-441F-9E61-2CED9D1F7062}" type="parTrans" cxnId="{42E68BAD-9506-4F66-81C3-FF9AC34F48C0}">
      <dgm:prSet/>
      <dgm:spPr/>
      <dgm:t>
        <a:bodyPr/>
        <a:lstStyle/>
        <a:p>
          <a:endParaRPr lang="fr-FR"/>
        </a:p>
      </dgm:t>
    </dgm:pt>
    <dgm:pt modelId="{11FC7B7A-6311-49A2-92AF-B109DE8B20A8}" type="sibTrans" cxnId="{42E68BAD-9506-4F66-81C3-FF9AC34F48C0}">
      <dgm:prSet/>
      <dgm:spPr/>
      <dgm:t>
        <a:bodyPr/>
        <a:lstStyle/>
        <a:p>
          <a:endParaRPr lang="fr-FR"/>
        </a:p>
      </dgm:t>
    </dgm:pt>
    <dgm:pt modelId="{8E4FAA9E-0E34-4B57-88D0-990DAB2EAAA3}" type="pres">
      <dgm:prSet presAssocID="{BA4F57D0-02B7-48EC-A92C-448309AFAAC9}" presName="Name0" presStyleCnt="0">
        <dgm:presLayoutVars>
          <dgm:dir/>
          <dgm:animLvl val="lvl"/>
          <dgm:resizeHandles val="exact"/>
        </dgm:presLayoutVars>
      </dgm:prSet>
      <dgm:spPr/>
    </dgm:pt>
    <dgm:pt modelId="{3A725D14-6ED8-4148-A87A-BE81AA24999E}" type="pres">
      <dgm:prSet presAssocID="{AF7DE4EB-68E2-4879-9FFD-950DC86656E1}" presName="parTxOnly" presStyleLbl="node1" presStyleIdx="0" presStyleCnt="3" custScaleX="63723">
        <dgm:presLayoutVars>
          <dgm:chMax val="0"/>
          <dgm:chPref val="0"/>
          <dgm:bulletEnabled val="1"/>
        </dgm:presLayoutVars>
      </dgm:prSet>
      <dgm:spPr/>
    </dgm:pt>
    <dgm:pt modelId="{AC595CA9-6382-47EF-9420-7D64BF6278AF}" type="pres">
      <dgm:prSet presAssocID="{F9D14DDE-5C74-448D-9FB0-783EFF6655F8}" presName="parTxOnlySpace" presStyleCnt="0"/>
      <dgm:spPr/>
    </dgm:pt>
    <dgm:pt modelId="{FC3D9715-8AE9-492C-808A-0EDCFEBE2AF0}" type="pres">
      <dgm:prSet presAssocID="{6DE7E4E9-394C-4010-BB22-756826B64460}" presName="parTxOnly" presStyleLbl="node1" presStyleIdx="1" presStyleCnt="3" custScaleX="50926" custLinFactNeighborX="4376" custLinFactNeighborY="-26313">
        <dgm:presLayoutVars>
          <dgm:chMax val="0"/>
          <dgm:chPref val="0"/>
          <dgm:bulletEnabled val="1"/>
        </dgm:presLayoutVars>
      </dgm:prSet>
      <dgm:spPr/>
    </dgm:pt>
    <dgm:pt modelId="{3CE45046-84F6-4E55-98DF-E6AC41AE9084}" type="pres">
      <dgm:prSet presAssocID="{D854C786-2B21-40C2-8E24-B609740E8E4B}" presName="parTxOnlySpace" presStyleCnt="0"/>
      <dgm:spPr/>
    </dgm:pt>
    <dgm:pt modelId="{2D5ED0EA-1550-4151-ABB4-62CADA951888}" type="pres">
      <dgm:prSet presAssocID="{96E16591-2895-4A22-A16B-BD4778277678}" presName="parTxOnly" presStyleLbl="node1" presStyleIdx="2" presStyleCnt="3" custLinFactX="15712" custLinFactNeighborX="100000" custLinFactNeighborY="-12575">
        <dgm:presLayoutVars>
          <dgm:chMax val="0"/>
          <dgm:chPref val="0"/>
          <dgm:bulletEnabled val="1"/>
        </dgm:presLayoutVars>
      </dgm:prSet>
      <dgm:spPr/>
    </dgm:pt>
  </dgm:ptLst>
  <dgm:cxnLst>
    <dgm:cxn modelId="{3D4DBD16-B047-4FB7-A605-8E14442A22F8}" type="presOf" srcId="{BA4F57D0-02B7-48EC-A92C-448309AFAAC9}" destId="{8E4FAA9E-0E34-4B57-88D0-990DAB2EAAA3}" srcOrd="0" destOrd="0" presId="urn:microsoft.com/office/officeart/2005/8/layout/chevron1"/>
    <dgm:cxn modelId="{BC977F38-10B2-458D-814B-E05FDE97325E}" srcId="{BA4F57D0-02B7-48EC-A92C-448309AFAAC9}" destId="{AF7DE4EB-68E2-4879-9FFD-950DC86656E1}" srcOrd="0" destOrd="0" parTransId="{52F5B63B-9742-44DF-8118-76C3422ED308}" sibTransId="{F9D14DDE-5C74-448D-9FB0-783EFF6655F8}"/>
    <dgm:cxn modelId="{52C9FD3A-32B8-4E53-B2F7-E820B9B7C266}" type="presOf" srcId="{96E16591-2895-4A22-A16B-BD4778277678}" destId="{2D5ED0EA-1550-4151-ABB4-62CADA951888}" srcOrd="0" destOrd="0" presId="urn:microsoft.com/office/officeart/2005/8/layout/chevron1"/>
    <dgm:cxn modelId="{A7CA065D-2D5E-4DDD-9675-9834AC8633DE}" srcId="{BA4F57D0-02B7-48EC-A92C-448309AFAAC9}" destId="{6DE7E4E9-394C-4010-BB22-756826B64460}" srcOrd="1" destOrd="0" parTransId="{30214A7D-4B86-4612-AB82-A6C2DA113376}" sibTransId="{D854C786-2B21-40C2-8E24-B609740E8E4B}"/>
    <dgm:cxn modelId="{0625D043-8409-4E9E-BE02-EE00547E9A49}" type="presOf" srcId="{AF7DE4EB-68E2-4879-9FFD-950DC86656E1}" destId="{3A725D14-6ED8-4148-A87A-BE81AA24999E}" srcOrd="0" destOrd="0" presId="urn:microsoft.com/office/officeart/2005/8/layout/chevron1"/>
    <dgm:cxn modelId="{7B23C88F-0E1E-47BB-BD6A-3B8787CDCB54}" type="presOf" srcId="{6DE7E4E9-394C-4010-BB22-756826B64460}" destId="{FC3D9715-8AE9-492C-808A-0EDCFEBE2AF0}" srcOrd="0" destOrd="0" presId="urn:microsoft.com/office/officeart/2005/8/layout/chevron1"/>
    <dgm:cxn modelId="{42E68BAD-9506-4F66-81C3-FF9AC34F48C0}" srcId="{BA4F57D0-02B7-48EC-A92C-448309AFAAC9}" destId="{96E16591-2895-4A22-A16B-BD4778277678}" srcOrd="2" destOrd="0" parTransId="{7F260E5F-661F-441F-9E61-2CED9D1F7062}" sibTransId="{11FC7B7A-6311-49A2-92AF-B109DE8B20A8}"/>
    <dgm:cxn modelId="{3B4AB430-B33C-4FBF-9485-555417458E7C}" type="presParOf" srcId="{8E4FAA9E-0E34-4B57-88D0-990DAB2EAAA3}" destId="{3A725D14-6ED8-4148-A87A-BE81AA24999E}" srcOrd="0" destOrd="0" presId="urn:microsoft.com/office/officeart/2005/8/layout/chevron1"/>
    <dgm:cxn modelId="{745A0653-DAEC-470E-803A-2E84557BBC37}" type="presParOf" srcId="{8E4FAA9E-0E34-4B57-88D0-990DAB2EAAA3}" destId="{AC595CA9-6382-47EF-9420-7D64BF6278AF}" srcOrd="1" destOrd="0" presId="urn:microsoft.com/office/officeart/2005/8/layout/chevron1"/>
    <dgm:cxn modelId="{5396E6E5-28F3-4D4C-97B1-86296B88790B}" type="presParOf" srcId="{8E4FAA9E-0E34-4B57-88D0-990DAB2EAAA3}" destId="{FC3D9715-8AE9-492C-808A-0EDCFEBE2AF0}" srcOrd="2" destOrd="0" presId="urn:microsoft.com/office/officeart/2005/8/layout/chevron1"/>
    <dgm:cxn modelId="{7B6F7C80-E770-41B5-899C-E9A0B0CF6CA9}" type="presParOf" srcId="{8E4FAA9E-0E34-4B57-88D0-990DAB2EAAA3}" destId="{3CE45046-84F6-4E55-98DF-E6AC41AE9084}" srcOrd="3" destOrd="0" presId="urn:microsoft.com/office/officeart/2005/8/layout/chevron1"/>
    <dgm:cxn modelId="{BEDB8A81-AC48-4F9F-91A7-CDDFBE6E6770}" type="presParOf" srcId="{8E4FAA9E-0E34-4B57-88D0-990DAB2EAAA3}" destId="{2D5ED0EA-1550-4151-ABB4-62CADA951888}" srcOrd="4" destOrd="0" presId="urn:microsoft.com/office/officeart/2005/8/layout/chevron1"/>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30FA0-B5FF-43F4-A945-2F0097EE11E0}" type="doc">
      <dgm:prSet loTypeId="urn:microsoft.com/office/officeart/2005/8/layout/hierarchy4" loCatId="relationship" qsTypeId="urn:microsoft.com/office/officeart/2005/8/quickstyle/simple3" qsCatId="simple" csTypeId="urn:microsoft.com/office/officeart/2005/8/colors/accent2_5" csCatId="accent2" phldr="1"/>
      <dgm:spPr/>
      <dgm:t>
        <a:bodyPr/>
        <a:lstStyle/>
        <a:p>
          <a:endParaRPr lang="fr-FR"/>
        </a:p>
      </dgm:t>
    </dgm:pt>
    <dgm:pt modelId="{057A75DD-0B2F-4215-9DFF-251653358CD7}">
      <dgm:prSet phldrT="[Texte]" custT="1"/>
      <dgm:spPr>
        <a:xfrm>
          <a:off x="21586" y="94192"/>
          <a:ext cx="13968926" cy="356829"/>
        </a:xfrm>
        <a:prstGeom prst="roundRect">
          <a:avLst>
            <a:gd name="adj" fmla="val 10000"/>
          </a:avLst>
        </a:prstGeom>
        <a:solidFill>
          <a:srgbClr val="C0504D">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600" b="1" dirty="0">
              <a:solidFill>
                <a:sysClr val="windowText" lastClr="000000"/>
              </a:solidFill>
              <a:latin typeface="+mj-lt"/>
              <a:ea typeface="+mn-ea"/>
              <a:cs typeface="Arial"/>
            </a:rPr>
            <a:t>Collège Doctoral Pays de la Loire</a:t>
          </a:r>
        </a:p>
      </dgm:t>
    </dgm:pt>
    <dgm:pt modelId="{CB91F442-1C25-4B1B-9030-5EE5FCD37608}" type="parTrans" cxnId="{058B4941-E0D5-4409-BE78-41A2617FB49E}">
      <dgm:prSet/>
      <dgm:spPr/>
      <dgm:t>
        <a:bodyPr/>
        <a:lstStyle/>
        <a:p>
          <a:endParaRPr lang="fr-FR" sz="1200"/>
        </a:p>
      </dgm:t>
    </dgm:pt>
    <dgm:pt modelId="{9C30D2B8-BAFC-4691-8C3A-4EDA05415021}" type="sibTrans" cxnId="{058B4941-E0D5-4409-BE78-41A2617FB49E}">
      <dgm:prSet/>
      <dgm:spPr/>
      <dgm:t>
        <a:bodyPr/>
        <a:lstStyle/>
        <a:p>
          <a:endParaRPr lang="fr-FR" sz="1200"/>
        </a:p>
      </dgm:t>
    </dgm:pt>
    <dgm:pt modelId="{67E9FB7A-0421-4A1B-8C3D-C3C89D7ABD18}">
      <dgm:prSet phldrT="[Texte]" custT="1"/>
      <dgm:spPr>
        <a:xfrm>
          <a:off x="2442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Procédures communes</a:t>
          </a:r>
        </a:p>
      </dgm:t>
    </dgm:pt>
    <dgm:pt modelId="{C9E31A8C-9FF7-44DE-AF7C-CE480DC562E5}" type="parTrans" cxnId="{6F24DC6E-E87D-4598-9F19-B6F5D4C1EA56}">
      <dgm:prSet/>
      <dgm:spPr/>
      <dgm:t>
        <a:bodyPr/>
        <a:lstStyle/>
        <a:p>
          <a:endParaRPr lang="fr-FR" sz="1200"/>
        </a:p>
      </dgm:t>
    </dgm:pt>
    <dgm:pt modelId="{3D8ECFE7-4E34-4F8F-8470-61C26D71BFC6}" type="sibTrans" cxnId="{6F24DC6E-E87D-4598-9F19-B6F5D4C1EA56}">
      <dgm:prSet/>
      <dgm:spPr/>
      <dgm:t>
        <a:bodyPr/>
        <a:lstStyle/>
        <a:p>
          <a:endParaRPr lang="fr-FR" sz="1200"/>
        </a:p>
      </dgm:t>
    </dgm:pt>
    <dgm:pt modelId="{4A606D97-01AA-4A6D-9F76-15CAD17C5B23}">
      <dgm:prSet phldrT="[Texte]" custT="1"/>
      <dgm:spPr>
        <a:xfrm>
          <a:off x="203838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Collecte et répartition budget</a:t>
          </a:r>
        </a:p>
      </dgm:t>
    </dgm:pt>
    <dgm:pt modelId="{BB6DEB39-1967-4DD2-BB38-70AFA3DCB6F8}" type="parTrans" cxnId="{02238B44-2843-450D-B55E-D8EC52BFEF97}">
      <dgm:prSet/>
      <dgm:spPr/>
      <dgm:t>
        <a:bodyPr/>
        <a:lstStyle/>
        <a:p>
          <a:endParaRPr lang="fr-FR" sz="1200"/>
        </a:p>
      </dgm:t>
    </dgm:pt>
    <dgm:pt modelId="{CECBFA52-260E-48ED-8B55-2A8E232229B5}" type="sibTrans" cxnId="{02238B44-2843-450D-B55E-D8EC52BFEF97}">
      <dgm:prSet/>
      <dgm:spPr/>
      <dgm:t>
        <a:bodyPr/>
        <a:lstStyle/>
        <a:p>
          <a:endParaRPr lang="fr-FR" sz="1200"/>
        </a:p>
      </dgm:t>
    </dgm:pt>
    <dgm:pt modelId="{EFDC4CD5-F63F-476E-A669-55DC0E47A04B}">
      <dgm:prSet phldrT="[Texte]" custT="1"/>
      <dgm:spPr>
        <a:xfrm>
          <a:off x="405234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Textes réglementaires (charte, RI…)</a:t>
          </a:r>
        </a:p>
      </dgm:t>
    </dgm:pt>
    <dgm:pt modelId="{967E3265-1EEC-48E4-A5D5-9E80BF98485C}" type="parTrans" cxnId="{3E65856B-C273-4402-8F98-EE2832C709E4}">
      <dgm:prSet/>
      <dgm:spPr/>
      <dgm:t>
        <a:bodyPr/>
        <a:lstStyle/>
        <a:p>
          <a:endParaRPr lang="fr-FR" sz="1600"/>
        </a:p>
      </dgm:t>
    </dgm:pt>
    <dgm:pt modelId="{DE004A1C-4D3D-45F8-B90A-3F819715ACB5}" type="sibTrans" cxnId="{3E65856B-C273-4402-8F98-EE2832C709E4}">
      <dgm:prSet/>
      <dgm:spPr/>
      <dgm:t>
        <a:bodyPr/>
        <a:lstStyle/>
        <a:p>
          <a:endParaRPr lang="fr-FR" sz="1600"/>
        </a:p>
      </dgm:t>
    </dgm:pt>
    <dgm:pt modelId="{27075EDD-08C8-4D72-A56D-630A16102428}">
      <dgm:prSet phldrT="[Texte]" custT="1"/>
      <dgm:spPr>
        <a:xfrm>
          <a:off x="606630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Formations transversales</a:t>
          </a:r>
        </a:p>
      </dgm:t>
    </dgm:pt>
    <dgm:pt modelId="{8AC64192-8B47-473C-9004-72BF46605ACF}" type="parTrans" cxnId="{66A15F45-B12C-4BDA-ADD1-E4C00974623D}">
      <dgm:prSet/>
      <dgm:spPr/>
      <dgm:t>
        <a:bodyPr/>
        <a:lstStyle/>
        <a:p>
          <a:endParaRPr lang="fr-FR" sz="1600"/>
        </a:p>
      </dgm:t>
    </dgm:pt>
    <dgm:pt modelId="{AE20BE0A-55D0-400C-8E64-509B8DC4CD5D}" type="sibTrans" cxnId="{66A15F45-B12C-4BDA-ADD1-E4C00974623D}">
      <dgm:prSet/>
      <dgm:spPr/>
      <dgm:t>
        <a:bodyPr/>
        <a:lstStyle/>
        <a:p>
          <a:endParaRPr lang="fr-FR" sz="1600"/>
        </a:p>
      </dgm:t>
    </dgm:pt>
    <dgm:pt modelId="{D854CAD5-2C98-4CF9-AA38-9EA970C2B710}">
      <dgm:prSet phldrT="[Texte]" custT="1"/>
      <dgm:spPr>
        <a:xfrm>
          <a:off x="808026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Evènements (MT180, </a:t>
          </a:r>
          <a:r>
            <a:rPr lang="fr-FR" sz="1400" dirty="0" err="1">
              <a:solidFill>
                <a:sysClr val="windowText" lastClr="000000"/>
              </a:solidFill>
              <a:latin typeface="+mj-lt"/>
              <a:ea typeface="+mn-ea"/>
              <a:cs typeface="Arial"/>
            </a:rPr>
            <a:t>doctoriales</a:t>
          </a:r>
          <a:r>
            <a:rPr lang="fr-FR" sz="1400" dirty="0">
              <a:solidFill>
                <a:sysClr val="windowText" lastClr="000000"/>
              </a:solidFill>
              <a:latin typeface="+mj-lt"/>
              <a:ea typeface="+mn-ea"/>
              <a:cs typeface="Arial"/>
            </a:rPr>
            <a:t>..)</a:t>
          </a:r>
        </a:p>
      </dgm:t>
    </dgm:pt>
    <dgm:pt modelId="{1A481C06-57FD-4BFD-8CD2-BC33E5F2F3D7}" type="parTrans" cxnId="{17EE9EB4-B1D9-4624-AB1B-93625B0CEE3C}">
      <dgm:prSet/>
      <dgm:spPr/>
      <dgm:t>
        <a:bodyPr/>
        <a:lstStyle/>
        <a:p>
          <a:endParaRPr lang="fr-FR" sz="1600"/>
        </a:p>
      </dgm:t>
    </dgm:pt>
    <dgm:pt modelId="{2B799CCA-A0F8-41F2-99CD-B1F0A3A91DB1}" type="sibTrans" cxnId="{17EE9EB4-B1D9-4624-AB1B-93625B0CEE3C}">
      <dgm:prSet/>
      <dgm:spPr/>
      <dgm:t>
        <a:bodyPr/>
        <a:lstStyle/>
        <a:p>
          <a:endParaRPr lang="fr-FR" sz="1600"/>
        </a:p>
      </dgm:t>
    </dgm:pt>
    <dgm:pt modelId="{F3D010E0-922F-491C-AFEC-8659E6A2155D}">
      <dgm:prSet phldrT="[Texte]" custT="1"/>
      <dgm:spPr>
        <a:xfrm>
          <a:off x="1009422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AMETHIS</a:t>
          </a:r>
        </a:p>
      </dgm:t>
    </dgm:pt>
    <dgm:pt modelId="{FD33F3FC-ACD2-4BBD-A143-236A33393588}" type="parTrans" cxnId="{C4895C34-0574-43C2-9B23-4807A37F307D}">
      <dgm:prSet/>
      <dgm:spPr/>
      <dgm:t>
        <a:bodyPr/>
        <a:lstStyle/>
        <a:p>
          <a:endParaRPr lang="fr-FR" sz="1600"/>
        </a:p>
      </dgm:t>
    </dgm:pt>
    <dgm:pt modelId="{E4F2C143-A0C9-4468-963D-0BE8275B6AFD}" type="sibTrans" cxnId="{C4895C34-0574-43C2-9B23-4807A37F307D}">
      <dgm:prSet/>
      <dgm:spPr/>
      <dgm:t>
        <a:bodyPr/>
        <a:lstStyle/>
        <a:p>
          <a:endParaRPr lang="fr-FR" sz="1600"/>
        </a:p>
      </dgm:t>
    </dgm:pt>
    <dgm:pt modelId="{DBBB6F9C-377C-42D4-990D-CB249848DD3B}">
      <dgm:prSet phldrT="[Texte]" custT="1"/>
      <dgm:spPr>
        <a:xfrm>
          <a:off x="1210818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Suivi poursuite de carrière</a:t>
          </a:r>
        </a:p>
      </dgm:t>
    </dgm:pt>
    <dgm:pt modelId="{B1CD9C11-48C2-4CE1-AF90-293ABC0C0F43}" type="parTrans" cxnId="{9863D420-F50B-4D93-96FD-AD079D69F8C5}">
      <dgm:prSet/>
      <dgm:spPr/>
      <dgm:t>
        <a:bodyPr/>
        <a:lstStyle/>
        <a:p>
          <a:endParaRPr lang="fr-FR" sz="1600"/>
        </a:p>
      </dgm:t>
    </dgm:pt>
    <dgm:pt modelId="{EBF1A1A1-F174-405A-B31B-0503D634A9AF}" type="sibTrans" cxnId="{9863D420-F50B-4D93-96FD-AD079D69F8C5}">
      <dgm:prSet/>
      <dgm:spPr/>
      <dgm:t>
        <a:bodyPr/>
        <a:lstStyle/>
        <a:p>
          <a:endParaRPr lang="fr-FR" sz="1600"/>
        </a:p>
      </dgm:t>
    </dgm:pt>
    <dgm:pt modelId="{52038A95-F1EA-4603-8984-922C3213821C}" type="pres">
      <dgm:prSet presAssocID="{A1A30FA0-B5FF-43F4-A945-2F0097EE11E0}" presName="Name0" presStyleCnt="0">
        <dgm:presLayoutVars>
          <dgm:chPref val="1"/>
          <dgm:dir/>
          <dgm:animOne val="branch"/>
          <dgm:animLvl val="lvl"/>
          <dgm:resizeHandles/>
        </dgm:presLayoutVars>
      </dgm:prSet>
      <dgm:spPr/>
    </dgm:pt>
    <dgm:pt modelId="{8323BB48-10A9-480B-906D-C1C2650B221F}" type="pres">
      <dgm:prSet presAssocID="{057A75DD-0B2F-4215-9DFF-251653358CD7}" presName="vertOne" presStyleCnt="0"/>
      <dgm:spPr/>
    </dgm:pt>
    <dgm:pt modelId="{DF571A0E-A2A0-476A-B41D-4EF547EE160B}" type="pres">
      <dgm:prSet presAssocID="{057A75DD-0B2F-4215-9DFF-251653358CD7}" presName="txOne" presStyleLbl="node0" presStyleIdx="0" presStyleCnt="1" custLinFactNeighborX="1703" custLinFactNeighborY="36682">
        <dgm:presLayoutVars>
          <dgm:chPref val="3"/>
        </dgm:presLayoutVars>
      </dgm:prSet>
      <dgm:spPr/>
    </dgm:pt>
    <dgm:pt modelId="{CC192957-CBC8-4D77-80DE-68C2646CB75E}" type="pres">
      <dgm:prSet presAssocID="{057A75DD-0B2F-4215-9DFF-251653358CD7}" presName="parTransOne" presStyleCnt="0"/>
      <dgm:spPr/>
    </dgm:pt>
    <dgm:pt modelId="{CCD2D869-2D79-4042-827B-652246A8E47F}" type="pres">
      <dgm:prSet presAssocID="{057A75DD-0B2F-4215-9DFF-251653358CD7}" presName="horzOne" presStyleCnt="0"/>
      <dgm:spPr/>
    </dgm:pt>
    <dgm:pt modelId="{D91E8552-137A-4020-9279-8A66828313A4}" type="pres">
      <dgm:prSet presAssocID="{67E9FB7A-0421-4A1B-8C3D-C3C89D7ABD18}" presName="vertTwo" presStyleCnt="0"/>
      <dgm:spPr/>
    </dgm:pt>
    <dgm:pt modelId="{3886508D-9031-46E0-9CF8-4363F9AB6E4D}" type="pres">
      <dgm:prSet presAssocID="{67E9FB7A-0421-4A1B-8C3D-C3C89D7ABD18}" presName="txTwo" presStyleLbl="node2" presStyleIdx="0" presStyleCnt="7" custScaleY="134717">
        <dgm:presLayoutVars>
          <dgm:chPref val="3"/>
        </dgm:presLayoutVars>
      </dgm:prSet>
      <dgm:spPr/>
    </dgm:pt>
    <dgm:pt modelId="{0E6465E7-1A81-4042-AF43-77B913841E9B}" type="pres">
      <dgm:prSet presAssocID="{67E9FB7A-0421-4A1B-8C3D-C3C89D7ABD18}" presName="horzTwo" presStyleCnt="0"/>
      <dgm:spPr/>
    </dgm:pt>
    <dgm:pt modelId="{D831BFD8-5380-4EE2-8A6F-5392C2E7D3A3}" type="pres">
      <dgm:prSet presAssocID="{3D8ECFE7-4E34-4F8F-8470-61C26D71BFC6}" presName="sibSpaceTwo" presStyleCnt="0"/>
      <dgm:spPr/>
    </dgm:pt>
    <dgm:pt modelId="{9D599E40-1850-4FD2-B5EA-6A07E8CD34F9}" type="pres">
      <dgm:prSet presAssocID="{4A606D97-01AA-4A6D-9F76-15CAD17C5B23}" presName="vertTwo" presStyleCnt="0"/>
      <dgm:spPr/>
    </dgm:pt>
    <dgm:pt modelId="{F6E64807-DCA8-4FBC-A53E-5F482A0610F8}" type="pres">
      <dgm:prSet presAssocID="{4A606D97-01AA-4A6D-9F76-15CAD17C5B23}" presName="txTwo" presStyleLbl="node2" presStyleIdx="1" presStyleCnt="7" custScaleY="134717">
        <dgm:presLayoutVars>
          <dgm:chPref val="3"/>
        </dgm:presLayoutVars>
      </dgm:prSet>
      <dgm:spPr/>
    </dgm:pt>
    <dgm:pt modelId="{96070465-5CA9-4565-B73C-23410642768C}" type="pres">
      <dgm:prSet presAssocID="{4A606D97-01AA-4A6D-9F76-15CAD17C5B23}" presName="horzTwo" presStyleCnt="0"/>
      <dgm:spPr/>
    </dgm:pt>
    <dgm:pt modelId="{9EE539EA-9130-489B-8E36-7C169CEEB02D}" type="pres">
      <dgm:prSet presAssocID="{CECBFA52-260E-48ED-8B55-2A8E232229B5}" presName="sibSpaceTwo" presStyleCnt="0"/>
      <dgm:spPr/>
    </dgm:pt>
    <dgm:pt modelId="{9524E79F-F476-47E1-A598-F0C633151D9B}" type="pres">
      <dgm:prSet presAssocID="{EFDC4CD5-F63F-476E-A669-55DC0E47A04B}" presName="vertTwo" presStyleCnt="0"/>
      <dgm:spPr/>
    </dgm:pt>
    <dgm:pt modelId="{C0146C9B-58CF-4087-AF2A-F11E68BD7666}" type="pres">
      <dgm:prSet presAssocID="{EFDC4CD5-F63F-476E-A669-55DC0E47A04B}" presName="txTwo" presStyleLbl="node2" presStyleIdx="2" presStyleCnt="7" custScaleY="134717">
        <dgm:presLayoutVars>
          <dgm:chPref val="3"/>
        </dgm:presLayoutVars>
      </dgm:prSet>
      <dgm:spPr/>
    </dgm:pt>
    <dgm:pt modelId="{E4F04FE4-BC54-4628-8BAB-115D728B8845}" type="pres">
      <dgm:prSet presAssocID="{EFDC4CD5-F63F-476E-A669-55DC0E47A04B}" presName="horzTwo" presStyleCnt="0"/>
      <dgm:spPr/>
    </dgm:pt>
    <dgm:pt modelId="{375FF905-F155-48F6-83D3-645D99897A67}" type="pres">
      <dgm:prSet presAssocID="{DE004A1C-4D3D-45F8-B90A-3F819715ACB5}" presName="sibSpaceTwo" presStyleCnt="0"/>
      <dgm:spPr/>
    </dgm:pt>
    <dgm:pt modelId="{F90244B8-E7F3-47BB-B06B-83934FD24E62}" type="pres">
      <dgm:prSet presAssocID="{27075EDD-08C8-4D72-A56D-630A16102428}" presName="vertTwo" presStyleCnt="0"/>
      <dgm:spPr/>
    </dgm:pt>
    <dgm:pt modelId="{581B52BE-882D-44EC-AC5D-C3DEBFCCE34A}" type="pres">
      <dgm:prSet presAssocID="{27075EDD-08C8-4D72-A56D-630A16102428}" presName="txTwo" presStyleLbl="node2" presStyleIdx="3" presStyleCnt="7" custScaleY="134717">
        <dgm:presLayoutVars>
          <dgm:chPref val="3"/>
        </dgm:presLayoutVars>
      </dgm:prSet>
      <dgm:spPr/>
    </dgm:pt>
    <dgm:pt modelId="{304E9EAC-8675-43BB-99E1-FFAC227E1276}" type="pres">
      <dgm:prSet presAssocID="{27075EDD-08C8-4D72-A56D-630A16102428}" presName="horzTwo" presStyleCnt="0"/>
      <dgm:spPr/>
    </dgm:pt>
    <dgm:pt modelId="{E4E38188-C7F4-4CE8-B2C7-83C5DEC8AAC0}" type="pres">
      <dgm:prSet presAssocID="{AE20BE0A-55D0-400C-8E64-509B8DC4CD5D}" presName="sibSpaceTwo" presStyleCnt="0"/>
      <dgm:spPr/>
    </dgm:pt>
    <dgm:pt modelId="{63C65EB5-D803-41B7-B7F2-FB0DF7694D2A}" type="pres">
      <dgm:prSet presAssocID="{D854CAD5-2C98-4CF9-AA38-9EA970C2B710}" presName="vertTwo" presStyleCnt="0"/>
      <dgm:spPr/>
    </dgm:pt>
    <dgm:pt modelId="{18A74C60-4E65-4359-BAC3-FA8303F7CCAE}" type="pres">
      <dgm:prSet presAssocID="{D854CAD5-2C98-4CF9-AA38-9EA970C2B710}" presName="txTwo" presStyleLbl="node2" presStyleIdx="4" presStyleCnt="7" custScaleY="134717">
        <dgm:presLayoutVars>
          <dgm:chPref val="3"/>
        </dgm:presLayoutVars>
      </dgm:prSet>
      <dgm:spPr/>
    </dgm:pt>
    <dgm:pt modelId="{DA867DBD-20ED-457D-9B21-7086BB44CC6F}" type="pres">
      <dgm:prSet presAssocID="{D854CAD5-2C98-4CF9-AA38-9EA970C2B710}" presName="horzTwo" presStyleCnt="0"/>
      <dgm:spPr/>
    </dgm:pt>
    <dgm:pt modelId="{B0AF5CC9-63C5-43CF-A164-2436B23C8576}" type="pres">
      <dgm:prSet presAssocID="{2B799CCA-A0F8-41F2-99CD-B1F0A3A91DB1}" presName="sibSpaceTwo" presStyleCnt="0"/>
      <dgm:spPr/>
    </dgm:pt>
    <dgm:pt modelId="{1E35E34E-3C0C-4217-9272-9AED939D488B}" type="pres">
      <dgm:prSet presAssocID="{F3D010E0-922F-491C-AFEC-8659E6A2155D}" presName="vertTwo" presStyleCnt="0"/>
      <dgm:spPr/>
    </dgm:pt>
    <dgm:pt modelId="{3A167206-30B0-4C90-AAE4-4E9B51811BA6}" type="pres">
      <dgm:prSet presAssocID="{F3D010E0-922F-491C-AFEC-8659E6A2155D}" presName="txTwo" presStyleLbl="node2" presStyleIdx="5" presStyleCnt="7" custScaleY="134717">
        <dgm:presLayoutVars>
          <dgm:chPref val="3"/>
        </dgm:presLayoutVars>
      </dgm:prSet>
      <dgm:spPr/>
    </dgm:pt>
    <dgm:pt modelId="{6C57F1EB-79CF-42B2-A089-F99721A7BAA4}" type="pres">
      <dgm:prSet presAssocID="{F3D010E0-922F-491C-AFEC-8659E6A2155D}" presName="horzTwo" presStyleCnt="0"/>
      <dgm:spPr/>
    </dgm:pt>
    <dgm:pt modelId="{3AAA6DCA-6804-4B1C-AE17-F756DA673DBA}" type="pres">
      <dgm:prSet presAssocID="{E4F2C143-A0C9-4468-963D-0BE8275B6AFD}" presName="sibSpaceTwo" presStyleCnt="0"/>
      <dgm:spPr/>
    </dgm:pt>
    <dgm:pt modelId="{010196A6-0513-4EEC-A954-012876349508}" type="pres">
      <dgm:prSet presAssocID="{DBBB6F9C-377C-42D4-990D-CB249848DD3B}" presName="vertTwo" presStyleCnt="0"/>
      <dgm:spPr/>
    </dgm:pt>
    <dgm:pt modelId="{CCE742FA-B0F7-4B39-A84E-1E8CF5A80FEC}" type="pres">
      <dgm:prSet presAssocID="{DBBB6F9C-377C-42D4-990D-CB249848DD3B}" presName="txTwo" presStyleLbl="node2" presStyleIdx="6" presStyleCnt="7" custScaleY="134717">
        <dgm:presLayoutVars>
          <dgm:chPref val="3"/>
        </dgm:presLayoutVars>
      </dgm:prSet>
      <dgm:spPr/>
    </dgm:pt>
    <dgm:pt modelId="{12F51663-D960-4841-A642-4985D9FA0A7C}" type="pres">
      <dgm:prSet presAssocID="{DBBB6F9C-377C-42D4-990D-CB249848DD3B}" presName="horzTwo" presStyleCnt="0"/>
      <dgm:spPr/>
    </dgm:pt>
  </dgm:ptLst>
  <dgm:cxnLst>
    <dgm:cxn modelId="{5BE9480C-032E-49B6-9E2A-B1EF9A96A0B2}" type="presOf" srcId="{67E9FB7A-0421-4A1B-8C3D-C3C89D7ABD18}" destId="{3886508D-9031-46E0-9CF8-4363F9AB6E4D}" srcOrd="0" destOrd="0" presId="urn:microsoft.com/office/officeart/2005/8/layout/hierarchy4"/>
    <dgm:cxn modelId="{9863D420-F50B-4D93-96FD-AD079D69F8C5}" srcId="{057A75DD-0B2F-4215-9DFF-251653358CD7}" destId="{DBBB6F9C-377C-42D4-990D-CB249848DD3B}" srcOrd="6" destOrd="0" parTransId="{B1CD9C11-48C2-4CE1-AF90-293ABC0C0F43}" sibTransId="{EBF1A1A1-F174-405A-B31B-0503D634A9AF}"/>
    <dgm:cxn modelId="{A694C030-6838-49A4-9E70-A50B7252AA2B}" type="presOf" srcId="{057A75DD-0B2F-4215-9DFF-251653358CD7}" destId="{DF571A0E-A2A0-476A-B41D-4EF547EE160B}" srcOrd="0" destOrd="0" presId="urn:microsoft.com/office/officeart/2005/8/layout/hierarchy4"/>
    <dgm:cxn modelId="{C4895C34-0574-43C2-9B23-4807A37F307D}" srcId="{057A75DD-0B2F-4215-9DFF-251653358CD7}" destId="{F3D010E0-922F-491C-AFEC-8659E6A2155D}" srcOrd="5" destOrd="0" parTransId="{FD33F3FC-ACD2-4BBD-A143-236A33393588}" sibTransId="{E4F2C143-A0C9-4468-963D-0BE8275B6AFD}"/>
    <dgm:cxn modelId="{058B4941-E0D5-4409-BE78-41A2617FB49E}" srcId="{A1A30FA0-B5FF-43F4-A945-2F0097EE11E0}" destId="{057A75DD-0B2F-4215-9DFF-251653358CD7}" srcOrd="0" destOrd="0" parTransId="{CB91F442-1C25-4B1B-9030-5EE5FCD37608}" sibTransId="{9C30D2B8-BAFC-4691-8C3A-4EDA05415021}"/>
    <dgm:cxn modelId="{02238B44-2843-450D-B55E-D8EC52BFEF97}" srcId="{057A75DD-0B2F-4215-9DFF-251653358CD7}" destId="{4A606D97-01AA-4A6D-9F76-15CAD17C5B23}" srcOrd="1" destOrd="0" parTransId="{BB6DEB39-1967-4DD2-BB38-70AFA3DCB6F8}" sibTransId="{CECBFA52-260E-48ED-8B55-2A8E232229B5}"/>
    <dgm:cxn modelId="{66A15F45-B12C-4BDA-ADD1-E4C00974623D}" srcId="{057A75DD-0B2F-4215-9DFF-251653358CD7}" destId="{27075EDD-08C8-4D72-A56D-630A16102428}" srcOrd="3" destOrd="0" parTransId="{8AC64192-8B47-473C-9004-72BF46605ACF}" sibTransId="{AE20BE0A-55D0-400C-8E64-509B8DC4CD5D}"/>
    <dgm:cxn modelId="{3E65856B-C273-4402-8F98-EE2832C709E4}" srcId="{057A75DD-0B2F-4215-9DFF-251653358CD7}" destId="{EFDC4CD5-F63F-476E-A669-55DC0E47A04B}" srcOrd="2" destOrd="0" parTransId="{967E3265-1EEC-48E4-A5D5-9E80BF98485C}" sibTransId="{DE004A1C-4D3D-45F8-B90A-3F819715ACB5}"/>
    <dgm:cxn modelId="{6F24DC6E-E87D-4598-9F19-B6F5D4C1EA56}" srcId="{057A75DD-0B2F-4215-9DFF-251653358CD7}" destId="{67E9FB7A-0421-4A1B-8C3D-C3C89D7ABD18}" srcOrd="0" destOrd="0" parTransId="{C9E31A8C-9FF7-44DE-AF7C-CE480DC562E5}" sibTransId="{3D8ECFE7-4E34-4F8F-8470-61C26D71BFC6}"/>
    <dgm:cxn modelId="{12E3177B-8B57-4B2F-93DD-2810B55A237E}" type="presOf" srcId="{EFDC4CD5-F63F-476E-A669-55DC0E47A04B}" destId="{C0146C9B-58CF-4087-AF2A-F11E68BD7666}" srcOrd="0" destOrd="0" presId="urn:microsoft.com/office/officeart/2005/8/layout/hierarchy4"/>
    <dgm:cxn modelId="{E5218185-3C30-46BE-AD05-1CC0E3B88DA8}" type="presOf" srcId="{D854CAD5-2C98-4CF9-AA38-9EA970C2B710}" destId="{18A74C60-4E65-4359-BAC3-FA8303F7CCAE}" srcOrd="0" destOrd="0" presId="urn:microsoft.com/office/officeart/2005/8/layout/hierarchy4"/>
    <dgm:cxn modelId="{B8BF329C-DAE7-459A-9194-7C19193DCAEA}" type="presOf" srcId="{27075EDD-08C8-4D72-A56D-630A16102428}" destId="{581B52BE-882D-44EC-AC5D-C3DEBFCCE34A}" srcOrd="0" destOrd="0" presId="urn:microsoft.com/office/officeart/2005/8/layout/hierarchy4"/>
    <dgm:cxn modelId="{FE69C1B1-F0EA-4EE6-B4BD-94410125E663}" type="presOf" srcId="{4A606D97-01AA-4A6D-9F76-15CAD17C5B23}" destId="{F6E64807-DCA8-4FBC-A53E-5F482A0610F8}" srcOrd="0" destOrd="0" presId="urn:microsoft.com/office/officeart/2005/8/layout/hierarchy4"/>
    <dgm:cxn modelId="{17EE9EB4-B1D9-4624-AB1B-93625B0CEE3C}" srcId="{057A75DD-0B2F-4215-9DFF-251653358CD7}" destId="{D854CAD5-2C98-4CF9-AA38-9EA970C2B710}" srcOrd="4" destOrd="0" parTransId="{1A481C06-57FD-4BFD-8CD2-BC33E5F2F3D7}" sibTransId="{2B799CCA-A0F8-41F2-99CD-B1F0A3A91DB1}"/>
    <dgm:cxn modelId="{EBD6F2CB-79B6-456E-B991-BA9C4E7F851B}" type="presOf" srcId="{F3D010E0-922F-491C-AFEC-8659E6A2155D}" destId="{3A167206-30B0-4C90-AAE4-4E9B51811BA6}" srcOrd="0" destOrd="0" presId="urn:microsoft.com/office/officeart/2005/8/layout/hierarchy4"/>
    <dgm:cxn modelId="{7BFB1FF9-7E48-4684-AFDF-52C1CA10375A}" type="presOf" srcId="{DBBB6F9C-377C-42D4-990D-CB249848DD3B}" destId="{CCE742FA-B0F7-4B39-A84E-1E8CF5A80FEC}" srcOrd="0" destOrd="0" presId="urn:microsoft.com/office/officeart/2005/8/layout/hierarchy4"/>
    <dgm:cxn modelId="{C1708AFE-D402-4B35-B284-E2778C2D7F52}" type="presOf" srcId="{A1A30FA0-B5FF-43F4-A945-2F0097EE11E0}" destId="{52038A95-F1EA-4603-8984-922C3213821C}" srcOrd="0" destOrd="0" presId="urn:microsoft.com/office/officeart/2005/8/layout/hierarchy4"/>
    <dgm:cxn modelId="{438AC7DF-EA2B-4067-8BA0-4CDA61F36E29}" type="presParOf" srcId="{52038A95-F1EA-4603-8984-922C3213821C}" destId="{8323BB48-10A9-480B-906D-C1C2650B221F}" srcOrd="0" destOrd="0" presId="urn:microsoft.com/office/officeart/2005/8/layout/hierarchy4"/>
    <dgm:cxn modelId="{6CB6A8C2-FB58-4D04-BBEF-51A9CE8B62EA}" type="presParOf" srcId="{8323BB48-10A9-480B-906D-C1C2650B221F}" destId="{DF571A0E-A2A0-476A-B41D-4EF547EE160B}" srcOrd="0" destOrd="0" presId="urn:microsoft.com/office/officeart/2005/8/layout/hierarchy4"/>
    <dgm:cxn modelId="{28D76267-99F9-4039-98DE-3E62E70FEA69}" type="presParOf" srcId="{8323BB48-10A9-480B-906D-C1C2650B221F}" destId="{CC192957-CBC8-4D77-80DE-68C2646CB75E}" srcOrd="1" destOrd="0" presId="urn:microsoft.com/office/officeart/2005/8/layout/hierarchy4"/>
    <dgm:cxn modelId="{928048BA-3C03-4A98-81E0-9FDF999AF53A}" type="presParOf" srcId="{8323BB48-10A9-480B-906D-C1C2650B221F}" destId="{CCD2D869-2D79-4042-827B-652246A8E47F}" srcOrd="2" destOrd="0" presId="urn:microsoft.com/office/officeart/2005/8/layout/hierarchy4"/>
    <dgm:cxn modelId="{774C580D-4C62-4690-BAB7-3FDECF65E002}" type="presParOf" srcId="{CCD2D869-2D79-4042-827B-652246A8E47F}" destId="{D91E8552-137A-4020-9279-8A66828313A4}" srcOrd="0" destOrd="0" presId="urn:microsoft.com/office/officeart/2005/8/layout/hierarchy4"/>
    <dgm:cxn modelId="{4D0796E3-9B81-47A7-B257-89DE366097CC}" type="presParOf" srcId="{D91E8552-137A-4020-9279-8A66828313A4}" destId="{3886508D-9031-46E0-9CF8-4363F9AB6E4D}" srcOrd="0" destOrd="0" presId="urn:microsoft.com/office/officeart/2005/8/layout/hierarchy4"/>
    <dgm:cxn modelId="{7B3A3265-AF01-422B-82F7-6282AC8F0748}" type="presParOf" srcId="{D91E8552-137A-4020-9279-8A66828313A4}" destId="{0E6465E7-1A81-4042-AF43-77B913841E9B}" srcOrd="1" destOrd="0" presId="urn:microsoft.com/office/officeart/2005/8/layout/hierarchy4"/>
    <dgm:cxn modelId="{47F02A6D-FA22-471E-83F2-7FA01033449B}" type="presParOf" srcId="{CCD2D869-2D79-4042-827B-652246A8E47F}" destId="{D831BFD8-5380-4EE2-8A6F-5392C2E7D3A3}" srcOrd="1" destOrd="0" presId="urn:microsoft.com/office/officeart/2005/8/layout/hierarchy4"/>
    <dgm:cxn modelId="{C9AFBA27-9C72-40A0-A7A7-F31139307C49}" type="presParOf" srcId="{CCD2D869-2D79-4042-827B-652246A8E47F}" destId="{9D599E40-1850-4FD2-B5EA-6A07E8CD34F9}" srcOrd="2" destOrd="0" presId="urn:microsoft.com/office/officeart/2005/8/layout/hierarchy4"/>
    <dgm:cxn modelId="{E350867F-95A5-48D6-912B-6478B3366549}" type="presParOf" srcId="{9D599E40-1850-4FD2-B5EA-6A07E8CD34F9}" destId="{F6E64807-DCA8-4FBC-A53E-5F482A0610F8}" srcOrd="0" destOrd="0" presId="urn:microsoft.com/office/officeart/2005/8/layout/hierarchy4"/>
    <dgm:cxn modelId="{94401B35-FD68-4232-83B7-A47476111249}" type="presParOf" srcId="{9D599E40-1850-4FD2-B5EA-6A07E8CD34F9}" destId="{96070465-5CA9-4565-B73C-23410642768C}" srcOrd="1" destOrd="0" presId="urn:microsoft.com/office/officeart/2005/8/layout/hierarchy4"/>
    <dgm:cxn modelId="{0AA4B9E5-1940-4443-BCEF-F45F257AD042}" type="presParOf" srcId="{CCD2D869-2D79-4042-827B-652246A8E47F}" destId="{9EE539EA-9130-489B-8E36-7C169CEEB02D}" srcOrd="3" destOrd="0" presId="urn:microsoft.com/office/officeart/2005/8/layout/hierarchy4"/>
    <dgm:cxn modelId="{F651464E-0E50-454F-9E8D-814DFA40F0AE}" type="presParOf" srcId="{CCD2D869-2D79-4042-827B-652246A8E47F}" destId="{9524E79F-F476-47E1-A598-F0C633151D9B}" srcOrd="4" destOrd="0" presId="urn:microsoft.com/office/officeart/2005/8/layout/hierarchy4"/>
    <dgm:cxn modelId="{B7EBCA15-E554-48BE-9FF9-53453EAAC101}" type="presParOf" srcId="{9524E79F-F476-47E1-A598-F0C633151D9B}" destId="{C0146C9B-58CF-4087-AF2A-F11E68BD7666}" srcOrd="0" destOrd="0" presId="urn:microsoft.com/office/officeart/2005/8/layout/hierarchy4"/>
    <dgm:cxn modelId="{B8209C2B-D3AC-4A33-8CB7-190690A24325}" type="presParOf" srcId="{9524E79F-F476-47E1-A598-F0C633151D9B}" destId="{E4F04FE4-BC54-4628-8BAB-115D728B8845}" srcOrd="1" destOrd="0" presId="urn:microsoft.com/office/officeart/2005/8/layout/hierarchy4"/>
    <dgm:cxn modelId="{2E69AC8D-371D-49EF-BFAB-446532B1B50D}" type="presParOf" srcId="{CCD2D869-2D79-4042-827B-652246A8E47F}" destId="{375FF905-F155-48F6-83D3-645D99897A67}" srcOrd="5" destOrd="0" presId="urn:microsoft.com/office/officeart/2005/8/layout/hierarchy4"/>
    <dgm:cxn modelId="{BD5DFA55-1209-4214-849F-3E870A8767E4}" type="presParOf" srcId="{CCD2D869-2D79-4042-827B-652246A8E47F}" destId="{F90244B8-E7F3-47BB-B06B-83934FD24E62}" srcOrd="6" destOrd="0" presId="urn:microsoft.com/office/officeart/2005/8/layout/hierarchy4"/>
    <dgm:cxn modelId="{825493D1-5700-4051-BCC8-7CC0A52A0009}" type="presParOf" srcId="{F90244B8-E7F3-47BB-B06B-83934FD24E62}" destId="{581B52BE-882D-44EC-AC5D-C3DEBFCCE34A}" srcOrd="0" destOrd="0" presId="urn:microsoft.com/office/officeart/2005/8/layout/hierarchy4"/>
    <dgm:cxn modelId="{D8DDA6FB-EF17-4E04-8411-3AC79B9DDCEC}" type="presParOf" srcId="{F90244B8-E7F3-47BB-B06B-83934FD24E62}" destId="{304E9EAC-8675-43BB-99E1-FFAC227E1276}" srcOrd="1" destOrd="0" presId="urn:microsoft.com/office/officeart/2005/8/layout/hierarchy4"/>
    <dgm:cxn modelId="{8198CCF5-050F-4F9E-A8CC-E95400FAC09E}" type="presParOf" srcId="{CCD2D869-2D79-4042-827B-652246A8E47F}" destId="{E4E38188-C7F4-4CE8-B2C7-83C5DEC8AAC0}" srcOrd="7" destOrd="0" presId="urn:microsoft.com/office/officeart/2005/8/layout/hierarchy4"/>
    <dgm:cxn modelId="{6232331E-E4B8-43D1-90F7-FDE1AD862125}" type="presParOf" srcId="{CCD2D869-2D79-4042-827B-652246A8E47F}" destId="{63C65EB5-D803-41B7-B7F2-FB0DF7694D2A}" srcOrd="8" destOrd="0" presId="urn:microsoft.com/office/officeart/2005/8/layout/hierarchy4"/>
    <dgm:cxn modelId="{6F5ECC4F-3244-40E3-A71B-81090D496979}" type="presParOf" srcId="{63C65EB5-D803-41B7-B7F2-FB0DF7694D2A}" destId="{18A74C60-4E65-4359-BAC3-FA8303F7CCAE}" srcOrd="0" destOrd="0" presId="urn:microsoft.com/office/officeart/2005/8/layout/hierarchy4"/>
    <dgm:cxn modelId="{CC7DCE23-8A24-43AE-8011-1135F203531E}" type="presParOf" srcId="{63C65EB5-D803-41B7-B7F2-FB0DF7694D2A}" destId="{DA867DBD-20ED-457D-9B21-7086BB44CC6F}" srcOrd="1" destOrd="0" presId="urn:microsoft.com/office/officeart/2005/8/layout/hierarchy4"/>
    <dgm:cxn modelId="{6AD48988-7F6C-44AA-A35E-A11539169B3C}" type="presParOf" srcId="{CCD2D869-2D79-4042-827B-652246A8E47F}" destId="{B0AF5CC9-63C5-43CF-A164-2436B23C8576}" srcOrd="9" destOrd="0" presId="urn:microsoft.com/office/officeart/2005/8/layout/hierarchy4"/>
    <dgm:cxn modelId="{2343C7A0-9891-4D6D-A942-6136AB6520AC}" type="presParOf" srcId="{CCD2D869-2D79-4042-827B-652246A8E47F}" destId="{1E35E34E-3C0C-4217-9272-9AED939D488B}" srcOrd="10" destOrd="0" presId="urn:microsoft.com/office/officeart/2005/8/layout/hierarchy4"/>
    <dgm:cxn modelId="{54F410A8-14E5-46B1-976D-55ADAFC847F2}" type="presParOf" srcId="{1E35E34E-3C0C-4217-9272-9AED939D488B}" destId="{3A167206-30B0-4C90-AAE4-4E9B51811BA6}" srcOrd="0" destOrd="0" presId="urn:microsoft.com/office/officeart/2005/8/layout/hierarchy4"/>
    <dgm:cxn modelId="{3B204362-5945-46C3-AA99-0C1FDCC580DB}" type="presParOf" srcId="{1E35E34E-3C0C-4217-9272-9AED939D488B}" destId="{6C57F1EB-79CF-42B2-A089-F99721A7BAA4}" srcOrd="1" destOrd="0" presId="urn:microsoft.com/office/officeart/2005/8/layout/hierarchy4"/>
    <dgm:cxn modelId="{C4B43E76-5CC9-455A-BEF4-71882130EB0F}" type="presParOf" srcId="{CCD2D869-2D79-4042-827B-652246A8E47F}" destId="{3AAA6DCA-6804-4B1C-AE17-F756DA673DBA}" srcOrd="11" destOrd="0" presId="urn:microsoft.com/office/officeart/2005/8/layout/hierarchy4"/>
    <dgm:cxn modelId="{820C8B57-1BF7-4168-8834-222D9CB2C6D5}" type="presParOf" srcId="{CCD2D869-2D79-4042-827B-652246A8E47F}" destId="{010196A6-0513-4EEC-A954-012876349508}" srcOrd="12" destOrd="0" presId="urn:microsoft.com/office/officeart/2005/8/layout/hierarchy4"/>
    <dgm:cxn modelId="{B0693C74-3A68-4C14-ABB3-ED2C017C6EBC}" type="presParOf" srcId="{010196A6-0513-4EEC-A954-012876349508}" destId="{CCE742FA-B0F7-4B39-A84E-1E8CF5A80FEC}" srcOrd="0" destOrd="0" presId="urn:microsoft.com/office/officeart/2005/8/layout/hierarchy4"/>
    <dgm:cxn modelId="{CE6D1F3D-FFE9-42BA-99BF-727EB0FEF5D7}" type="presParOf" srcId="{010196A6-0513-4EEC-A954-012876349508}" destId="{12F51663-D960-4841-A642-4985D9FA0A7C}" srcOrd="1" destOrd="0" presId="urn:microsoft.com/office/officeart/2005/8/layout/hierarchy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1A30FA0-B5FF-43F4-A945-2F0097EE11E0}" type="doc">
      <dgm:prSet loTypeId="urn:microsoft.com/office/officeart/2005/8/layout/hierarchy4" loCatId="relationship" qsTypeId="urn:microsoft.com/office/officeart/2005/8/quickstyle/simple3" qsCatId="simple" csTypeId="urn:microsoft.com/office/officeart/2005/8/colors/accent1_5" csCatId="accent1" phldr="1"/>
      <dgm:spPr/>
      <dgm:t>
        <a:bodyPr/>
        <a:lstStyle/>
        <a:p>
          <a:endParaRPr lang="fr-FR"/>
        </a:p>
      </dgm:t>
    </dgm:pt>
    <dgm:pt modelId="{057A75DD-0B2F-4215-9DFF-251653358CD7}">
      <dgm:prSet phldrT="[Texte]" custT="1"/>
      <dgm:spPr>
        <a:xfrm>
          <a:off x="9246" y="51560"/>
          <a:ext cx="9196273" cy="431224"/>
        </a:xfrm>
        <a:prstGeom prst="roundRect">
          <a:avLst>
            <a:gd name="adj" fmla="val 10000"/>
          </a:avLst>
        </a:prstGeom>
        <a:solidFill>
          <a:srgbClr val="4F81BD">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lgn="ctr">
            <a:buNone/>
          </a:pPr>
          <a:r>
            <a:rPr lang="fr-FR" sz="1600" b="1" dirty="0">
              <a:solidFill>
                <a:sysClr val="windowText" lastClr="000000"/>
              </a:solidFill>
              <a:latin typeface="+mj-lt"/>
              <a:ea typeface="+mn-ea"/>
              <a:cs typeface="Arial"/>
            </a:rPr>
            <a:t>3 sites du C</a:t>
          </a:r>
          <a:r>
            <a:rPr lang="fr-FR" sz="1600" b="1" dirty="0">
              <a:solidFill>
                <a:sysClr val="windowText" lastClr="000000"/>
              </a:solidFill>
              <a:latin typeface="+mj-lt"/>
              <a:ea typeface="+mn-ea"/>
              <a:cs typeface="+mn-cs"/>
            </a:rPr>
            <a:t>ollège Doctoral</a:t>
          </a:r>
          <a:endParaRPr lang="fr-FR" sz="1600" b="1" dirty="0">
            <a:solidFill>
              <a:sysClr val="windowText" lastClr="000000"/>
            </a:solidFill>
            <a:latin typeface="+mj-lt"/>
            <a:ea typeface="+mn-ea"/>
            <a:cs typeface="Arial"/>
          </a:endParaRPr>
        </a:p>
      </dgm:t>
    </dgm:pt>
    <dgm:pt modelId="{CB91F442-1C25-4B1B-9030-5EE5FCD37608}" type="parTrans" cxnId="{058B4941-E0D5-4409-BE78-41A2617FB49E}">
      <dgm:prSet/>
      <dgm:spPr/>
      <dgm:t>
        <a:bodyPr/>
        <a:lstStyle/>
        <a:p>
          <a:endParaRPr lang="fr-FR" sz="900"/>
        </a:p>
      </dgm:t>
    </dgm:pt>
    <dgm:pt modelId="{9C30D2B8-BAFC-4691-8C3A-4EDA05415021}" type="sibTrans" cxnId="{058B4941-E0D5-4409-BE78-41A2617FB49E}">
      <dgm:prSet/>
      <dgm:spPr/>
      <dgm:t>
        <a:bodyPr/>
        <a:lstStyle/>
        <a:p>
          <a:endParaRPr lang="fr-FR" sz="900"/>
        </a:p>
      </dgm:t>
    </dgm:pt>
    <dgm:pt modelId="{67E9FB7A-0421-4A1B-8C3D-C3C89D7ABD18}">
      <dgm:prSet phldrT="[Texte]" custT="1"/>
      <dgm:spPr>
        <a:xfrm>
          <a:off x="14930" y="569965"/>
          <a:ext cx="3166139" cy="406355"/>
        </a:xfrm>
        <a:prstGeom prst="roundRect">
          <a:avLst>
            <a:gd name="adj" fmla="val 10000"/>
          </a:avLst>
        </a:prstGeom>
        <a:gradFill rotWithShape="0">
          <a:gsLst>
            <a:gs pos="0">
              <a:srgbClr val="4F81BD">
                <a:alpha val="70000"/>
                <a:hueOff val="0"/>
                <a:satOff val="0"/>
                <a:lumOff val="0"/>
                <a:alphaOff val="0"/>
                <a:tint val="50000"/>
                <a:satMod val="300000"/>
              </a:srgbClr>
            </a:gs>
            <a:gs pos="35000">
              <a:srgbClr val="4F81BD">
                <a:alpha val="70000"/>
                <a:hueOff val="0"/>
                <a:satOff val="0"/>
                <a:lumOff val="0"/>
                <a:alphaOff val="0"/>
                <a:tint val="37000"/>
                <a:satMod val="300000"/>
              </a:srgbClr>
            </a:gs>
            <a:gs pos="100000">
              <a:srgbClr val="4F81B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Formations transversales</a:t>
          </a:r>
        </a:p>
      </dgm:t>
    </dgm:pt>
    <dgm:pt modelId="{C9E31A8C-9FF7-44DE-AF7C-CE480DC562E5}" type="parTrans" cxnId="{6F24DC6E-E87D-4598-9F19-B6F5D4C1EA56}">
      <dgm:prSet/>
      <dgm:spPr/>
      <dgm:t>
        <a:bodyPr/>
        <a:lstStyle/>
        <a:p>
          <a:endParaRPr lang="fr-FR" sz="900"/>
        </a:p>
      </dgm:t>
    </dgm:pt>
    <dgm:pt modelId="{3D8ECFE7-4E34-4F8F-8470-61C26D71BFC6}" type="sibTrans" cxnId="{6F24DC6E-E87D-4598-9F19-B6F5D4C1EA56}">
      <dgm:prSet/>
      <dgm:spPr/>
      <dgm:t>
        <a:bodyPr/>
        <a:lstStyle/>
        <a:p>
          <a:endParaRPr lang="fr-FR" sz="900"/>
        </a:p>
      </dgm:t>
    </dgm:pt>
    <dgm:pt modelId="{4A606D97-01AA-4A6D-9F76-15CAD17C5B23}">
      <dgm:prSet phldrT="[Texte]" custT="1"/>
      <dgm:spPr>
        <a:xfrm>
          <a:off x="3367790" y="569965"/>
          <a:ext cx="2222866" cy="406355"/>
        </a:xfrm>
        <a:prstGeom prst="roundRect">
          <a:avLst>
            <a:gd name="adj" fmla="val 10000"/>
          </a:avLst>
        </a:prstGeom>
        <a:gradFill rotWithShape="0">
          <a:gsLst>
            <a:gs pos="0">
              <a:srgbClr val="4F81BD">
                <a:alpha val="70000"/>
                <a:hueOff val="0"/>
                <a:satOff val="0"/>
                <a:lumOff val="0"/>
                <a:alphaOff val="0"/>
                <a:tint val="50000"/>
                <a:satMod val="300000"/>
              </a:srgbClr>
            </a:gs>
            <a:gs pos="35000">
              <a:srgbClr val="4F81BD">
                <a:alpha val="70000"/>
                <a:hueOff val="0"/>
                <a:satOff val="0"/>
                <a:lumOff val="0"/>
                <a:alphaOff val="0"/>
                <a:tint val="37000"/>
                <a:satMod val="300000"/>
              </a:srgbClr>
            </a:gs>
            <a:gs pos="100000">
              <a:srgbClr val="4F81B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Soutien administratif ED</a:t>
          </a:r>
        </a:p>
      </dgm:t>
    </dgm:pt>
    <dgm:pt modelId="{BB6DEB39-1967-4DD2-BB38-70AFA3DCB6F8}" type="parTrans" cxnId="{02238B44-2843-450D-B55E-D8EC52BFEF97}">
      <dgm:prSet/>
      <dgm:spPr/>
      <dgm:t>
        <a:bodyPr/>
        <a:lstStyle/>
        <a:p>
          <a:endParaRPr lang="fr-FR" sz="900"/>
        </a:p>
      </dgm:t>
    </dgm:pt>
    <dgm:pt modelId="{CECBFA52-260E-48ED-8B55-2A8E232229B5}" type="sibTrans" cxnId="{02238B44-2843-450D-B55E-D8EC52BFEF97}">
      <dgm:prSet/>
      <dgm:spPr/>
      <dgm:t>
        <a:bodyPr/>
        <a:lstStyle/>
        <a:p>
          <a:endParaRPr lang="fr-FR" sz="900"/>
        </a:p>
      </dgm:t>
    </dgm:pt>
    <dgm:pt modelId="{7FAB6AE7-3461-4FF1-A6F5-22E1014CC63A}">
      <dgm:prSet phldrT="[Texte]" custT="1"/>
      <dgm:spPr>
        <a:xfrm>
          <a:off x="5777378" y="569965"/>
          <a:ext cx="3413211" cy="406355"/>
        </a:xfrm>
        <a:prstGeom prst="roundRect">
          <a:avLst>
            <a:gd name="adj" fmla="val 10000"/>
          </a:avLst>
        </a:prstGeom>
        <a:gradFill rotWithShape="0">
          <a:gsLst>
            <a:gs pos="0">
              <a:srgbClr val="4F81BD">
                <a:alpha val="70000"/>
                <a:hueOff val="0"/>
                <a:satOff val="0"/>
                <a:lumOff val="0"/>
                <a:alphaOff val="0"/>
                <a:tint val="50000"/>
                <a:satMod val="300000"/>
              </a:srgbClr>
            </a:gs>
            <a:gs pos="35000">
              <a:srgbClr val="4F81BD">
                <a:alpha val="70000"/>
                <a:hueOff val="0"/>
                <a:satOff val="0"/>
                <a:lumOff val="0"/>
                <a:alphaOff val="0"/>
                <a:tint val="37000"/>
                <a:satMod val="300000"/>
              </a:srgbClr>
            </a:gs>
            <a:gs pos="100000">
              <a:srgbClr val="4F81B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Actions vers les encadrant.es</a:t>
          </a:r>
        </a:p>
      </dgm:t>
    </dgm:pt>
    <dgm:pt modelId="{86534F6A-C33D-44E1-B78A-875E92132B6C}" type="parTrans" cxnId="{88EA3E6E-DDE5-48AE-B95E-FE2EC01FE83D}">
      <dgm:prSet/>
      <dgm:spPr/>
      <dgm:t>
        <a:bodyPr/>
        <a:lstStyle/>
        <a:p>
          <a:endParaRPr lang="fr-FR" sz="1050"/>
        </a:p>
      </dgm:t>
    </dgm:pt>
    <dgm:pt modelId="{1B5F6448-1155-47C7-9DC1-045841BC59C2}" type="sibTrans" cxnId="{88EA3E6E-DDE5-48AE-B95E-FE2EC01FE83D}">
      <dgm:prSet/>
      <dgm:spPr/>
      <dgm:t>
        <a:bodyPr/>
        <a:lstStyle/>
        <a:p>
          <a:endParaRPr lang="fr-FR" sz="1050"/>
        </a:p>
      </dgm:t>
    </dgm:pt>
    <dgm:pt modelId="{B8966EF2-1BFC-40C0-A4F2-C3AB041FE9F5}">
      <dgm:prSet phldrT="[Texte]" custT="1"/>
      <dgm:spPr>
        <a:xfrm>
          <a:off x="14930" y="1114008"/>
          <a:ext cx="3166139" cy="406355"/>
        </a:xfrm>
        <a:prstGeom prst="roundRect">
          <a:avLst>
            <a:gd name="adj" fmla="val 10000"/>
          </a:avLst>
        </a:prstGeom>
        <a:gradFill rotWithShape="0">
          <a:gsLst>
            <a:gs pos="0">
              <a:srgbClr val="4F81BD">
                <a:alpha val="50000"/>
                <a:hueOff val="0"/>
                <a:satOff val="0"/>
                <a:lumOff val="0"/>
                <a:alphaOff val="0"/>
                <a:tint val="50000"/>
                <a:satMod val="300000"/>
              </a:srgbClr>
            </a:gs>
            <a:gs pos="35000">
              <a:srgbClr val="4F81BD">
                <a:alpha val="50000"/>
                <a:hueOff val="0"/>
                <a:satOff val="0"/>
                <a:lumOff val="0"/>
                <a:alphaOff val="0"/>
                <a:tint val="37000"/>
                <a:satMod val="300000"/>
              </a:srgbClr>
            </a:gs>
            <a:gs pos="100000">
              <a:srgbClr val="4F81BD">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Evaluation et évolution offre de formations</a:t>
          </a:r>
        </a:p>
      </dgm:t>
    </dgm:pt>
    <dgm:pt modelId="{679FBEA8-30C3-4C4E-B180-A4F7626990DA}" type="parTrans" cxnId="{CE0C0E10-9552-4D7C-8F75-F1FEF546C3D8}">
      <dgm:prSet/>
      <dgm:spPr/>
      <dgm:t>
        <a:bodyPr/>
        <a:lstStyle/>
        <a:p>
          <a:endParaRPr lang="fr-FR" sz="1050"/>
        </a:p>
      </dgm:t>
    </dgm:pt>
    <dgm:pt modelId="{89070647-3291-43AB-8086-A2110F780DD9}" type="sibTrans" cxnId="{CE0C0E10-9552-4D7C-8F75-F1FEF546C3D8}">
      <dgm:prSet/>
      <dgm:spPr/>
      <dgm:t>
        <a:bodyPr/>
        <a:lstStyle/>
        <a:p>
          <a:endParaRPr lang="fr-FR" sz="1050"/>
        </a:p>
      </dgm:t>
    </dgm:pt>
    <dgm:pt modelId="{AAEBE592-A074-419F-BAB9-CFC557DC45CA}">
      <dgm:prSet phldrT="[Texte]" custT="1"/>
      <dgm:spPr>
        <a:xfrm>
          <a:off x="5777378" y="1114008"/>
          <a:ext cx="3413211" cy="406355"/>
        </a:xfrm>
        <a:prstGeom prst="roundRect">
          <a:avLst>
            <a:gd name="adj" fmla="val 10000"/>
          </a:avLst>
        </a:prstGeom>
        <a:gradFill rotWithShape="0">
          <a:gsLst>
            <a:gs pos="0">
              <a:srgbClr val="4F81BD">
                <a:alpha val="50000"/>
                <a:hueOff val="0"/>
                <a:satOff val="0"/>
                <a:lumOff val="0"/>
                <a:alphaOff val="0"/>
                <a:tint val="50000"/>
                <a:satMod val="300000"/>
              </a:srgbClr>
            </a:gs>
            <a:gs pos="35000">
              <a:srgbClr val="4F81BD">
                <a:alpha val="50000"/>
                <a:hueOff val="0"/>
                <a:satOff val="0"/>
                <a:lumOff val="0"/>
                <a:alphaOff val="0"/>
                <a:tint val="37000"/>
                <a:satMod val="300000"/>
              </a:srgbClr>
            </a:gs>
            <a:gs pos="100000">
              <a:srgbClr val="4F81BD">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Evénements locaux (MT180, cérémonie docteur.es…)</a:t>
          </a:r>
        </a:p>
      </dgm:t>
    </dgm:pt>
    <dgm:pt modelId="{77F66775-47D5-414E-895F-522B733E9BC7}" type="parTrans" cxnId="{D2FB7804-82CB-435C-8AF9-4A36BA82F86D}">
      <dgm:prSet/>
      <dgm:spPr/>
      <dgm:t>
        <a:bodyPr/>
        <a:lstStyle/>
        <a:p>
          <a:endParaRPr lang="fr-FR" sz="1600"/>
        </a:p>
      </dgm:t>
    </dgm:pt>
    <dgm:pt modelId="{55CBAB6A-4757-4266-A851-CE26DE4A5FBC}" type="sibTrans" cxnId="{D2FB7804-82CB-435C-8AF9-4A36BA82F86D}">
      <dgm:prSet/>
      <dgm:spPr/>
      <dgm:t>
        <a:bodyPr/>
        <a:lstStyle/>
        <a:p>
          <a:endParaRPr lang="fr-FR" sz="1600"/>
        </a:p>
      </dgm:t>
    </dgm:pt>
    <dgm:pt modelId="{B938F90D-C68B-46D3-A1F3-5487D7D40C4B}">
      <dgm:prSet phldrT="[Texte]" custT="1"/>
      <dgm:spPr>
        <a:xfrm>
          <a:off x="3367790" y="1114008"/>
          <a:ext cx="2222866" cy="406355"/>
        </a:xfrm>
        <a:prstGeom prst="roundRect">
          <a:avLst>
            <a:gd name="adj" fmla="val 10000"/>
          </a:avLst>
        </a:prstGeom>
        <a:gradFill rotWithShape="0">
          <a:gsLst>
            <a:gs pos="0">
              <a:srgbClr val="4F81BD">
                <a:alpha val="50000"/>
                <a:hueOff val="0"/>
                <a:satOff val="0"/>
                <a:lumOff val="0"/>
                <a:alphaOff val="0"/>
                <a:tint val="50000"/>
                <a:satMod val="300000"/>
              </a:srgbClr>
            </a:gs>
            <a:gs pos="35000">
              <a:srgbClr val="4F81BD">
                <a:alpha val="50000"/>
                <a:hueOff val="0"/>
                <a:satOff val="0"/>
                <a:lumOff val="0"/>
                <a:alphaOff val="0"/>
                <a:tint val="37000"/>
                <a:satMod val="300000"/>
              </a:srgbClr>
            </a:gs>
            <a:gs pos="100000">
              <a:srgbClr val="4F81BD">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Statistiques</a:t>
          </a:r>
        </a:p>
      </dgm:t>
    </dgm:pt>
    <dgm:pt modelId="{C518D318-687F-434C-81F6-4F4F46170B02}" type="parTrans" cxnId="{8F9DB6C2-EB13-40AB-B993-FDBA945A0659}">
      <dgm:prSet/>
      <dgm:spPr/>
      <dgm:t>
        <a:bodyPr/>
        <a:lstStyle/>
        <a:p>
          <a:endParaRPr lang="fr-FR" sz="1100"/>
        </a:p>
      </dgm:t>
    </dgm:pt>
    <dgm:pt modelId="{A0A34BE4-9DE0-4741-9B70-09F433731BC7}" type="sibTrans" cxnId="{8F9DB6C2-EB13-40AB-B993-FDBA945A0659}">
      <dgm:prSet/>
      <dgm:spPr/>
      <dgm:t>
        <a:bodyPr/>
        <a:lstStyle/>
        <a:p>
          <a:endParaRPr lang="fr-FR" sz="1100"/>
        </a:p>
      </dgm:t>
    </dgm:pt>
    <dgm:pt modelId="{52038A95-F1EA-4603-8984-922C3213821C}" type="pres">
      <dgm:prSet presAssocID="{A1A30FA0-B5FF-43F4-A945-2F0097EE11E0}" presName="Name0" presStyleCnt="0">
        <dgm:presLayoutVars>
          <dgm:chPref val="1"/>
          <dgm:dir/>
          <dgm:animOne val="branch"/>
          <dgm:animLvl val="lvl"/>
          <dgm:resizeHandles/>
        </dgm:presLayoutVars>
      </dgm:prSet>
      <dgm:spPr/>
    </dgm:pt>
    <dgm:pt modelId="{8323BB48-10A9-480B-906D-C1C2650B221F}" type="pres">
      <dgm:prSet presAssocID="{057A75DD-0B2F-4215-9DFF-251653358CD7}" presName="vertOne" presStyleCnt="0"/>
      <dgm:spPr/>
    </dgm:pt>
    <dgm:pt modelId="{DF571A0E-A2A0-476A-B41D-4EF547EE160B}" type="pres">
      <dgm:prSet presAssocID="{057A75DD-0B2F-4215-9DFF-251653358CD7}" presName="txOne" presStyleLbl="node0" presStyleIdx="0" presStyleCnt="1" custScaleX="100029" custScaleY="106120" custLinFactNeighborX="1703" custLinFactNeighborY="36682">
        <dgm:presLayoutVars>
          <dgm:chPref val="3"/>
        </dgm:presLayoutVars>
      </dgm:prSet>
      <dgm:spPr/>
    </dgm:pt>
    <dgm:pt modelId="{CC192957-CBC8-4D77-80DE-68C2646CB75E}" type="pres">
      <dgm:prSet presAssocID="{057A75DD-0B2F-4215-9DFF-251653358CD7}" presName="parTransOne" presStyleCnt="0"/>
      <dgm:spPr/>
    </dgm:pt>
    <dgm:pt modelId="{CCD2D869-2D79-4042-827B-652246A8E47F}" type="pres">
      <dgm:prSet presAssocID="{057A75DD-0B2F-4215-9DFF-251653358CD7}" presName="horzOne" presStyleCnt="0"/>
      <dgm:spPr/>
    </dgm:pt>
    <dgm:pt modelId="{D91E8552-137A-4020-9279-8A66828313A4}" type="pres">
      <dgm:prSet presAssocID="{67E9FB7A-0421-4A1B-8C3D-C3C89D7ABD18}" presName="vertTwo" presStyleCnt="0"/>
      <dgm:spPr/>
    </dgm:pt>
    <dgm:pt modelId="{3886508D-9031-46E0-9CF8-4363F9AB6E4D}" type="pres">
      <dgm:prSet presAssocID="{67E9FB7A-0421-4A1B-8C3D-C3C89D7ABD18}" presName="txTwo" presStyleLbl="node2" presStyleIdx="0" presStyleCnt="3">
        <dgm:presLayoutVars>
          <dgm:chPref val="3"/>
        </dgm:presLayoutVars>
      </dgm:prSet>
      <dgm:spPr/>
    </dgm:pt>
    <dgm:pt modelId="{03B491F4-7884-421B-88FE-E21C6093AAF7}" type="pres">
      <dgm:prSet presAssocID="{67E9FB7A-0421-4A1B-8C3D-C3C89D7ABD18}" presName="parTransTwo" presStyleCnt="0"/>
      <dgm:spPr/>
    </dgm:pt>
    <dgm:pt modelId="{0E6465E7-1A81-4042-AF43-77B913841E9B}" type="pres">
      <dgm:prSet presAssocID="{67E9FB7A-0421-4A1B-8C3D-C3C89D7ABD18}" presName="horzTwo" presStyleCnt="0"/>
      <dgm:spPr/>
    </dgm:pt>
    <dgm:pt modelId="{771BEABF-B1F6-4F2F-B7AD-4E6BEBFF3C4C}" type="pres">
      <dgm:prSet presAssocID="{B8966EF2-1BFC-40C0-A4F2-C3AB041FE9F5}" presName="vertThree" presStyleCnt="0"/>
      <dgm:spPr/>
    </dgm:pt>
    <dgm:pt modelId="{33C35DEA-D2F9-46B5-A2BB-68BA14FB8FB3}" type="pres">
      <dgm:prSet presAssocID="{B8966EF2-1BFC-40C0-A4F2-C3AB041FE9F5}" presName="txThree" presStyleLbl="node3" presStyleIdx="0" presStyleCnt="3" custScaleX="142435">
        <dgm:presLayoutVars>
          <dgm:chPref val="3"/>
        </dgm:presLayoutVars>
      </dgm:prSet>
      <dgm:spPr/>
    </dgm:pt>
    <dgm:pt modelId="{580775BB-6208-4FD2-AE74-5952F6592550}" type="pres">
      <dgm:prSet presAssocID="{B8966EF2-1BFC-40C0-A4F2-C3AB041FE9F5}" presName="horzThree" presStyleCnt="0"/>
      <dgm:spPr/>
    </dgm:pt>
    <dgm:pt modelId="{D831BFD8-5380-4EE2-8A6F-5392C2E7D3A3}" type="pres">
      <dgm:prSet presAssocID="{3D8ECFE7-4E34-4F8F-8470-61C26D71BFC6}" presName="sibSpaceTwo" presStyleCnt="0"/>
      <dgm:spPr/>
    </dgm:pt>
    <dgm:pt modelId="{9D599E40-1850-4FD2-B5EA-6A07E8CD34F9}" type="pres">
      <dgm:prSet presAssocID="{4A606D97-01AA-4A6D-9F76-15CAD17C5B23}" presName="vertTwo" presStyleCnt="0"/>
      <dgm:spPr/>
    </dgm:pt>
    <dgm:pt modelId="{F6E64807-DCA8-4FBC-A53E-5F482A0610F8}" type="pres">
      <dgm:prSet presAssocID="{4A606D97-01AA-4A6D-9F76-15CAD17C5B23}" presName="txTwo" presStyleLbl="node2" presStyleIdx="1" presStyleCnt="3">
        <dgm:presLayoutVars>
          <dgm:chPref val="3"/>
        </dgm:presLayoutVars>
      </dgm:prSet>
      <dgm:spPr/>
    </dgm:pt>
    <dgm:pt modelId="{77C468A0-BA90-4EED-A0CB-382D6220B5C5}" type="pres">
      <dgm:prSet presAssocID="{4A606D97-01AA-4A6D-9F76-15CAD17C5B23}" presName="parTransTwo" presStyleCnt="0"/>
      <dgm:spPr/>
    </dgm:pt>
    <dgm:pt modelId="{96070465-5CA9-4565-B73C-23410642768C}" type="pres">
      <dgm:prSet presAssocID="{4A606D97-01AA-4A6D-9F76-15CAD17C5B23}" presName="horzTwo" presStyleCnt="0"/>
      <dgm:spPr/>
    </dgm:pt>
    <dgm:pt modelId="{19B1BFA0-7E2B-4160-A66E-051196FA72E2}" type="pres">
      <dgm:prSet presAssocID="{B938F90D-C68B-46D3-A1F3-5487D7D40C4B}" presName="vertThree" presStyleCnt="0"/>
      <dgm:spPr/>
    </dgm:pt>
    <dgm:pt modelId="{D4BCA541-CE03-4A8B-B2F4-BFF21196EE88}" type="pres">
      <dgm:prSet presAssocID="{B938F90D-C68B-46D3-A1F3-5487D7D40C4B}" presName="txThree" presStyleLbl="node3" presStyleIdx="1" presStyleCnt="3">
        <dgm:presLayoutVars>
          <dgm:chPref val="3"/>
        </dgm:presLayoutVars>
      </dgm:prSet>
      <dgm:spPr/>
    </dgm:pt>
    <dgm:pt modelId="{7AFA02C5-66FD-49B9-A2A0-1549D4B85A7B}" type="pres">
      <dgm:prSet presAssocID="{B938F90D-C68B-46D3-A1F3-5487D7D40C4B}" presName="horzThree" presStyleCnt="0"/>
      <dgm:spPr/>
    </dgm:pt>
    <dgm:pt modelId="{7DE799BB-BAF9-45D0-B636-94149F84AD66}" type="pres">
      <dgm:prSet presAssocID="{CECBFA52-260E-48ED-8B55-2A8E232229B5}" presName="sibSpaceTwo" presStyleCnt="0"/>
      <dgm:spPr/>
    </dgm:pt>
    <dgm:pt modelId="{8F43D2E0-DBEB-48FC-8BF7-483A591F6F50}" type="pres">
      <dgm:prSet presAssocID="{7FAB6AE7-3461-4FF1-A6F5-22E1014CC63A}" presName="vertTwo" presStyleCnt="0"/>
      <dgm:spPr/>
    </dgm:pt>
    <dgm:pt modelId="{31E1FFDB-B659-4DDA-83DF-DA9DB23C35C3}" type="pres">
      <dgm:prSet presAssocID="{7FAB6AE7-3461-4FF1-A6F5-22E1014CC63A}" presName="txTwo" presStyleLbl="node2" presStyleIdx="2" presStyleCnt="3">
        <dgm:presLayoutVars>
          <dgm:chPref val="3"/>
        </dgm:presLayoutVars>
      </dgm:prSet>
      <dgm:spPr/>
    </dgm:pt>
    <dgm:pt modelId="{ED391BE8-92B0-40AD-BFA8-4F1D490FE546}" type="pres">
      <dgm:prSet presAssocID="{7FAB6AE7-3461-4FF1-A6F5-22E1014CC63A}" presName="parTransTwo" presStyleCnt="0"/>
      <dgm:spPr/>
    </dgm:pt>
    <dgm:pt modelId="{D21A8CF2-9D4B-4982-ADF7-A9A79BEFB2D6}" type="pres">
      <dgm:prSet presAssocID="{7FAB6AE7-3461-4FF1-A6F5-22E1014CC63A}" presName="horzTwo" presStyleCnt="0"/>
      <dgm:spPr/>
    </dgm:pt>
    <dgm:pt modelId="{448541A0-DAC6-4BA4-BEC6-BAD589822B38}" type="pres">
      <dgm:prSet presAssocID="{AAEBE592-A074-419F-BAB9-CFC557DC45CA}" presName="vertThree" presStyleCnt="0"/>
      <dgm:spPr/>
    </dgm:pt>
    <dgm:pt modelId="{AF3F3B5C-A710-4F38-9654-D1BCA47ED3EA}" type="pres">
      <dgm:prSet presAssocID="{AAEBE592-A074-419F-BAB9-CFC557DC45CA}" presName="txThree" presStyleLbl="node3" presStyleIdx="2" presStyleCnt="3" custScaleX="153550">
        <dgm:presLayoutVars>
          <dgm:chPref val="3"/>
        </dgm:presLayoutVars>
      </dgm:prSet>
      <dgm:spPr/>
    </dgm:pt>
    <dgm:pt modelId="{F7BC7C05-1DAE-4EE7-892C-FAAA6D178CDF}" type="pres">
      <dgm:prSet presAssocID="{AAEBE592-A074-419F-BAB9-CFC557DC45CA}" presName="horzThree" presStyleCnt="0"/>
      <dgm:spPr/>
    </dgm:pt>
  </dgm:ptLst>
  <dgm:cxnLst>
    <dgm:cxn modelId="{A51BB301-8F16-4BED-A699-C26884144D09}" type="presOf" srcId="{057A75DD-0B2F-4215-9DFF-251653358CD7}" destId="{DF571A0E-A2A0-476A-B41D-4EF547EE160B}" srcOrd="0" destOrd="0" presId="urn:microsoft.com/office/officeart/2005/8/layout/hierarchy4"/>
    <dgm:cxn modelId="{B9BE3B03-8A0A-4F06-B998-222676EAD230}" type="presOf" srcId="{7FAB6AE7-3461-4FF1-A6F5-22E1014CC63A}" destId="{31E1FFDB-B659-4DDA-83DF-DA9DB23C35C3}" srcOrd="0" destOrd="0" presId="urn:microsoft.com/office/officeart/2005/8/layout/hierarchy4"/>
    <dgm:cxn modelId="{D2FB7804-82CB-435C-8AF9-4A36BA82F86D}" srcId="{7FAB6AE7-3461-4FF1-A6F5-22E1014CC63A}" destId="{AAEBE592-A074-419F-BAB9-CFC557DC45CA}" srcOrd="0" destOrd="0" parTransId="{77F66775-47D5-414E-895F-522B733E9BC7}" sibTransId="{55CBAB6A-4757-4266-A851-CE26DE4A5FBC}"/>
    <dgm:cxn modelId="{CE0C0E10-9552-4D7C-8F75-F1FEF546C3D8}" srcId="{67E9FB7A-0421-4A1B-8C3D-C3C89D7ABD18}" destId="{B8966EF2-1BFC-40C0-A4F2-C3AB041FE9F5}" srcOrd="0" destOrd="0" parTransId="{679FBEA8-30C3-4C4E-B180-A4F7626990DA}" sibTransId="{89070647-3291-43AB-8086-A2110F780DD9}"/>
    <dgm:cxn modelId="{BB847338-2C91-4A1A-A549-FBC126877586}" type="presOf" srcId="{4A606D97-01AA-4A6D-9F76-15CAD17C5B23}" destId="{F6E64807-DCA8-4FBC-A53E-5F482A0610F8}" srcOrd="0" destOrd="0" presId="urn:microsoft.com/office/officeart/2005/8/layout/hierarchy4"/>
    <dgm:cxn modelId="{058B4941-E0D5-4409-BE78-41A2617FB49E}" srcId="{A1A30FA0-B5FF-43F4-A945-2F0097EE11E0}" destId="{057A75DD-0B2F-4215-9DFF-251653358CD7}" srcOrd="0" destOrd="0" parTransId="{CB91F442-1C25-4B1B-9030-5EE5FCD37608}" sibTransId="{9C30D2B8-BAFC-4691-8C3A-4EDA05415021}"/>
    <dgm:cxn modelId="{02238B44-2843-450D-B55E-D8EC52BFEF97}" srcId="{057A75DD-0B2F-4215-9DFF-251653358CD7}" destId="{4A606D97-01AA-4A6D-9F76-15CAD17C5B23}" srcOrd="1" destOrd="0" parTransId="{BB6DEB39-1967-4DD2-BB38-70AFA3DCB6F8}" sibTransId="{CECBFA52-260E-48ED-8B55-2A8E232229B5}"/>
    <dgm:cxn modelId="{88EA3E6E-DDE5-48AE-B95E-FE2EC01FE83D}" srcId="{057A75DD-0B2F-4215-9DFF-251653358CD7}" destId="{7FAB6AE7-3461-4FF1-A6F5-22E1014CC63A}" srcOrd="2" destOrd="0" parTransId="{86534F6A-C33D-44E1-B78A-875E92132B6C}" sibTransId="{1B5F6448-1155-47C7-9DC1-045841BC59C2}"/>
    <dgm:cxn modelId="{6F24DC6E-E87D-4598-9F19-B6F5D4C1EA56}" srcId="{057A75DD-0B2F-4215-9DFF-251653358CD7}" destId="{67E9FB7A-0421-4A1B-8C3D-C3C89D7ABD18}" srcOrd="0" destOrd="0" parTransId="{C9E31A8C-9FF7-44DE-AF7C-CE480DC562E5}" sibTransId="{3D8ECFE7-4E34-4F8F-8470-61C26D71BFC6}"/>
    <dgm:cxn modelId="{C2A6C056-692D-4F0C-9AF8-999884410B69}" type="presOf" srcId="{B938F90D-C68B-46D3-A1F3-5487D7D40C4B}" destId="{D4BCA541-CE03-4A8B-B2F4-BFF21196EE88}" srcOrd="0" destOrd="0" presId="urn:microsoft.com/office/officeart/2005/8/layout/hierarchy4"/>
    <dgm:cxn modelId="{EDB0ACBA-D735-4104-A905-C66413BA22CB}" type="presOf" srcId="{A1A30FA0-B5FF-43F4-A945-2F0097EE11E0}" destId="{52038A95-F1EA-4603-8984-922C3213821C}" srcOrd="0" destOrd="0" presId="urn:microsoft.com/office/officeart/2005/8/layout/hierarchy4"/>
    <dgm:cxn modelId="{8F9DB6C2-EB13-40AB-B993-FDBA945A0659}" srcId="{4A606D97-01AA-4A6D-9F76-15CAD17C5B23}" destId="{B938F90D-C68B-46D3-A1F3-5487D7D40C4B}" srcOrd="0" destOrd="0" parTransId="{C518D318-687F-434C-81F6-4F4F46170B02}" sibTransId="{A0A34BE4-9DE0-4741-9B70-09F433731BC7}"/>
    <dgm:cxn modelId="{37BEC2C6-BBAC-471B-A317-546329AB097A}" type="presOf" srcId="{AAEBE592-A074-419F-BAB9-CFC557DC45CA}" destId="{AF3F3B5C-A710-4F38-9654-D1BCA47ED3EA}" srcOrd="0" destOrd="0" presId="urn:microsoft.com/office/officeart/2005/8/layout/hierarchy4"/>
    <dgm:cxn modelId="{51C87AD4-B613-41B0-9BAB-3698B48FC672}" type="presOf" srcId="{B8966EF2-1BFC-40C0-A4F2-C3AB041FE9F5}" destId="{33C35DEA-D2F9-46B5-A2BB-68BA14FB8FB3}" srcOrd="0" destOrd="0" presId="urn:microsoft.com/office/officeart/2005/8/layout/hierarchy4"/>
    <dgm:cxn modelId="{08F6FEFB-7782-4FC2-B8E4-6C05BD1965EB}" type="presOf" srcId="{67E9FB7A-0421-4A1B-8C3D-C3C89D7ABD18}" destId="{3886508D-9031-46E0-9CF8-4363F9AB6E4D}" srcOrd="0" destOrd="0" presId="urn:microsoft.com/office/officeart/2005/8/layout/hierarchy4"/>
    <dgm:cxn modelId="{AC31607A-F18D-49E7-ACA7-6E634531826D}" type="presParOf" srcId="{52038A95-F1EA-4603-8984-922C3213821C}" destId="{8323BB48-10A9-480B-906D-C1C2650B221F}" srcOrd="0" destOrd="0" presId="urn:microsoft.com/office/officeart/2005/8/layout/hierarchy4"/>
    <dgm:cxn modelId="{14853CB4-662D-44D9-8355-A4C3BCC295D2}" type="presParOf" srcId="{8323BB48-10A9-480B-906D-C1C2650B221F}" destId="{DF571A0E-A2A0-476A-B41D-4EF547EE160B}" srcOrd="0" destOrd="0" presId="urn:microsoft.com/office/officeart/2005/8/layout/hierarchy4"/>
    <dgm:cxn modelId="{EFDD0AD4-488D-4507-8FE7-3C87C4EEBDDC}" type="presParOf" srcId="{8323BB48-10A9-480B-906D-C1C2650B221F}" destId="{CC192957-CBC8-4D77-80DE-68C2646CB75E}" srcOrd="1" destOrd="0" presId="urn:microsoft.com/office/officeart/2005/8/layout/hierarchy4"/>
    <dgm:cxn modelId="{D54868C0-485C-41FE-A80D-C3B5AF096BAE}" type="presParOf" srcId="{8323BB48-10A9-480B-906D-C1C2650B221F}" destId="{CCD2D869-2D79-4042-827B-652246A8E47F}" srcOrd="2" destOrd="0" presId="urn:microsoft.com/office/officeart/2005/8/layout/hierarchy4"/>
    <dgm:cxn modelId="{319E9979-E782-46C8-A8F5-042A43DA206D}" type="presParOf" srcId="{CCD2D869-2D79-4042-827B-652246A8E47F}" destId="{D91E8552-137A-4020-9279-8A66828313A4}" srcOrd="0" destOrd="0" presId="urn:microsoft.com/office/officeart/2005/8/layout/hierarchy4"/>
    <dgm:cxn modelId="{7B93BDD7-5137-4E5B-AA5E-644255D8B7A0}" type="presParOf" srcId="{D91E8552-137A-4020-9279-8A66828313A4}" destId="{3886508D-9031-46E0-9CF8-4363F9AB6E4D}" srcOrd="0" destOrd="0" presId="urn:microsoft.com/office/officeart/2005/8/layout/hierarchy4"/>
    <dgm:cxn modelId="{12D9FED9-CED2-4E6C-A812-76763B6A16ED}" type="presParOf" srcId="{D91E8552-137A-4020-9279-8A66828313A4}" destId="{03B491F4-7884-421B-88FE-E21C6093AAF7}" srcOrd="1" destOrd="0" presId="urn:microsoft.com/office/officeart/2005/8/layout/hierarchy4"/>
    <dgm:cxn modelId="{D0CD37A9-3926-4C06-9E21-CEADF7440F20}" type="presParOf" srcId="{D91E8552-137A-4020-9279-8A66828313A4}" destId="{0E6465E7-1A81-4042-AF43-77B913841E9B}" srcOrd="2" destOrd="0" presId="urn:microsoft.com/office/officeart/2005/8/layout/hierarchy4"/>
    <dgm:cxn modelId="{7F260D0E-F8CF-4B32-8441-9E5D6694D3FE}" type="presParOf" srcId="{0E6465E7-1A81-4042-AF43-77B913841E9B}" destId="{771BEABF-B1F6-4F2F-B7AD-4E6BEBFF3C4C}" srcOrd="0" destOrd="0" presId="urn:microsoft.com/office/officeart/2005/8/layout/hierarchy4"/>
    <dgm:cxn modelId="{609008AC-066C-42C8-8F10-98DF45181B42}" type="presParOf" srcId="{771BEABF-B1F6-4F2F-B7AD-4E6BEBFF3C4C}" destId="{33C35DEA-D2F9-46B5-A2BB-68BA14FB8FB3}" srcOrd="0" destOrd="0" presId="urn:microsoft.com/office/officeart/2005/8/layout/hierarchy4"/>
    <dgm:cxn modelId="{4FF13F60-5CE6-4C46-BEB8-E344770AC58F}" type="presParOf" srcId="{771BEABF-B1F6-4F2F-B7AD-4E6BEBFF3C4C}" destId="{580775BB-6208-4FD2-AE74-5952F6592550}" srcOrd="1" destOrd="0" presId="urn:microsoft.com/office/officeart/2005/8/layout/hierarchy4"/>
    <dgm:cxn modelId="{17C192CC-6644-4007-8283-FE96ADEE427E}" type="presParOf" srcId="{CCD2D869-2D79-4042-827B-652246A8E47F}" destId="{D831BFD8-5380-4EE2-8A6F-5392C2E7D3A3}" srcOrd="1" destOrd="0" presId="urn:microsoft.com/office/officeart/2005/8/layout/hierarchy4"/>
    <dgm:cxn modelId="{CE6D4D82-089E-465B-8700-90202F2CE3C8}" type="presParOf" srcId="{CCD2D869-2D79-4042-827B-652246A8E47F}" destId="{9D599E40-1850-4FD2-B5EA-6A07E8CD34F9}" srcOrd="2" destOrd="0" presId="urn:microsoft.com/office/officeart/2005/8/layout/hierarchy4"/>
    <dgm:cxn modelId="{F5A0825E-BD3B-49B2-ADD6-62F468751CFE}" type="presParOf" srcId="{9D599E40-1850-4FD2-B5EA-6A07E8CD34F9}" destId="{F6E64807-DCA8-4FBC-A53E-5F482A0610F8}" srcOrd="0" destOrd="0" presId="urn:microsoft.com/office/officeart/2005/8/layout/hierarchy4"/>
    <dgm:cxn modelId="{51C3DE99-296E-4503-804E-B31CE9FEC16B}" type="presParOf" srcId="{9D599E40-1850-4FD2-B5EA-6A07E8CD34F9}" destId="{77C468A0-BA90-4EED-A0CB-382D6220B5C5}" srcOrd="1" destOrd="0" presId="urn:microsoft.com/office/officeart/2005/8/layout/hierarchy4"/>
    <dgm:cxn modelId="{13F02942-8963-467E-8BFF-4D2731C3606A}" type="presParOf" srcId="{9D599E40-1850-4FD2-B5EA-6A07E8CD34F9}" destId="{96070465-5CA9-4565-B73C-23410642768C}" srcOrd="2" destOrd="0" presId="urn:microsoft.com/office/officeart/2005/8/layout/hierarchy4"/>
    <dgm:cxn modelId="{05F32471-05DE-403C-81A7-7B741CD7DEF5}" type="presParOf" srcId="{96070465-5CA9-4565-B73C-23410642768C}" destId="{19B1BFA0-7E2B-4160-A66E-051196FA72E2}" srcOrd="0" destOrd="0" presId="urn:microsoft.com/office/officeart/2005/8/layout/hierarchy4"/>
    <dgm:cxn modelId="{192661E1-146D-4345-A2DE-0EF377F40F35}" type="presParOf" srcId="{19B1BFA0-7E2B-4160-A66E-051196FA72E2}" destId="{D4BCA541-CE03-4A8B-B2F4-BFF21196EE88}" srcOrd="0" destOrd="0" presId="urn:microsoft.com/office/officeart/2005/8/layout/hierarchy4"/>
    <dgm:cxn modelId="{BCC04E2A-E0D3-4AF2-9B64-2A794DAFFB69}" type="presParOf" srcId="{19B1BFA0-7E2B-4160-A66E-051196FA72E2}" destId="{7AFA02C5-66FD-49B9-A2A0-1549D4B85A7B}" srcOrd="1" destOrd="0" presId="urn:microsoft.com/office/officeart/2005/8/layout/hierarchy4"/>
    <dgm:cxn modelId="{333E4B30-EDBB-4772-A609-CDF59DBF0624}" type="presParOf" srcId="{CCD2D869-2D79-4042-827B-652246A8E47F}" destId="{7DE799BB-BAF9-45D0-B636-94149F84AD66}" srcOrd="3" destOrd="0" presId="urn:microsoft.com/office/officeart/2005/8/layout/hierarchy4"/>
    <dgm:cxn modelId="{AA51C308-E206-4D54-9930-5957992125AE}" type="presParOf" srcId="{CCD2D869-2D79-4042-827B-652246A8E47F}" destId="{8F43D2E0-DBEB-48FC-8BF7-483A591F6F50}" srcOrd="4" destOrd="0" presId="urn:microsoft.com/office/officeart/2005/8/layout/hierarchy4"/>
    <dgm:cxn modelId="{03F5E72F-A073-4A11-8A54-2FADD9DBEA62}" type="presParOf" srcId="{8F43D2E0-DBEB-48FC-8BF7-483A591F6F50}" destId="{31E1FFDB-B659-4DDA-83DF-DA9DB23C35C3}" srcOrd="0" destOrd="0" presId="urn:microsoft.com/office/officeart/2005/8/layout/hierarchy4"/>
    <dgm:cxn modelId="{30248546-018D-4A30-AE81-7417F00BC84B}" type="presParOf" srcId="{8F43D2E0-DBEB-48FC-8BF7-483A591F6F50}" destId="{ED391BE8-92B0-40AD-BFA8-4F1D490FE546}" srcOrd="1" destOrd="0" presId="urn:microsoft.com/office/officeart/2005/8/layout/hierarchy4"/>
    <dgm:cxn modelId="{92204260-1808-4027-9767-2097A76970F8}" type="presParOf" srcId="{8F43D2E0-DBEB-48FC-8BF7-483A591F6F50}" destId="{D21A8CF2-9D4B-4982-ADF7-A9A79BEFB2D6}" srcOrd="2" destOrd="0" presId="urn:microsoft.com/office/officeart/2005/8/layout/hierarchy4"/>
    <dgm:cxn modelId="{323B33F3-31A0-4641-861A-C15064226754}" type="presParOf" srcId="{D21A8CF2-9D4B-4982-ADF7-A9A79BEFB2D6}" destId="{448541A0-DAC6-4BA4-BEC6-BAD589822B38}" srcOrd="0" destOrd="0" presId="urn:microsoft.com/office/officeart/2005/8/layout/hierarchy4"/>
    <dgm:cxn modelId="{AED1BB64-4047-4353-BC85-FE4898DE0081}" type="presParOf" srcId="{448541A0-DAC6-4BA4-BEC6-BAD589822B38}" destId="{AF3F3B5C-A710-4F38-9654-D1BCA47ED3EA}" srcOrd="0" destOrd="0" presId="urn:microsoft.com/office/officeart/2005/8/layout/hierarchy4"/>
    <dgm:cxn modelId="{61366395-8BEF-4943-A246-04A71F6BD66F}" type="presParOf" srcId="{448541A0-DAC6-4BA4-BEC6-BAD589822B38}" destId="{F7BC7C05-1DAE-4EE7-892C-FAAA6D178CDF}" srcOrd="1" destOrd="0" presId="urn:microsoft.com/office/officeart/2005/8/layout/hierarchy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1A30FA0-B5FF-43F4-A945-2F0097EE11E0}" type="doc">
      <dgm:prSet loTypeId="urn:microsoft.com/office/officeart/2005/8/layout/hierarchy4" loCatId="relationship" qsTypeId="urn:microsoft.com/office/officeart/2005/8/quickstyle/simple3" qsCatId="simple" csTypeId="urn:microsoft.com/office/officeart/2005/8/colors/accent3_5" csCatId="accent3" phldr="1"/>
      <dgm:spPr/>
      <dgm:t>
        <a:bodyPr/>
        <a:lstStyle/>
        <a:p>
          <a:endParaRPr lang="fr-FR"/>
        </a:p>
      </dgm:t>
    </dgm:pt>
    <dgm:pt modelId="{057A75DD-0B2F-4215-9DFF-251653358CD7}">
      <dgm:prSet phldrT="[Texte]" custT="1"/>
      <dgm:spPr>
        <a:xfrm>
          <a:off x="0" y="0"/>
          <a:ext cx="6412461" cy="404146"/>
        </a:xfrm>
        <a:prstGeom prst="roundRect">
          <a:avLst>
            <a:gd name="adj" fmla="val 10000"/>
          </a:avLst>
        </a:prstGeom>
        <a:solidFill>
          <a:srgbClr val="9BBB5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600" b="1" dirty="0">
              <a:solidFill>
                <a:sysClr val="windowText" lastClr="000000"/>
              </a:solidFill>
              <a:latin typeface="+mj-lt"/>
              <a:ea typeface="+mn-ea"/>
              <a:cs typeface="Arial"/>
            </a:rPr>
            <a:t>10 Ecoles Doctorales</a:t>
          </a:r>
        </a:p>
      </dgm:t>
    </dgm:pt>
    <dgm:pt modelId="{CB91F442-1C25-4B1B-9030-5EE5FCD37608}" type="parTrans" cxnId="{058B4941-E0D5-4409-BE78-41A2617FB49E}">
      <dgm:prSet/>
      <dgm:spPr/>
      <dgm:t>
        <a:bodyPr/>
        <a:lstStyle/>
        <a:p>
          <a:endParaRPr lang="fr-FR" sz="1200"/>
        </a:p>
      </dgm:t>
    </dgm:pt>
    <dgm:pt modelId="{9C30D2B8-BAFC-4691-8C3A-4EDA05415021}" type="sibTrans" cxnId="{058B4941-E0D5-4409-BE78-41A2617FB49E}">
      <dgm:prSet/>
      <dgm:spPr/>
      <dgm:t>
        <a:bodyPr/>
        <a:lstStyle/>
        <a:p>
          <a:endParaRPr lang="fr-FR" sz="1200"/>
        </a:p>
      </dgm:t>
    </dgm:pt>
    <dgm:pt modelId="{67E9FB7A-0421-4A1B-8C3D-C3C89D7ABD18}">
      <dgm:prSet phldrT="[Texte]" custT="1"/>
      <dgm:spPr>
        <a:xfrm>
          <a:off x="6426" y="531519"/>
          <a:ext cx="1950084" cy="802610"/>
        </a:xfrm>
        <a:prstGeom prst="roundRect">
          <a:avLst>
            <a:gd name="adj" fmla="val 10000"/>
          </a:avLst>
        </a:prstGeom>
        <a:gradFill rotWithShape="0">
          <a:gsLst>
            <a:gs pos="0">
              <a:srgbClr val="9BBB59">
                <a:alpha val="70000"/>
                <a:hueOff val="0"/>
                <a:satOff val="0"/>
                <a:lumOff val="0"/>
                <a:alphaOff val="0"/>
                <a:tint val="50000"/>
                <a:satMod val="300000"/>
              </a:srgbClr>
            </a:gs>
            <a:gs pos="35000">
              <a:srgbClr val="9BBB59">
                <a:alpha val="70000"/>
                <a:hueOff val="0"/>
                <a:satOff val="0"/>
                <a:lumOff val="0"/>
                <a:alphaOff val="0"/>
                <a:tint val="37000"/>
                <a:satMod val="300000"/>
              </a:srgbClr>
            </a:gs>
            <a:gs pos="100000">
              <a:srgbClr val="9BBB59">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Formations disciplinaires</a:t>
          </a:r>
        </a:p>
      </dgm:t>
    </dgm:pt>
    <dgm:pt modelId="{C9E31A8C-9FF7-44DE-AF7C-CE480DC562E5}" type="parTrans" cxnId="{6F24DC6E-E87D-4598-9F19-B6F5D4C1EA56}">
      <dgm:prSet/>
      <dgm:spPr/>
      <dgm:t>
        <a:bodyPr/>
        <a:lstStyle/>
        <a:p>
          <a:endParaRPr lang="fr-FR" sz="1200"/>
        </a:p>
      </dgm:t>
    </dgm:pt>
    <dgm:pt modelId="{3D8ECFE7-4E34-4F8F-8470-61C26D71BFC6}" type="sibTrans" cxnId="{6F24DC6E-E87D-4598-9F19-B6F5D4C1EA56}">
      <dgm:prSet/>
      <dgm:spPr/>
      <dgm:t>
        <a:bodyPr/>
        <a:lstStyle/>
        <a:p>
          <a:endParaRPr lang="fr-FR" sz="1200"/>
        </a:p>
      </dgm:t>
    </dgm:pt>
    <dgm:pt modelId="{4A606D97-01AA-4A6D-9F76-15CAD17C5B23}">
      <dgm:prSet phldrT="[Texte]" custT="1"/>
      <dgm:spPr>
        <a:xfrm>
          <a:off x="2120317" y="531519"/>
          <a:ext cx="2172160" cy="802610"/>
        </a:xfrm>
        <a:prstGeom prst="roundRect">
          <a:avLst>
            <a:gd name="adj" fmla="val 10000"/>
          </a:avLst>
        </a:prstGeom>
        <a:gradFill rotWithShape="0">
          <a:gsLst>
            <a:gs pos="0">
              <a:srgbClr val="9BBB59">
                <a:alpha val="70000"/>
                <a:hueOff val="0"/>
                <a:satOff val="0"/>
                <a:lumOff val="0"/>
                <a:alphaOff val="0"/>
                <a:tint val="50000"/>
                <a:satMod val="300000"/>
              </a:srgbClr>
            </a:gs>
            <a:gs pos="35000">
              <a:srgbClr val="9BBB59">
                <a:alpha val="70000"/>
                <a:hueOff val="0"/>
                <a:satOff val="0"/>
                <a:lumOff val="0"/>
                <a:alphaOff val="0"/>
                <a:tint val="37000"/>
                <a:satMod val="300000"/>
              </a:srgbClr>
            </a:gs>
            <a:gs pos="100000">
              <a:srgbClr val="9BBB59">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Recrutements CD</a:t>
          </a:r>
        </a:p>
      </dgm:t>
    </dgm:pt>
    <dgm:pt modelId="{BB6DEB39-1967-4DD2-BB38-70AFA3DCB6F8}" type="parTrans" cxnId="{02238B44-2843-450D-B55E-D8EC52BFEF97}">
      <dgm:prSet/>
      <dgm:spPr/>
      <dgm:t>
        <a:bodyPr/>
        <a:lstStyle/>
        <a:p>
          <a:endParaRPr lang="fr-FR" sz="1200"/>
        </a:p>
      </dgm:t>
    </dgm:pt>
    <dgm:pt modelId="{CECBFA52-260E-48ED-8B55-2A8E232229B5}" type="sibTrans" cxnId="{02238B44-2843-450D-B55E-D8EC52BFEF97}">
      <dgm:prSet/>
      <dgm:spPr/>
      <dgm:t>
        <a:bodyPr/>
        <a:lstStyle/>
        <a:p>
          <a:endParaRPr lang="fr-FR" sz="1200"/>
        </a:p>
      </dgm:t>
    </dgm:pt>
    <dgm:pt modelId="{0F4CDC88-24A7-40AD-9A7E-641EB6152A9F}">
      <dgm:prSet phldrT="[Texte]" custT="1"/>
      <dgm:spPr>
        <a:xfrm>
          <a:off x="4456285" y="531519"/>
          <a:ext cx="1950084" cy="802610"/>
        </a:xfrm>
        <a:prstGeom prst="roundRect">
          <a:avLst>
            <a:gd name="adj" fmla="val 10000"/>
          </a:avLst>
        </a:prstGeom>
        <a:gradFill rotWithShape="0">
          <a:gsLst>
            <a:gs pos="0">
              <a:srgbClr val="9BBB59">
                <a:alpha val="70000"/>
                <a:hueOff val="0"/>
                <a:satOff val="0"/>
                <a:lumOff val="0"/>
                <a:alphaOff val="0"/>
                <a:tint val="50000"/>
                <a:satMod val="300000"/>
              </a:srgbClr>
            </a:gs>
            <a:gs pos="35000">
              <a:srgbClr val="9BBB59">
                <a:alpha val="70000"/>
                <a:hueOff val="0"/>
                <a:satOff val="0"/>
                <a:lumOff val="0"/>
                <a:alphaOff val="0"/>
                <a:tint val="37000"/>
                <a:satMod val="300000"/>
              </a:srgbClr>
            </a:gs>
            <a:gs pos="100000">
              <a:srgbClr val="9BBB59">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Suivi des doctorant.es (CSI)</a:t>
          </a:r>
        </a:p>
      </dgm:t>
    </dgm:pt>
    <dgm:pt modelId="{06A7A780-0A89-4D3B-BF31-A67D1FD3B6D6}" type="parTrans" cxnId="{2DF33BC2-C57B-4064-AD00-DC3D6EDB7E92}">
      <dgm:prSet/>
      <dgm:spPr/>
      <dgm:t>
        <a:bodyPr/>
        <a:lstStyle/>
        <a:p>
          <a:endParaRPr lang="fr-FR" sz="1200"/>
        </a:p>
      </dgm:t>
    </dgm:pt>
    <dgm:pt modelId="{A7D85448-C3AB-4936-BB1F-B9AC81C12DC7}" type="sibTrans" cxnId="{2DF33BC2-C57B-4064-AD00-DC3D6EDB7E92}">
      <dgm:prSet/>
      <dgm:spPr/>
      <dgm:t>
        <a:bodyPr/>
        <a:lstStyle/>
        <a:p>
          <a:endParaRPr lang="fr-FR" sz="1200"/>
        </a:p>
      </dgm:t>
    </dgm:pt>
    <dgm:pt modelId="{6224EEBD-52DD-4201-8463-10CA8311D56B}">
      <dgm:prSet phldrT="[Texte]" custT="1"/>
      <dgm:spPr>
        <a:xfrm>
          <a:off x="6426" y="1461434"/>
          <a:ext cx="1950084" cy="802610"/>
        </a:xfrm>
        <a:prstGeom prst="roundRect">
          <a:avLst>
            <a:gd name="adj" fmla="val 10000"/>
          </a:avLst>
        </a:prstGeom>
        <a:gradFill rotWithShape="0">
          <a:gsLst>
            <a:gs pos="0">
              <a:srgbClr val="9BBB59">
                <a:alpha val="50000"/>
                <a:hueOff val="0"/>
                <a:satOff val="0"/>
                <a:lumOff val="0"/>
                <a:alphaOff val="0"/>
                <a:tint val="50000"/>
                <a:satMod val="300000"/>
              </a:srgbClr>
            </a:gs>
            <a:gs pos="35000">
              <a:srgbClr val="9BBB59">
                <a:alpha val="50000"/>
                <a:hueOff val="0"/>
                <a:satOff val="0"/>
                <a:lumOff val="0"/>
                <a:alphaOff val="0"/>
                <a:tint val="37000"/>
                <a:satMod val="300000"/>
              </a:srgbClr>
            </a:gs>
            <a:gs pos="100000">
              <a:srgbClr val="9BBB59">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a:solidFill>
                <a:sysClr val="windowText" lastClr="000000"/>
              </a:solidFill>
              <a:latin typeface="+mj-lt"/>
              <a:ea typeface="+mn-ea"/>
              <a:cs typeface="Arial"/>
            </a:rPr>
            <a:t>Organisation échanges scientifiques</a:t>
          </a:r>
          <a:endParaRPr lang="fr-FR" sz="1400" dirty="0">
            <a:solidFill>
              <a:sysClr val="windowText" lastClr="000000"/>
            </a:solidFill>
            <a:latin typeface="+mj-lt"/>
            <a:ea typeface="+mn-ea"/>
            <a:cs typeface="Arial"/>
          </a:endParaRPr>
        </a:p>
      </dgm:t>
    </dgm:pt>
    <dgm:pt modelId="{3B8AE501-7682-456A-8C7C-67C65D090338}" type="parTrans" cxnId="{5AB05CCC-39F2-4006-916A-383F48C228CE}">
      <dgm:prSet/>
      <dgm:spPr/>
      <dgm:t>
        <a:bodyPr/>
        <a:lstStyle/>
        <a:p>
          <a:endParaRPr lang="fr-FR" sz="1200"/>
        </a:p>
      </dgm:t>
    </dgm:pt>
    <dgm:pt modelId="{A2C40E4E-C0F0-44F6-B013-895E986700AA}" type="sibTrans" cxnId="{5AB05CCC-39F2-4006-916A-383F48C228CE}">
      <dgm:prSet/>
      <dgm:spPr/>
      <dgm:t>
        <a:bodyPr/>
        <a:lstStyle/>
        <a:p>
          <a:endParaRPr lang="fr-FR" sz="1200"/>
        </a:p>
      </dgm:t>
    </dgm:pt>
    <dgm:pt modelId="{CE5C808F-3F96-49E0-A62E-6670616EF033}">
      <dgm:prSet phldrT="[Texte]" custT="1"/>
      <dgm:spPr>
        <a:xfrm>
          <a:off x="2231355" y="1461434"/>
          <a:ext cx="1950084" cy="802610"/>
        </a:xfrm>
        <a:prstGeom prst="roundRect">
          <a:avLst>
            <a:gd name="adj" fmla="val 10000"/>
          </a:avLst>
        </a:prstGeom>
        <a:gradFill rotWithShape="0">
          <a:gsLst>
            <a:gs pos="0">
              <a:srgbClr val="9BBB59">
                <a:alpha val="50000"/>
                <a:hueOff val="0"/>
                <a:satOff val="0"/>
                <a:lumOff val="0"/>
                <a:alphaOff val="0"/>
                <a:tint val="50000"/>
                <a:satMod val="300000"/>
              </a:srgbClr>
            </a:gs>
            <a:gs pos="35000">
              <a:srgbClr val="9BBB59">
                <a:alpha val="50000"/>
                <a:hueOff val="0"/>
                <a:satOff val="0"/>
                <a:lumOff val="0"/>
                <a:alphaOff val="0"/>
                <a:tint val="37000"/>
                <a:satMod val="300000"/>
              </a:srgbClr>
            </a:gs>
            <a:gs pos="100000">
              <a:srgbClr val="9BBB59">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Vérification conditions scientifiques, matérielles, financières</a:t>
          </a:r>
        </a:p>
      </dgm:t>
    </dgm:pt>
    <dgm:pt modelId="{23E97D22-9F66-4E7A-B52B-5E475347B4ED}" type="parTrans" cxnId="{0DE5B0C8-0498-472F-A39C-502363658EA7}">
      <dgm:prSet/>
      <dgm:spPr/>
      <dgm:t>
        <a:bodyPr/>
        <a:lstStyle/>
        <a:p>
          <a:endParaRPr lang="fr-FR" sz="1200"/>
        </a:p>
      </dgm:t>
    </dgm:pt>
    <dgm:pt modelId="{E79850A4-1997-4E98-B726-594DB1EAFF58}" type="sibTrans" cxnId="{0DE5B0C8-0498-472F-A39C-502363658EA7}">
      <dgm:prSet/>
      <dgm:spPr/>
      <dgm:t>
        <a:bodyPr/>
        <a:lstStyle/>
        <a:p>
          <a:endParaRPr lang="fr-FR" sz="1200"/>
        </a:p>
      </dgm:t>
    </dgm:pt>
    <dgm:pt modelId="{10232618-59FD-4849-BBE0-BF49096B6BC0}">
      <dgm:prSet phldrT="[Texte]" custT="1"/>
      <dgm:spPr>
        <a:xfrm>
          <a:off x="4456285" y="1461434"/>
          <a:ext cx="1950084" cy="802610"/>
        </a:xfrm>
        <a:prstGeom prst="roundRect">
          <a:avLst>
            <a:gd name="adj" fmla="val 10000"/>
          </a:avLst>
        </a:prstGeom>
        <a:gradFill rotWithShape="0">
          <a:gsLst>
            <a:gs pos="0">
              <a:srgbClr val="9BBB59">
                <a:alpha val="50000"/>
                <a:hueOff val="0"/>
                <a:satOff val="0"/>
                <a:lumOff val="0"/>
                <a:alphaOff val="0"/>
                <a:tint val="50000"/>
                <a:satMod val="300000"/>
              </a:srgbClr>
            </a:gs>
            <a:gs pos="35000">
              <a:srgbClr val="9BBB59">
                <a:alpha val="50000"/>
                <a:hueOff val="0"/>
                <a:satOff val="0"/>
                <a:lumOff val="0"/>
                <a:alphaOff val="0"/>
                <a:tint val="37000"/>
                <a:satMod val="300000"/>
              </a:srgbClr>
            </a:gs>
            <a:gs pos="100000">
              <a:srgbClr val="9BBB59">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gm:spPr>
      <dgm:t>
        <a:bodyPr/>
        <a:lstStyle/>
        <a:p>
          <a:pPr>
            <a:buNone/>
          </a:pPr>
          <a:r>
            <a:rPr lang="fr-FR" sz="1400" dirty="0">
              <a:solidFill>
                <a:sysClr val="windowText" lastClr="000000"/>
              </a:solidFill>
              <a:latin typeface="+mj-lt"/>
              <a:ea typeface="+mn-ea"/>
              <a:cs typeface="Arial"/>
            </a:rPr>
            <a:t>Suivi et médiation</a:t>
          </a:r>
        </a:p>
      </dgm:t>
    </dgm:pt>
    <dgm:pt modelId="{E4D250AD-503A-440B-B105-66AF343337C9}" type="parTrans" cxnId="{20D9A181-F942-4300-B5C0-8FAF18E4FB58}">
      <dgm:prSet/>
      <dgm:spPr/>
      <dgm:t>
        <a:bodyPr/>
        <a:lstStyle/>
        <a:p>
          <a:endParaRPr lang="fr-FR" sz="1200"/>
        </a:p>
      </dgm:t>
    </dgm:pt>
    <dgm:pt modelId="{31775292-565F-4523-8DDC-3DA474F5EB51}" type="sibTrans" cxnId="{20D9A181-F942-4300-B5C0-8FAF18E4FB58}">
      <dgm:prSet/>
      <dgm:spPr/>
      <dgm:t>
        <a:bodyPr/>
        <a:lstStyle/>
        <a:p>
          <a:endParaRPr lang="fr-FR" sz="1200"/>
        </a:p>
      </dgm:t>
    </dgm:pt>
    <dgm:pt modelId="{52038A95-F1EA-4603-8984-922C3213821C}" type="pres">
      <dgm:prSet presAssocID="{A1A30FA0-B5FF-43F4-A945-2F0097EE11E0}" presName="Name0" presStyleCnt="0">
        <dgm:presLayoutVars>
          <dgm:chPref val="1"/>
          <dgm:dir/>
          <dgm:animOne val="branch"/>
          <dgm:animLvl val="lvl"/>
          <dgm:resizeHandles/>
        </dgm:presLayoutVars>
      </dgm:prSet>
      <dgm:spPr/>
    </dgm:pt>
    <dgm:pt modelId="{8323BB48-10A9-480B-906D-C1C2650B221F}" type="pres">
      <dgm:prSet presAssocID="{057A75DD-0B2F-4215-9DFF-251653358CD7}" presName="vertOne" presStyleCnt="0"/>
      <dgm:spPr/>
    </dgm:pt>
    <dgm:pt modelId="{DF571A0E-A2A0-476A-B41D-4EF547EE160B}" type="pres">
      <dgm:prSet presAssocID="{057A75DD-0B2F-4215-9DFF-251653358CD7}" presName="txOne" presStyleLbl="node0" presStyleIdx="0" presStyleCnt="1" custScaleY="50354" custLinFactNeighborX="-3" custLinFactNeighborY="-94419">
        <dgm:presLayoutVars>
          <dgm:chPref val="3"/>
        </dgm:presLayoutVars>
      </dgm:prSet>
      <dgm:spPr/>
    </dgm:pt>
    <dgm:pt modelId="{CC192957-CBC8-4D77-80DE-68C2646CB75E}" type="pres">
      <dgm:prSet presAssocID="{057A75DD-0B2F-4215-9DFF-251653358CD7}" presName="parTransOne" presStyleCnt="0"/>
      <dgm:spPr/>
    </dgm:pt>
    <dgm:pt modelId="{CCD2D869-2D79-4042-827B-652246A8E47F}" type="pres">
      <dgm:prSet presAssocID="{057A75DD-0B2F-4215-9DFF-251653358CD7}" presName="horzOne" presStyleCnt="0"/>
      <dgm:spPr/>
    </dgm:pt>
    <dgm:pt modelId="{D91E8552-137A-4020-9279-8A66828313A4}" type="pres">
      <dgm:prSet presAssocID="{67E9FB7A-0421-4A1B-8C3D-C3C89D7ABD18}" presName="vertTwo" presStyleCnt="0"/>
      <dgm:spPr/>
    </dgm:pt>
    <dgm:pt modelId="{3886508D-9031-46E0-9CF8-4363F9AB6E4D}" type="pres">
      <dgm:prSet presAssocID="{67E9FB7A-0421-4A1B-8C3D-C3C89D7ABD18}" presName="txTwo" presStyleLbl="node2" presStyleIdx="0" presStyleCnt="3">
        <dgm:presLayoutVars>
          <dgm:chPref val="3"/>
        </dgm:presLayoutVars>
      </dgm:prSet>
      <dgm:spPr/>
    </dgm:pt>
    <dgm:pt modelId="{03B491F4-7884-421B-88FE-E21C6093AAF7}" type="pres">
      <dgm:prSet presAssocID="{67E9FB7A-0421-4A1B-8C3D-C3C89D7ABD18}" presName="parTransTwo" presStyleCnt="0"/>
      <dgm:spPr/>
    </dgm:pt>
    <dgm:pt modelId="{0E6465E7-1A81-4042-AF43-77B913841E9B}" type="pres">
      <dgm:prSet presAssocID="{67E9FB7A-0421-4A1B-8C3D-C3C89D7ABD18}" presName="horzTwo" presStyleCnt="0"/>
      <dgm:spPr/>
    </dgm:pt>
    <dgm:pt modelId="{DCA33B91-6DFC-48B2-AD30-FB434C5813A0}" type="pres">
      <dgm:prSet presAssocID="{6224EEBD-52DD-4201-8463-10CA8311D56B}" presName="vertThree" presStyleCnt="0"/>
      <dgm:spPr/>
    </dgm:pt>
    <dgm:pt modelId="{B6487081-96B1-4DAF-AD52-EB9167588F23}" type="pres">
      <dgm:prSet presAssocID="{6224EEBD-52DD-4201-8463-10CA8311D56B}" presName="txThree" presStyleLbl="node3" presStyleIdx="0" presStyleCnt="3">
        <dgm:presLayoutVars>
          <dgm:chPref val="3"/>
        </dgm:presLayoutVars>
      </dgm:prSet>
      <dgm:spPr/>
    </dgm:pt>
    <dgm:pt modelId="{171A319D-2A8D-4387-B6D3-AA16FDF969D8}" type="pres">
      <dgm:prSet presAssocID="{6224EEBD-52DD-4201-8463-10CA8311D56B}" presName="horzThree" presStyleCnt="0"/>
      <dgm:spPr/>
    </dgm:pt>
    <dgm:pt modelId="{D831BFD8-5380-4EE2-8A6F-5392C2E7D3A3}" type="pres">
      <dgm:prSet presAssocID="{3D8ECFE7-4E34-4F8F-8470-61C26D71BFC6}" presName="sibSpaceTwo" presStyleCnt="0"/>
      <dgm:spPr/>
    </dgm:pt>
    <dgm:pt modelId="{9D599E40-1850-4FD2-B5EA-6A07E8CD34F9}" type="pres">
      <dgm:prSet presAssocID="{4A606D97-01AA-4A6D-9F76-15CAD17C5B23}" presName="vertTwo" presStyleCnt="0"/>
      <dgm:spPr/>
    </dgm:pt>
    <dgm:pt modelId="{F6E64807-DCA8-4FBC-A53E-5F482A0610F8}" type="pres">
      <dgm:prSet presAssocID="{4A606D97-01AA-4A6D-9F76-15CAD17C5B23}" presName="txTwo" presStyleLbl="node2" presStyleIdx="1" presStyleCnt="3" custScaleX="111388">
        <dgm:presLayoutVars>
          <dgm:chPref val="3"/>
        </dgm:presLayoutVars>
      </dgm:prSet>
      <dgm:spPr/>
    </dgm:pt>
    <dgm:pt modelId="{526A6FAD-0FBF-4639-8304-02B7D787BB1B}" type="pres">
      <dgm:prSet presAssocID="{4A606D97-01AA-4A6D-9F76-15CAD17C5B23}" presName="parTransTwo" presStyleCnt="0"/>
      <dgm:spPr/>
    </dgm:pt>
    <dgm:pt modelId="{96070465-5CA9-4565-B73C-23410642768C}" type="pres">
      <dgm:prSet presAssocID="{4A606D97-01AA-4A6D-9F76-15CAD17C5B23}" presName="horzTwo" presStyleCnt="0"/>
      <dgm:spPr/>
    </dgm:pt>
    <dgm:pt modelId="{BB42F60E-7F91-4B98-85F4-6BFCFE2238E1}" type="pres">
      <dgm:prSet presAssocID="{CE5C808F-3F96-49E0-A62E-6670616EF033}" presName="vertThree" presStyleCnt="0"/>
      <dgm:spPr/>
    </dgm:pt>
    <dgm:pt modelId="{26736657-CA13-4C24-8E87-E2A80571BA6B}" type="pres">
      <dgm:prSet presAssocID="{CE5C808F-3F96-49E0-A62E-6670616EF033}" presName="txThree" presStyleLbl="node3" presStyleIdx="1" presStyleCnt="3">
        <dgm:presLayoutVars>
          <dgm:chPref val="3"/>
        </dgm:presLayoutVars>
      </dgm:prSet>
      <dgm:spPr/>
    </dgm:pt>
    <dgm:pt modelId="{1FBC73E3-433C-45E1-85F5-E65A82225644}" type="pres">
      <dgm:prSet presAssocID="{CE5C808F-3F96-49E0-A62E-6670616EF033}" presName="horzThree" presStyleCnt="0"/>
      <dgm:spPr/>
    </dgm:pt>
    <dgm:pt modelId="{F4ADBBFA-006C-493C-BA70-03862A29C253}" type="pres">
      <dgm:prSet presAssocID="{CECBFA52-260E-48ED-8B55-2A8E232229B5}" presName="sibSpaceTwo" presStyleCnt="0"/>
      <dgm:spPr/>
    </dgm:pt>
    <dgm:pt modelId="{915144A9-F992-4E32-8A5D-16CDD6C47F4D}" type="pres">
      <dgm:prSet presAssocID="{0F4CDC88-24A7-40AD-9A7E-641EB6152A9F}" presName="vertTwo" presStyleCnt="0"/>
      <dgm:spPr/>
    </dgm:pt>
    <dgm:pt modelId="{8101E593-92D8-4283-9BED-EDD707172F67}" type="pres">
      <dgm:prSet presAssocID="{0F4CDC88-24A7-40AD-9A7E-641EB6152A9F}" presName="txTwo" presStyleLbl="node2" presStyleIdx="2" presStyleCnt="3">
        <dgm:presLayoutVars>
          <dgm:chPref val="3"/>
        </dgm:presLayoutVars>
      </dgm:prSet>
      <dgm:spPr/>
    </dgm:pt>
    <dgm:pt modelId="{B92095E2-A0CB-4D1E-9338-31BAAD51308A}" type="pres">
      <dgm:prSet presAssocID="{0F4CDC88-24A7-40AD-9A7E-641EB6152A9F}" presName="parTransTwo" presStyleCnt="0"/>
      <dgm:spPr/>
    </dgm:pt>
    <dgm:pt modelId="{857A2460-2D3B-471F-90D7-CA4EC4091F84}" type="pres">
      <dgm:prSet presAssocID="{0F4CDC88-24A7-40AD-9A7E-641EB6152A9F}" presName="horzTwo" presStyleCnt="0"/>
      <dgm:spPr/>
    </dgm:pt>
    <dgm:pt modelId="{424E4DE9-C736-489B-A25B-0AF173804E29}" type="pres">
      <dgm:prSet presAssocID="{10232618-59FD-4849-BBE0-BF49096B6BC0}" presName="vertThree" presStyleCnt="0"/>
      <dgm:spPr/>
    </dgm:pt>
    <dgm:pt modelId="{25413BB6-F376-466B-ACB8-576B54C1A2A8}" type="pres">
      <dgm:prSet presAssocID="{10232618-59FD-4849-BBE0-BF49096B6BC0}" presName="txThree" presStyleLbl="node3" presStyleIdx="2" presStyleCnt="3">
        <dgm:presLayoutVars>
          <dgm:chPref val="3"/>
        </dgm:presLayoutVars>
      </dgm:prSet>
      <dgm:spPr/>
    </dgm:pt>
    <dgm:pt modelId="{8AAAA998-71FD-4980-93C8-FC747DD6FDC7}" type="pres">
      <dgm:prSet presAssocID="{10232618-59FD-4849-BBE0-BF49096B6BC0}" presName="horzThree" presStyleCnt="0"/>
      <dgm:spPr/>
    </dgm:pt>
  </dgm:ptLst>
  <dgm:cxnLst>
    <dgm:cxn modelId="{4F93920B-956C-4E69-8DFB-A7CE821CC1E9}" type="presOf" srcId="{A1A30FA0-B5FF-43F4-A945-2F0097EE11E0}" destId="{52038A95-F1EA-4603-8984-922C3213821C}" srcOrd="0" destOrd="0" presId="urn:microsoft.com/office/officeart/2005/8/layout/hierarchy4"/>
    <dgm:cxn modelId="{F3DB4C16-06EE-4C21-9744-8C6431DD9CF0}" type="presOf" srcId="{057A75DD-0B2F-4215-9DFF-251653358CD7}" destId="{DF571A0E-A2A0-476A-B41D-4EF547EE160B}" srcOrd="0" destOrd="0" presId="urn:microsoft.com/office/officeart/2005/8/layout/hierarchy4"/>
    <dgm:cxn modelId="{2DD1792E-85E1-4042-A512-874BDB6059AC}" type="presOf" srcId="{4A606D97-01AA-4A6D-9F76-15CAD17C5B23}" destId="{F6E64807-DCA8-4FBC-A53E-5F482A0610F8}" srcOrd="0" destOrd="0" presId="urn:microsoft.com/office/officeart/2005/8/layout/hierarchy4"/>
    <dgm:cxn modelId="{058B4941-E0D5-4409-BE78-41A2617FB49E}" srcId="{A1A30FA0-B5FF-43F4-A945-2F0097EE11E0}" destId="{057A75DD-0B2F-4215-9DFF-251653358CD7}" srcOrd="0" destOrd="0" parTransId="{CB91F442-1C25-4B1B-9030-5EE5FCD37608}" sibTransId="{9C30D2B8-BAFC-4691-8C3A-4EDA05415021}"/>
    <dgm:cxn modelId="{02238B44-2843-450D-B55E-D8EC52BFEF97}" srcId="{057A75DD-0B2F-4215-9DFF-251653358CD7}" destId="{4A606D97-01AA-4A6D-9F76-15CAD17C5B23}" srcOrd="1" destOrd="0" parTransId="{BB6DEB39-1967-4DD2-BB38-70AFA3DCB6F8}" sibTransId="{CECBFA52-260E-48ED-8B55-2A8E232229B5}"/>
    <dgm:cxn modelId="{6F24DC6E-E87D-4598-9F19-B6F5D4C1EA56}" srcId="{057A75DD-0B2F-4215-9DFF-251653358CD7}" destId="{67E9FB7A-0421-4A1B-8C3D-C3C89D7ABD18}" srcOrd="0" destOrd="0" parTransId="{C9E31A8C-9FF7-44DE-AF7C-CE480DC562E5}" sibTransId="{3D8ECFE7-4E34-4F8F-8470-61C26D71BFC6}"/>
    <dgm:cxn modelId="{CC4CB570-6351-42EB-BD6B-253A788ECEC8}" type="presOf" srcId="{6224EEBD-52DD-4201-8463-10CA8311D56B}" destId="{B6487081-96B1-4DAF-AD52-EB9167588F23}" srcOrd="0" destOrd="0" presId="urn:microsoft.com/office/officeart/2005/8/layout/hierarchy4"/>
    <dgm:cxn modelId="{20D9A181-F942-4300-B5C0-8FAF18E4FB58}" srcId="{0F4CDC88-24A7-40AD-9A7E-641EB6152A9F}" destId="{10232618-59FD-4849-BBE0-BF49096B6BC0}" srcOrd="0" destOrd="0" parTransId="{E4D250AD-503A-440B-B105-66AF343337C9}" sibTransId="{31775292-565F-4523-8DDC-3DA474F5EB51}"/>
    <dgm:cxn modelId="{ADD424A7-BD8E-4836-8704-40C7F0BDFE9C}" type="presOf" srcId="{67E9FB7A-0421-4A1B-8C3D-C3C89D7ABD18}" destId="{3886508D-9031-46E0-9CF8-4363F9AB6E4D}" srcOrd="0" destOrd="0" presId="urn:microsoft.com/office/officeart/2005/8/layout/hierarchy4"/>
    <dgm:cxn modelId="{2DF33BC2-C57B-4064-AD00-DC3D6EDB7E92}" srcId="{057A75DD-0B2F-4215-9DFF-251653358CD7}" destId="{0F4CDC88-24A7-40AD-9A7E-641EB6152A9F}" srcOrd="2" destOrd="0" parTransId="{06A7A780-0A89-4D3B-BF31-A67D1FD3B6D6}" sibTransId="{A7D85448-C3AB-4936-BB1F-B9AC81C12DC7}"/>
    <dgm:cxn modelId="{0DE5B0C8-0498-472F-A39C-502363658EA7}" srcId="{4A606D97-01AA-4A6D-9F76-15CAD17C5B23}" destId="{CE5C808F-3F96-49E0-A62E-6670616EF033}" srcOrd="0" destOrd="0" parTransId="{23E97D22-9F66-4E7A-B52B-5E475347B4ED}" sibTransId="{E79850A4-1997-4E98-B726-594DB1EAFF58}"/>
    <dgm:cxn modelId="{5AB05CCC-39F2-4006-916A-383F48C228CE}" srcId="{67E9FB7A-0421-4A1B-8C3D-C3C89D7ABD18}" destId="{6224EEBD-52DD-4201-8463-10CA8311D56B}" srcOrd="0" destOrd="0" parTransId="{3B8AE501-7682-456A-8C7C-67C65D090338}" sibTransId="{A2C40E4E-C0F0-44F6-B013-895E986700AA}"/>
    <dgm:cxn modelId="{034AA7D7-C26E-4517-81A9-9DD37EDC1162}" type="presOf" srcId="{10232618-59FD-4849-BBE0-BF49096B6BC0}" destId="{25413BB6-F376-466B-ACB8-576B54C1A2A8}" srcOrd="0" destOrd="0" presId="urn:microsoft.com/office/officeart/2005/8/layout/hierarchy4"/>
    <dgm:cxn modelId="{A5FD06F7-F24A-4580-B4B6-F46668684652}" type="presOf" srcId="{CE5C808F-3F96-49E0-A62E-6670616EF033}" destId="{26736657-CA13-4C24-8E87-E2A80571BA6B}" srcOrd="0" destOrd="0" presId="urn:microsoft.com/office/officeart/2005/8/layout/hierarchy4"/>
    <dgm:cxn modelId="{635F81F9-1E6E-427F-8F3E-AF353F0087B5}" type="presOf" srcId="{0F4CDC88-24A7-40AD-9A7E-641EB6152A9F}" destId="{8101E593-92D8-4283-9BED-EDD707172F67}" srcOrd="0" destOrd="0" presId="urn:microsoft.com/office/officeart/2005/8/layout/hierarchy4"/>
    <dgm:cxn modelId="{D9DC9385-EE50-40DF-8B9C-179594B399B6}" type="presParOf" srcId="{52038A95-F1EA-4603-8984-922C3213821C}" destId="{8323BB48-10A9-480B-906D-C1C2650B221F}" srcOrd="0" destOrd="0" presId="urn:microsoft.com/office/officeart/2005/8/layout/hierarchy4"/>
    <dgm:cxn modelId="{9C411C5A-B23D-46CB-A1F6-CAC920A1F382}" type="presParOf" srcId="{8323BB48-10A9-480B-906D-C1C2650B221F}" destId="{DF571A0E-A2A0-476A-B41D-4EF547EE160B}" srcOrd="0" destOrd="0" presId="urn:microsoft.com/office/officeart/2005/8/layout/hierarchy4"/>
    <dgm:cxn modelId="{6BCB82ED-2CDB-4EE7-8856-7A46212DAF53}" type="presParOf" srcId="{8323BB48-10A9-480B-906D-C1C2650B221F}" destId="{CC192957-CBC8-4D77-80DE-68C2646CB75E}" srcOrd="1" destOrd="0" presId="urn:microsoft.com/office/officeart/2005/8/layout/hierarchy4"/>
    <dgm:cxn modelId="{51689DDF-61E4-425A-8145-F87438FCFBFF}" type="presParOf" srcId="{8323BB48-10A9-480B-906D-C1C2650B221F}" destId="{CCD2D869-2D79-4042-827B-652246A8E47F}" srcOrd="2" destOrd="0" presId="urn:microsoft.com/office/officeart/2005/8/layout/hierarchy4"/>
    <dgm:cxn modelId="{14A7A585-9B62-49F3-BE58-88A9298C0DD7}" type="presParOf" srcId="{CCD2D869-2D79-4042-827B-652246A8E47F}" destId="{D91E8552-137A-4020-9279-8A66828313A4}" srcOrd="0" destOrd="0" presId="urn:microsoft.com/office/officeart/2005/8/layout/hierarchy4"/>
    <dgm:cxn modelId="{0C638B46-A320-4DB8-93DF-FF1BCB851F66}" type="presParOf" srcId="{D91E8552-137A-4020-9279-8A66828313A4}" destId="{3886508D-9031-46E0-9CF8-4363F9AB6E4D}" srcOrd="0" destOrd="0" presId="urn:microsoft.com/office/officeart/2005/8/layout/hierarchy4"/>
    <dgm:cxn modelId="{33FFE9F6-79F6-40C2-B93B-37A71B345E1F}" type="presParOf" srcId="{D91E8552-137A-4020-9279-8A66828313A4}" destId="{03B491F4-7884-421B-88FE-E21C6093AAF7}" srcOrd="1" destOrd="0" presId="urn:microsoft.com/office/officeart/2005/8/layout/hierarchy4"/>
    <dgm:cxn modelId="{F9B19C50-5FFB-4793-9849-28F168F5F255}" type="presParOf" srcId="{D91E8552-137A-4020-9279-8A66828313A4}" destId="{0E6465E7-1A81-4042-AF43-77B913841E9B}" srcOrd="2" destOrd="0" presId="urn:microsoft.com/office/officeart/2005/8/layout/hierarchy4"/>
    <dgm:cxn modelId="{F53BE861-94A1-499C-B532-48DCD67CF03E}" type="presParOf" srcId="{0E6465E7-1A81-4042-AF43-77B913841E9B}" destId="{DCA33B91-6DFC-48B2-AD30-FB434C5813A0}" srcOrd="0" destOrd="0" presId="urn:microsoft.com/office/officeart/2005/8/layout/hierarchy4"/>
    <dgm:cxn modelId="{D2C9D430-2854-4265-B20B-C973D3EDF66E}" type="presParOf" srcId="{DCA33B91-6DFC-48B2-AD30-FB434C5813A0}" destId="{B6487081-96B1-4DAF-AD52-EB9167588F23}" srcOrd="0" destOrd="0" presId="urn:microsoft.com/office/officeart/2005/8/layout/hierarchy4"/>
    <dgm:cxn modelId="{CC8800D0-9A5F-4844-8497-49B2378189B3}" type="presParOf" srcId="{DCA33B91-6DFC-48B2-AD30-FB434C5813A0}" destId="{171A319D-2A8D-4387-B6D3-AA16FDF969D8}" srcOrd="1" destOrd="0" presId="urn:microsoft.com/office/officeart/2005/8/layout/hierarchy4"/>
    <dgm:cxn modelId="{6FC7A41A-BC19-4930-8481-DAE2F9B43B03}" type="presParOf" srcId="{CCD2D869-2D79-4042-827B-652246A8E47F}" destId="{D831BFD8-5380-4EE2-8A6F-5392C2E7D3A3}" srcOrd="1" destOrd="0" presId="urn:microsoft.com/office/officeart/2005/8/layout/hierarchy4"/>
    <dgm:cxn modelId="{E3B0A638-75DA-4F73-97CB-BCE15E745F1B}" type="presParOf" srcId="{CCD2D869-2D79-4042-827B-652246A8E47F}" destId="{9D599E40-1850-4FD2-B5EA-6A07E8CD34F9}" srcOrd="2" destOrd="0" presId="urn:microsoft.com/office/officeart/2005/8/layout/hierarchy4"/>
    <dgm:cxn modelId="{5ECC21A8-F712-4FD0-BB6A-FF12F2782B72}" type="presParOf" srcId="{9D599E40-1850-4FD2-B5EA-6A07E8CD34F9}" destId="{F6E64807-DCA8-4FBC-A53E-5F482A0610F8}" srcOrd="0" destOrd="0" presId="urn:microsoft.com/office/officeart/2005/8/layout/hierarchy4"/>
    <dgm:cxn modelId="{1DD63C5D-FD72-430D-8F2E-390BBB836293}" type="presParOf" srcId="{9D599E40-1850-4FD2-B5EA-6A07E8CD34F9}" destId="{526A6FAD-0FBF-4639-8304-02B7D787BB1B}" srcOrd="1" destOrd="0" presId="urn:microsoft.com/office/officeart/2005/8/layout/hierarchy4"/>
    <dgm:cxn modelId="{A453870E-BD95-458A-8D64-8F4566F2847D}" type="presParOf" srcId="{9D599E40-1850-4FD2-B5EA-6A07E8CD34F9}" destId="{96070465-5CA9-4565-B73C-23410642768C}" srcOrd="2" destOrd="0" presId="urn:microsoft.com/office/officeart/2005/8/layout/hierarchy4"/>
    <dgm:cxn modelId="{0D64791E-047F-4AAE-BE46-C104D16B367B}" type="presParOf" srcId="{96070465-5CA9-4565-B73C-23410642768C}" destId="{BB42F60E-7F91-4B98-85F4-6BFCFE2238E1}" srcOrd="0" destOrd="0" presId="urn:microsoft.com/office/officeart/2005/8/layout/hierarchy4"/>
    <dgm:cxn modelId="{33BD3949-98F3-43F3-B677-C099439E4153}" type="presParOf" srcId="{BB42F60E-7F91-4B98-85F4-6BFCFE2238E1}" destId="{26736657-CA13-4C24-8E87-E2A80571BA6B}" srcOrd="0" destOrd="0" presId="urn:microsoft.com/office/officeart/2005/8/layout/hierarchy4"/>
    <dgm:cxn modelId="{93DA06F7-DFBB-40E9-85DA-8856116D4AFD}" type="presParOf" srcId="{BB42F60E-7F91-4B98-85F4-6BFCFE2238E1}" destId="{1FBC73E3-433C-45E1-85F5-E65A82225644}" srcOrd="1" destOrd="0" presId="urn:microsoft.com/office/officeart/2005/8/layout/hierarchy4"/>
    <dgm:cxn modelId="{01A8C8CB-2546-406E-A248-7F19776295ED}" type="presParOf" srcId="{CCD2D869-2D79-4042-827B-652246A8E47F}" destId="{F4ADBBFA-006C-493C-BA70-03862A29C253}" srcOrd="3" destOrd="0" presId="urn:microsoft.com/office/officeart/2005/8/layout/hierarchy4"/>
    <dgm:cxn modelId="{82494D2E-441C-4710-8724-FE3363D06D0F}" type="presParOf" srcId="{CCD2D869-2D79-4042-827B-652246A8E47F}" destId="{915144A9-F992-4E32-8A5D-16CDD6C47F4D}" srcOrd="4" destOrd="0" presId="urn:microsoft.com/office/officeart/2005/8/layout/hierarchy4"/>
    <dgm:cxn modelId="{551E15A4-E696-441B-BAC4-6D6EA0961C3D}" type="presParOf" srcId="{915144A9-F992-4E32-8A5D-16CDD6C47F4D}" destId="{8101E593-92D8-4283-9BED-EDD707172F67}" srcOrd="0" destOrd="0" presId="urn:microsoft.com/office/officeart/2005/8/layout/hierarchy4"/>
    <dgm:cxn modelId="{044A3E5A-2FAB-4F63-89CA-6DD492877402}" type="presParOf" srcId="{915144A9-F992-4E32-8A5D-16CDD6C47F4D}" destId="{B92095E2-A0CB-4D1E-9338-31BAAD51308A}" srcOrd="1" destOrd="0" presId="urn:microsoft.com/office/officeart/2005/8/layout/hierarchy4"/>
    <dgm:cxn modelId="{D39E5166-9F0D-48A2-87C2-91F506F2D182}" type="presParOf" srcId="{915144A9-F992-4E32-8A5D-16CDD6C47F4D}" destId="{857A2460-2D3B-471F-90D7-CA4EC4091F84}" srcOrd="2" destOrd="0" presId="urn:microsoft.com/office/officeart/2005/8/layout/hierarchy4"/>
    <dgm:cxn modelId="{E4E65F9E-12E2-49CA-9D30-707644DD6344}" type="presParOf" srcId="{857A2460-2D3B-471F-90D7-CA4EC4091F84}" destId="{424E4DE9-C736-489B-A25B-0AF173804E29}" srcOrd="0" destOrd="0" presId="urn:microsoft.com/office/officeart/2005/8/layout/hierarchy4"/>
    <dgm:cxn modelId="{696C8A88-AA00-4B94-B096-2670FF30ED85}" type="presParOf" srcId="{424E4DE9-C736-489B-A25B-0AF173804E29}" destId="{25413BB6-F376-466B-ACB8-576B54C1A2A8}" srcOrd="0" destOrd="0" presId="urn:microsoft.com/office/officeart/2005/8/layout/hierarchy4"/>
    <dgm:cxn modelId="{186ADB3F-B40D-4A03-B3FB-6D20E093B3DF}" type="presParOf" srcId="{424E4DE9-C736-489B-A25B-0AF173804E29}" destId="{8AAAA998-71FD-4980-93C8-FC747DD6FDC7}" srcOrd="1" destOrd="0" presId="urn:microsoft.com/office/officeart/2005/8/layout/hierarchy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B2DED2-0396-407D-BB0E-327BDF96E49B}" type="doc">
      <dgm:prSet loTypeId="urn:microsoft.com/office/officeart/2005/8/layout/hProcess7" loCatId="list" qsTypeId="urn:microsoft.com/office/officeart/2005/8/quickstyle/simple1" qsCatId="simple" csTypeId="urn:microsoft.com/office/officeart/2005/8/colors/accent3_1" csCatId="accent3" phldr="1"/>
      <dgm:spPr/>
      <dgm:t>
        <a:bodyPr/>
        <a:lstStyle/>
        <a:p>
          <a:endParaRPr lang="fr-FR"/>
        </a:p>
      </dgm:t>
    </dgm:pt>
    <dgm:pt modelId="{C84AA4FA-656B-482A-9BF0-5B7D26A6BD50}">
      <dgm:prSet phldrT="[Texte]"/>
      <dgm:spPr>
        <a:ln>
          <a:solidFill>
            <a:srgbClr val="4070AA"/>
          </a:solidFill>
        </a:ln>
      </dgm:spPr>
      <dgm:t>
        <a:bodyPr/>
        <a:lstStyle/>
        <a:p>
          <a:r>
            <a:rPr lang="fr-FR" dirty="0"/>
            <a:t> 1</a:t>
          </a:r>
        </a:p>
      </dgm:t>
    </dgm:pt>
    <dgm:pt modelId="{FB5B2CA1-28AF-4960-9A35-D6F46F5ABF82}" type="parTrans" cxnId="{2DA4FDF0-E943-485E-95B2-9AE4F659082D}">
      <dgm:prSet/>
      <dgm:spPr/>
      <dgm:t>
        <a:bodyPr/>
        <a:lstStyle/>
        <a:p>
          <a:endParaRPr lang="fr-FR"/>
        </a:p>
      </dgm:t>
    </dgm:pt>
    <dgm:pt modelId="{E0FA9218-F867-4835-9CF0-FC8A4183C55B}" type="sibTrans" cxnId="{2DA4FDF0-E943-485E-95B2-9AE4F659082D}">
      <dgm:prSet/>
      <dgm:spPr/>
      <dgm:t>
        <a:bodyPr/>
        <a:lstStyle/>
        <a:p>
          <a:endParaRPr lang="fr-FR"/>
        </a:p>
      </dgm:t>
    </dgm:pt>
    <dgm:pt modelId="{040FE7EF-876E-4421-BE9D-A54E36DD6EF4}">
      <dgm:prSet phldrT="[Texte]" custT="1"/>
      <dgm:spPr/>
      <dgm:t>
        <a:bodyPr/>
        <a:lstStyle/>
        <a:p>
          <a:r>
            <a:rPr lang="fr-FR" sz="1800" dirty="0"/>
            <a:t>Il/elle se </a:t>
          </a:r>
          <a:r>
            <a:rPr lang="fr-FR" sz="1800" b="1" dirty="0">
              <a:solidFill>
                <a:schemeClr val="tx1"/>
              </a:solidFill>
            </a:rPr>
            <a:t>connecte</a:t>
          </a:r>
          <a:r>
            <a:rPr lang="fr-FR" sz="1800" dirty="0">
              <a:solidFill>
                <a:schemeClr val="tx1"/>
              </a:solidFill>
            </a:rPr>
            <a:t> </a:t>
          </a:r>
          <a:r>
            <a:rPr lang="fr-FR" sz="1800" dirty="0"/>
            <a:t>sur </a:t>
          </a:r>
          <a:r>
            <a:rPr lang="fr-FR" sz="1800" dirty="0">
              <a:hlinkClick xmlns:r="http://schemas.openxmlformats.org/officeDocument/2006/relationships" r:id="rId1"/>
            </a:rPr>
            <a:t>TEBL</a:t>
          </a:r>
          <a:endParaRPr lang="fr-FR" sz="1800" dirty="0"/>
        </a:p>
      </dgm:t>
    </dgm:pt>
    <dgm:pt modelId="{22088385-D064-4405-AD4A-3347718EE1EE}" type="parTrans" cxnId="{F3C8B782-128E-47C9-B455-C96B8E64A23F}">
      <dgm:prSet/>
      <dgm:spPr/>
      <dgm:t>
        <a:bodyPr/>
        <a:lstStyle/>
        <a:p>
          <a:endParaRPr lang="fr-FR"/>
        </a:p>
      </dgm:t>
    </dgm:pt>
    <dgm:pt modelId="{FC983F60-A532-4BFB-B5F4-B00E748DD5AB}" type="sibTrans" cxnId="{F3C8B782-128E-47C9-B455-C96B8E64A23F}">
      <dgm:prSet/>
      <dgm:spPr/>
      <dgm:t>
        <a:bodyPr/>
        <a:lstStyle/>
        <a:p>
          <a:endParaRPr lang="fr-FR"/>
        </a:p>
      </dgm:t>
    </dgm:pt>
    <dgm:pt modelId="{DCF9B064-C002-49E8-93A9-7E0AE4853236}">
      <dgm:prSet phldrT="[Texte]"/>
      <dgm:spPr>
        <a:ln>
          <a:solidFill>
            <a:srgbClr val="4070AA"/>
          </a:solidFill>
        </a:ln>
      </dgm:spPr>
      <dgm:t>
        <a:bodyPr/>
        <a:lstStyle/>
        <a:p>
          <a:r>
            <a:rPr lang="fr-FR" dirty="0"/>
            <a:t>2</a:t>
          </a:r>
        </a:p>
      </dgm:t>
    </dgm:pt>
    <dgm:pt modelId="{D2D84B2F-7D1F-465A-B83A-F586550F3245}" type="parTrans" cxnId="{A5AB335F-F274-4462-8DDD-617364189C1E}">
      <dgm:prSet/>
      <dgm:spPr/>
      <dgm:t>
        <a:bodyPr/>
        <a:lstStyle/>
        <a:p>
          <a:endParaRPr lang="fr-FR"/>
        </a:p>
      </dgm:t>
    </dgm:pt>
    <dgm:pt modelId="{76C3749C-C2D0-4BF9-A6E2-262A9E3AAA30}" type="sibTrans" cxnId="{A5AB335F-F274-4462-8DDD-617364189C1E}">
      <dgm:prSet/>
      <dgm:spPr/>
      <dgm:t>
        <a:bodyPr/>
        <a:lstStyle/>
        <a:p>
          <a:endParaRPr lang="fr-FR"/>
        </a:p>
      </dgm:t>
    </dgm:pt>
    <dgm:pt modelId="{0B8E530E-149B-4F7F-9298-12371FA7E9BC}">
      <dgm:prSet phldrT="[Texte]" custT="1"/>
      <dgm:spPr/>
      <dgm:t>
        <a:bodyPr/>
        <a:lstStyle/>
        <a:p>
          <a:r>
            <a:rPr lang="fr-FR" sz="1800" dirty="0"/>
            <a:t>Il/elle </a:t>
          </a:r>
          <a:r>
            <a:rPr lang="fr-FR" sz="1800" b="1" dirty="0"/>
            <a:t>candidate</a:t>
          </a:r>
          <a:r>
            <a:rPr lang="fr-FR" sz="1800" dirty="0"/>
            <a:t> à un sujet</a:t>
          </a:r>
        </a:p>
      </dgm:t>
    </dgm:pt>
    <dgm:pt modelId="{59567F03-458D-4CB6-ABCB-EEC412692496}" type="parTrans" cxnId="{FF1779FE-3C7C-4FE6-807A-1D76B4F09D41}">
      <dgm:prSet/>
      <dgm:spPr/>
      <dgm:t>
        <a:bodyPr/>
        <a:lstStyle/>
        <a:p>
          <a:endParaRPr lang="fr-FR"/>
        </a:p>
      </dgm:t>
    </dgm:pt>
    <dgm:pt modelId="{2ECFB4F1-04EA-4216-AC20-D9CFC197F4DF}" type="sibTrans" cxnId="{FF1779FE-3C7C-4FE6-807A-1D76B4F09D41}">
      <dgm:prSet/>
      <dgm:spPr/>
      <dgm:t>
        <a:bodyPr/>
        <a:lstStyle/>
        <a:p>
          <a:endParaRPr lang="fr-FR"/>
        </a:p>
      </dgm:t>
    </dgm:pt>
    <dgm:pt modelId="{E52AAF56-BAC1-4578-8EF0-884266B3EB37}">
      <dgm:prSet phldrT="[Texte]"/>
      <dgm:spPr>
        <a:ln>
          <a:solidFill>
            <a:srgbClr val="4070AA"/>
          </a:solidFill>
        </a:ln>
      </dgm:spPr>
      <dgm:t>
        <a:bodyPr/>
        <a:lstStyle/>
        <a:p>
          <a:r>
            <a:rPr lang="fr-FR" dirty="0"/>
            <a:t>3</a:t>
          </a:r>
        </a:p>
      </dgm:t>
    </dgm:pt>
    <dgm:pt modelId="{93387FD4-9B21-4C94-BFF6-8381C240CFDF}" type="parTrans" cxnId="{2F51347A-B54C-4563-83FF-1BA147F0B182}">
      <dgm:prSet/>
      <dgm:spPr/>
      <dgm:t>
        <a:bodyPr/>
        <a:lstStyle/>
        <a:p>
          <a:endParaRPr lang="fr-FR"/>
        </a:p>
      </dgm:t>
    </dgm:pt>
    <dgm:pt modelId="{390A9BB0-01BB-4865-A2A6-48C69757A93B}" type="sibTrans" cxnId="{2F51347A-B54C-4563-83FF-1BA147F0B182}">
      <dgm:prSet/>
      <dgm:spPr/>
      <dgm:t>
        <a:bodyPr/>
        <a:lstStyle/>
        <a:p>
          <a:endParaRPr lang="fr-FR"/>
        </a:p>
      </dgm:t>
    </dgm:pt>
    <dgm:pt modelId="{EC6B3412-D786-48F1-8A5A-6181F96D2507}">
      <dgm:prSet phldrT="[Texte]" custT="1"/>
      <dgm:spPr/>
      <dgm:t>
        <a:bodyPr/>
        <a:lstStyle/>
        <a:p>
          <a:pPr>
            <a:lnSpc>
              <a:spcPct val="100000"/>
            </a:lnSpc>
            <a:spcAft>
              <a:spcPts val="0"/>
            </a:spcAft>
          </a:pPr>
          <a:r>
            <a:rPr lang="fr-FR" sz="1800" dirty="0"/>
            <a:t>Après audition, </a:t>
          </a:r>
        </a:p>
        <a:p>
          <a:pPr>
            <a:lnSpc>
              <a:spcPct val="100000"/>
            </a:lnSpc>
            <a:spcAft>
              <a:spcPts val="0"/>
            </a:spcAft>
          </a:pPr>
          <a:r>
            <a:rPr lang="fr-FR" sz="1800" dirty="0"/>
            <a:t>si il/elle est </a:t>
          </a:r>
          <a:r>
            <a:rPr lang="fr-FR" sz="1800" b="1" dirty="0" err="1"/>
            <a:t>sélectionné.e</a:t>
          </a:r>
          <a:r>
            <a:rPr lang="fr-FR" sz="1800" dirty="0"/>
            <a:t>,  </a:t>
          </a:r>
        </a:p>
        <a:p>
          <a:pPr>
            <a:lnSpc>
              <a:spcPct val="100000"/>
            </a:lnSpc>
            <a:spcAft>
              <a:spcPts val="0"/>
            </a:spcAft>
          </a:pPr>
          <a:r>
            <a:rPr lang="fr-FR" sz="1800" dirty="0"/>
            <a:t>il/elle </a:t>
          </a:r>
          <a:r>
            <a:rPr lang="fr-FR" sz="1800" b="1" dirty="0"/>
            <a:t>se </a:t>
          </a:r>
          <a:r>
            <a:rPr lang="fr-FR" sz="1800" b="1" dirty="0" err="1"/>
            <a:t>pré-inscrit</a:t>
          </a:r>
          <a:endParaRPr lang="fr-FR" sz="1800" b="1" dirty="0"/>
        </a:p>
      </dgm:t>
    </dgm:pt>
    <dgm:pt modelId="{FACAD941-35C2-42C6-9D0D-DE60911287E4}" type="parTrans" cxnId="{9672810B-46EA-4ECF-9570-ABD9600D2A6E}">
      <dgm:prSet/>
      <dgm:spPr/>
      <dgm:t>
        <a:bodyPr/>
        <a:lstStyle/>
        <a:p>
          <a:endParaRPr lang="fr-FR"/>
        </a:p>
      </dgm:t>
    </dgm:pt>
    <dgm:pt modelId="{0B34B405-9714-4CF6-B001-A85DD2A1300F}" type="sibTrans" cxnId="{9672810B-46EA-4ECF-9570-ABD9600D2A6E}">
      <dgm:prSet/>
      <dgm:spPr/>
      <dgm:t>
        <a:bodyPr/>
        <a:lstStyle/>
        <a:p>
          <a:endParaRPr lang="fr-FR"/>
        </a:p>
      </dgm:t>
    </dgm:pt>
    <dgm:pt modelId="{53309A5C-5387-4ED3-B0A1-EF99C587ADD9}" type="pres">
      <dgm:prSet presAssocID="{8CB2DED2-0396-407D-BB0E-327BDF96E49B}" presName="Name0" presStyleCnt="0">
        <dgm:presLayoutVars>
          <dgm:dir/>
          <dgm:animLvl val="lvl"/>
          <dgm:resizeHandles val="exact"/>
        </dgm:presLayoutVars>
      </dgm:prSet>
      <dgm:spPr/>
    </dgm:pt>
    <dgm:pt modelId="{3C62AA30-2B5A-45C0-9C49-628F14F1252D}" type="pres">
      <dgm:prSet presAssocID="{C84AA4FA-656B-482A-9BF0-5B7D26A6BD50}" presName="compositeNode" presStyleCnt="0">
        <dgm:presLayoutVars>
          <dgm:bulletEnabled val="1"/>
        </dgm:presLayoutVars>
      </dgm:prSet>
      <dgm:spPr/>
    </dgm:pt>
    <dgm:pt modelId="{1D5B10E3-D728-40AB-BD63-BCBB46FEF920}" type="pres">
      <dgm:prSet presAssocID="{C84AA4FA-656B-482A-9BF0-5B7D26A6BD50}" presName="bgRect" presStyleLbl="node1" presStyleIdx="0" presStyleCnt="3" custScaleX="56082"/>
      <dgm:spPr/>
    </dgm:pt>
    <dgm:pt modelId="{78ADBECB-58EC-47F9-AFCF-08BC5A818A36}" type="pres">
      <dgm:prSet presAssocID="{C84AA4FA-656B-482A-9BF0-5B7D26A6BD50}" presName="parentNode" presStyleLbl="node1" presStyleIdx="0" presStyleCnt="3">
        <dgm:presLayoutVars>
          <dgm:chMax val="0"/>
          <dgm:bulletEnabled val="1"/>
        </dgm:presLayoutVars>
      </dgm:prSet>
      <dgm:spPr/>
    </dgm:pt>
    <dgm:pt modelId="{BF772B4A-7372-4786-B5A6-CD580C129045}" type="pres">
      <dgm:prSet presAssocID="{C84AA4FA-656B-482A-9BF0-5B7D26A6BD50}" presName="childNode" presStyleLbl="node1" presStyleIdx="0" presStyleCnt="3">
        <dgm:presLayoutVars>
          <dgm:bulletEnabled val="1"/>
        </dgm:presLayoutVars>
      </dgm:prSet>
      <dgm:spPr/>
    </dgm:pt>
    <dgm:pt modelId="{8D5251A5-E429-4B84-9285-FC1155C0AEF4}" type="pres">
      <dgm:prSet presAssocID="{E0FA9218-F867-4835-9CF0-FC8A4183C55B}" presName="hSp" presStyleCnt="0"/>
      <dgm:spPr/>
    </dgm:pt>
    <dgm:pt modelId="{36D2BD23-2A6D-4E11-9A0E-E659B6CB3207}" type="pres">
      <dgm:prSet presAssocID="{E0FA9218-F867-4835-9CF0-FC8A4183C55B}" presName="vProcSp" presStyleCnt="0"/>
      <dgm:spPr/>
    </dgm:pt>
    <dgm:pt modelId="{C58144DE-2022-4070-AAD0-BF00A7503A8E}" type="pres">
      <dgm:prSet presAssocID="{E0FA9218-F867-4835-9CF0-FC8A4183C55B}" presName="vSp1" presStyleCnt="0"/>
      <dgm:spPr/>
    </dgm:pt>
    <dgm:pt modelId="{7CA94FB1-E4D5-44DA-B76C-AA3EE5730D0E}" type="pres">
      <dgm:prSet presAssocID="{E0FA9218-F867-4835-9CF0-FC8A4183C55B}" presName="simulatedConn" presStyleLbl="solidFgAcc1" presStyleIdx="0" presStyleCnt="2"/>
      <dgm:spPr>
        <a:ln>
          <a:solidFill>
            <a:srgbClr val="4070AA"/>
          </a:solidFill>
        </a:ln>
      </dgm:spPr>
    </dgm:pt>
    <dgm:pt modelId="{5521CB88-5597-4AA1-B31F-D3DC21585E72}" type="pres">
      <dgm:prSet presAssocID="{E0FA9218-F867-4835-9CF0-FC8A4183C55B}" presName="vSp2" presStyleCnt="0"/>
      <dgm:spPr/>
    </dgm:pt>
    <dgm:pt modelId="{941C3C35-44F8-49FA-B6BF-E6DB50796BAF}" type="pres">
      <dgm:prSet presAssocID="{E0FA9218-F867-4835-9CF0-FC8A4183C55B}" presName="sibTrans" presStyleCnt="0"/>
      <dgm:spPr/>
    </dgm:pt>
    <dgm:pt modelId="{138E99A9-0D31-4CA7-83B8-16B8F4E2058F}" type="pres">
      <dgm:prSet presAssocID="{DCF9B064-C002-49E8-93A9-7E0AE4853236}" presName="compositeNode" presStyleCnt="0">
        <dgm:presLayoutVars>
          <dgm:bulletEnabled val="1"/>
        </dgm:presLayoutVars>
      </dgm:prSet>
      <dgm:spPr/>
    </dgm:pt>
    <dgm:pt modelId="{9CA59A17-9DF8-4E70-B80D-11946D568D67}" type="pres">
      <dgm:prSet presAssocID="{DCF9B064-C002-49E8-93A9-7E0AE4853236}" presName="bgRect" presStyleLbl="node1" presStyleIdx="1" presStyleCnt="3" custScaleX="68079"/>
      <dgm:spPr/>
    </dgm:pt>
    <dgm:pt modelId="{FADC2A66-4230-48EE-82D3-F03BEC4BC6DB}" type="pres">
      <dgm:prSet presAssocID="{DCF9B064-C002-49E8-93A9-7E0AE4853236}" presName="parentNode" presStyleLbl="node1" presStyleIdx="1" presStyleCnt="3">
        <dgm:presLayoutVars>
          <dgm:chMax val="0"/>
          <dgm:bulletEnabled val="1"/>
        </dgm:presLayoutVars>
      </dgm:prSet>
      <dgm:spPr/>
    </dgm:pt>
    <dgm:pt modelId="{7D852176-F000-43DF-856F-6C632C130470}" type="pres">
      <dgm:prSet presAssocID="{DCF9B064-C002-49E8-93A9-7E0AE4853236}" presName="childNode" presStyleLbl="node1" presStyleIdx="1" presStyleCnt="3">
        <dgm:presLayoutVars>
          <dgm:bulletEnabled val="1"/>
        </dgm:presLayoutVars>
      </dgm:prSet>
      <dgm:spPr/>
    </dgm:pt>
    <dgm:pt modelId="{BD1AE82D-2ACD-42D4-983E-8276CDE15B75}" type="pres">
      <dgm:prSet presAssocID="{76C3749C-C2D0-4BF9-A6E2-262A9E3AAA30}" presName="hSp" presStyleCnt="0"/>
      <dgm:spPr/>
    </dgm:pt>
    <dgm:pt modelId="{7D32B3EF-6B2C-4E64-80FF-39F721B12B44}" type="pres">
      <dgm:prSet presAssocID="{76C3749C-C2D0-4BF9-A6E2-262A9E3AAA30}" presName="vProcSp" presStyleCnt="0"/>
      <dgm:spPr/>
    </dgm:pt>
    <dgm:pt modelId="{764B5BA8-BF9E-4545-8150-DEC15A7E64FE}" type="pres">
      <dgm:prSet presAssocID="{76C3749C-C2D0-4BF9-A6E2-262A9E3AAA30}" presName="vSp1" presStyleCnt="0"/>
      <dgm:spPr/>
    </dgm:pt>
    <dgm:pt modelId="{BA7C0155-192C-45D7-AD14-C7A3C6C5F017}" type="pres">
      <dgm:prSet presAssocID="{76C3749C-C2D0-4BF9-A6E2-262A9E3AAA30}" presName="simulatedConn" presStyleLbl="solidFgAcc1" presStyleIdx="1" presStyleCnt="2"/>
      <dgm:spPr>
        <a:ln>
          <a:solidFill>
            <a:srgbClr val="4070AA"/>
          </a:solidFill>
        </a:ln>
      </dgm:spPr>
    </dgm:pt>
    <dgm:pt modelId="{93700C1E-010F-417D-8A98-E55446D7F08C}" type="pres">
      <dgm:prSet presAssocID="{76C3749C-C2D0-4BF9-A6E2-262A9E3AAA30}" presName="vSp2" presStyleCnt="0"/>
      <dgm:spPr/>
    </dgm:pt>
    <dgm:pt modelId="{AA86CF18-A96A-4D0C-A5D5-434C5EA83475}" type="pres">
      <dgm:prSet presAssocID="{76C3749C-C2D0-4BF9-A6E2-262A9E3AAA30}" presName="sibTrans" presStyleCnt="0"/>
      <dgm:spPr/>
    </dgm:pt>
    <dgm:pt modelId="{93287151-2536-4DAC-9FDC-ADA455148578}" type="pres">
      <dgm:prSet presAssocID="{E52AAF56-BAC1-4578-8EF0-884266B3EB37}" presName="compositeNode" presStyleCnt="0">
        <dgm:presLayoutVars>
          <dgm:bulletEnabled val="1"/>
        </dgm:presLayoutVars>
      </dgm:prSet>
      <dgm:spPr/>
    </dgm:pt>
    <dgm:pt modelId="{0AD6443A-9FEC-4771-BD29-689296E0386D}" type="pres">
      <dgm:prSet presAssocID="{E52AAF56-BAC1-4578-8EF0-884266B3EB37}" presName="bgRect" presStyleLbl="node1" presStyleIdx="2" presStyleCnt="3" custScaleX="112648"/>
      <dgm:spPr/>
    </dgm:pt>
    <dgm:pt modelId="{60521BBB-4B8A-42AB-9D2C-73A902224163}" type="pres">
      <dgm:prSet presAssocID="{E52AAF56-BAC1-4578-8EF0-884266B3EB37}" presName="parentNode" presStyleLbl="node1" presStyleIdx="2" presStyleCnt="3">
        <dgm:presLayoutVars>
          <dgm:chMax val="0"/>
          <dgm:bulletEnabled val="1"/>
        </dgm:presLayoutVars>
      </dgm:prSet>
      <dgm:spPr/>
    </dgm:pt>
    <dgm:pt modelId="{78D88FC5-9EFA-422D-983E-555E2452E6AF}" type="pres">
      <dgm:prSet presAssocID="{E52AAF56-BAC1-4578-8EF0-884266B3EB37}" presName="childNode" presStyleLbl="node1" presStyleIdx="2" presStyleCnt="3">
        <dgm:presLayoutVars>
          <dgm:bulletEnabled val="1"/>
        </dgm:presLayoutVars>
      </dgm:prSet>
      <dgm:spPr/>
    </dgm:pt>
  </dgm:ptLst>
  <dgm:cxnLst>
    <dgm:cxn modelId="{9672810B-46EA-4ECF-9570-ABD9600D2A6E}" srcId="{E52AAF56-BAC1-4578-8EF0-884266B3EB37}" destId="{EC6B3412-D786-48F1-8A5A-6181F96D2507}" srcOrd="0" destOrd="0" parTransId="{FACAD941-35C2-42C6-9D0D-DE60911287E4}" sibTransId="{0B34B405-9714-4CF6-B001-A85DD2A1300F}"/>
    <dgm:cxn modelId="{A276C33C-449B-4C54-BA75-CAF1A1BEC3A2}" type="presOf" srcId="{C84AA4FA-656B-482A-9BF0-5B7D26A6BD50}" destId="{1D5B10E3-D728-40AB-BD63-BCBB46FEF920}" srcOrd="0" destOrd="0" presId="urn:microsoft.com/office/officeart/2005/8/layout/hProcess7"/>
    <dgm:cxn modelId="{A5AB335F-F274-4462-8DDD-617364189C1E}" srcId="{8CB2DED2-0396-407D-BB0E-327BDF96E49B}" destId="{DCF9B064-C002-49E8-93A9-7E0AE4853236}" srcOrd="1" destOrd="0" parTransId="{D2D84B2F-7D1F-465A-B83A-F586550F3245}" sibTransId="{76C3749C-C2D0-4BF9-A6E2-262A9E3AAA30}"/>
    <dgm:cxn modelId="{2F51347A-B54C-4563-83FF-1BA147F0B182}" srcId="{8CB2DED2-0396-407D-BB0E-327BDF96E49B}" destId="{E52AAF56-BAC1-4578-8EF0-884266B3EB37}" srcOrd="2" destOrd="0" parTransId="{93387FD4-9B21-4C94-BFF6-8381C240CFDF}" sibTransId="{390A9BB0-01BB-4865-A2A6-48C69757A93B}"/>
    <dgm:cxn modelId="{F3C8B782-128E-47C9-B455-C96B8E64A23F}" srcId="{C84AA4FA-656B-482A-9BF0-5B7D26A6BD50}" destId="{040FE7EF-876E-4421-BE9D-A54E36DD6EF4}" srcOrd="0" destOrd="0" parTransId="{22088385-D064-4405-AD4A-3347718EE1EE}" sibTransId="{FC983F60-A532-4BFB-B5F4-B00E748DD5AB}"/>
    <dgm:cxn modelId="{CF684883-FB45-4B0A-BBAA-C64B74D314EF}" type="presOf" srcId="{DCF9B064-C002-49E8-93A9-7E0AE4853236}" destId="{FADC2A66-4230-48EE-82D3-F03BEC4BC6DB}" srcOrd="1" destOrd="0" presId="urn:microsoft.com/office/officeart/2005/8/layout/hProcess7"/>
    <dgm:cxn modelId="{38E53F96-1398-4CA5-A994-8D8FECC5E10C}" type="presOf" srcId="{8CB2DED2-0396-407D-BB0E-327BDF96E49B}" destId="{53309A5C-5387-4ED3-B0A1-EF99C587ADD9}" srcOrd="0" destOrd="0" presId="urn:microsoft.com/office/officeart/2005/8/layout/hProcess7"/>
    <dgm:cxn modelId="{149AB79D-0890-437B-A664-C8F9DDCF128D}" type="presOf" srcId="{0B8E530E-149B-4F7F-9298-12371FA7E9BC}" destId="{7D852176-F000-43DF-856F-6C632C130470}" srcOrd="0" destOrd="0" presId="urn:microsoft.com/office/officeart/2005/8/layout/hProcess7"/>
    <dgm:cxn modelId="{6B6C37AD-C74C-4D86-B4C7-D3594EE2874D}" type="presOf" srcId="{C84AA4FA-656B-482A-9BF0-5B7D26A6BD50}" destId="{78ADBECB-58EC-47F9-AFCF-08BC5A818A36}" srcOrd="1" destOrd="0" presId="urn:microsoft.com/office/officeart/2005/8/layout/hProcess7"/>
    <dgm:cxn modelId="{061AAAB2-E6CA-4C10-BD01-FCB1EFD2745B}" type="presOf" srcId="{040FE7EF-876E-4421-BE9D-A54E36DD6EF4}" destId="{BF772B4A-7372-4786-B5A6-CD580C129045}" srcOrd="0" destOrd="0" presId="urn:microsoft.com/office/officeart/2005/8/layout/hProcess7"/>
    <dgm:cxn modelId="{6ABFD4C5-50B9-47AB-AE6B-6DF882C7E715}" type="presOf" srcId="{E52AAF56-BAC1-4578-8EF0-884266B3EB37}" destId="{0AD6443A-9FEC-4771-BD29-689296E0386D}" srcOrd="0" destOrd="0" presId="urn:microsoft.com/office/officeart/2005/8/layout/hProcess7"/>
    <dgm:cxn modelId="{866981DF-33CE-42F1-BFB3-6F4C51192D55}" type="presOf" srcId="{E52AAF56-BAC1-4578-8EF0-884266B3EB37}" destId="{60521BBB-4B8A-42AB-9D2C-73A902224163}" srcOrd="1" destOrd="0" presId="urn:microsoft.com/office/officeart/2005/8/layout/hProcess7"/>
    <dgm:cxn modelId="{7357FDE2-CD32-47D0-BA4C-E4ED9BEEA08A}" type="presOf" srcId="{DCF9B064-C002-49E8-93A9-7E0AE4853236}" destId="{9CA59A17-9DF8-4E70-B80D-11946D568D67}" srcOrd="0" destOrd="0" presId="urn:microsoft.com/office/officeart/2005/8/layout/hProcess7"/>
    <dgm:cxn modelId="{2DA4FDF0-E943-485E-95B2-9AE4F659082D}" srcId="{8CB2DED2-0396-407D-BB0E-327BDF96E49B}" destId="{C84AA4FA-656B-482A-9BF0-5B7D26A6BD50}" srcOrd="0" destOrd="0" parTransId="{FB5B2CA1-28AF-4960-9A35-D6F46F5ABF82}" sibTransId="{E0FA9218-F867-4835-9CF0-FC8A4183C55B}"/>
    <dgm:cxn modelId="{123881FC-6A0B-4096-8EAE-216979231F2D}" type="presOf" srcId="{EC6B3412-D786-48F1-8A5A-6181F96D2507}" destId="{78D88FC5-9EFA-422D-983E-555E2452E6AF}" srcOrd="0" destOrd="0" presId="urn:microsoft.com/office/officeart/2005/8/layout/hProcess7"/>
    <dgm:cxn modelId="{FF1779FE-3C7C-4FE6-807A-1D76B4F09D41}" srcId="{DCF9B064-C002-49E8-93A9-7E0AE4853236}" destId="{0B8E530E-149B-4F7F-9298-12371FA7E9BC}" srcOrd="0" destOrd="0" parTransId="{59567F03-458D-4CB6-ABCB-EEC412692496}" sibTransId="{2ECFB4F1-04EA-4216-AC20-D9CFC197F4DF}"/>
    <dgm:cxn modelId="{3B460092-545A-4879-99B9-9A1D7D6625E3}" type="presParOf" srcId="{53309A5C-5387-4ED3-B0A1-EF99C587ADD9}" destId="{3C62AA30-2B5A-45C0-9C49-628F14F1252D}" srcOrd="0" destOrd="0" presId="urn:microsoft.com/office/officeart/2005/8/layout/hProcess7"/>
    <dgm:cxn modelId="{6AE5CEAF-1DDD-4CA3-B224-B01743800D0B}" type="presParOf" srcId="{3C62AA30-2B5A-45C0-9C49-628F14F1252D}" destId="{1D5B10E3-D728-40AB-BD63-BCBB46FEF920}" srcOrd="0" destOrd="0" presId="urn:microsoft.com/office/officeart/2005/8/layout/hProcess7"/>
    <dgm:cxn modelId="{812F7CE6-741F-44D9-8206-5191165BC6D9}" type="presParOf" srcId="{3C62AA30-2B5A-45C0-9C49-628F14F1252D}" destId="{78ADBECB-58EC-47F9-AFCF-08BC5A818A36}" srcOrd="1" destOrd="0" presId="urn:microsoft.com/office/officeart/2005/8/layout/hProcess7"/>
    <dgm:cxn modelId="{F6186EF3-729F-4BBC-A3BF-DC14D858AFC0}" type="presParOf" srcId="{3C62AA30-2B5A-45C0-9C49-628F14F1252D}" destId="{BF772B4A-7372-4786-B5A6-CD580C129045}" srcOrd="2" destOrd="0" presId="urn:microsoft.com/office/officeart/2005/8/layout/hProcess7"/>
    <dgm:cxn modelId="{9268A990-A46F-41CB-BEF2-2080F55BA9CA}" type="presParOf" srcId="{53309A5C-5387-4ED3-B0A1-EF99C587ADD9}" destId="{8D5251A5-E429-4B84-9285-FC1155C0AEF4}" srcOrd="1" destOrd="0" presId="urn:microsoft.com/office/officeart/2005/8/layout/hProcess7"/>
    <dgm:cxn modelId="{42AB5185-9924-4675-9747-61D412F137A2}" type="presParOf" srcId="{53309A5C-5387-4ED3-B0A1-EF99C587ADD9}" destId="{36D2BD23-2A6D-4E11-9A0E-E659B6CB3207}" srcOrd="2" destOrd="0" presId="urn:microsoft.com/office/officeart/2005/8/layout/hProcess7"/>
    <dgm:cxn modelId="{3646FBD7-AF17-4847-9DA1-DFE18AFB3068}" type="presParOf" srcId="{36D2BD23-2A6D-4E11-9A0E-E659B6CB3207}" destId="{C58144DE-2022-4070-AAD0-BF00A7503A8E}" srcOrd="0" destOrd="0" presId="urn:microsoft.com/office/officeart/2005/8/layout/hProcess7"/>
    <dgm:cxn modelId="{3FCD55AE-D0D5-4571-B734-91A16F572D2D}" type="presParOf" srcId="{36D2BD23-2A6D-4E11-9A0E-E659B6CB3207}" destId="{7CA94FB1-E4D5-44DA-B76C-AA3EE5730D0E}" srcOrd="1" destOrd="0" presId="urn:microsoft.com/office/officeart/2005/8/layout/hProcess7"/>
    <dgm:cxn modelId="{1DF92DCA-76B1-4CDD-8416-32ED839C60CF}" type="presParOf" srcId="{36D2BD23-2A6D-4E11-9A0E-E659B6CB3207}" destId="{5521CB88-5597-4AA1-B31F-D3DC21585E72}" srcOrd="2" destOrd="0" presId="urn:microsoft.com/office/officeart/2005/8/layout/hProcess7"/>
    <dgm:cxn modelId="{D77EAC11-7348-4C18-82E8-8D99FEA77FE6}" type="presParOf" srcId="{53309A5C-5387-4ED3-B0A1-EF99C587ADD9}" destId="{941C3C35-44F8-49FA-B6BF-E6DB50796BAF}" srcOrd="3" destOrd="0" presId="urn:microsoft.com/office/officeart/2005/8/layout/hProcess7"/>
    <dgm:cxn modelId="{A0C92617-6FDF-4A74-A513-CCEA1AC5119D}" type="presParOf" srcId="{53309A5C-5387-4ED3-B0A1-EF99C587ADD9}" destId="{138E99A9-0D31-4CA7-83B8-16B8F4E2058F}" srcOrd="4" destOrd="0" presId="urn:microsoft.com/office/officeart/2005/8/layout/hProcess7"/>
    <dgm:cxn modelId="{B7A9906F-F589-4498-8A23-1944A8883738}" type="presParOf" srcId="{138E99A9-0D31-4CA7-83B8-16B8F4E2058F}" destId="{9CA59A17-9DF8-4E70-B80D-11946D568D67}" srcOrd="0" destOrd="0" presId="urn:microsoft.com/office/officeart/2005/8/layout/hProcess7"/>
    <dgm:cxn modelId="{AA50D901-0426-42D4-9099-A398063D7D9A}" type="presParOf" srcId="{138E99A9-0D31-4CA7-83B8-16B8F4E2058F}" destId="{FADC2A66-4230-48EE-82D3-F03BEC4BC6DB}" srcOrd="1" destOrd="0" presId="urn:microsoft.com/office/officeart/2005/8/layout/hProcess7"/>
    <dgm:cxn modelId="{AD4F396B-2606-4D70-B361-4A6D46E52624}" type="presParOf" srcId="{138E99A9-0D31-4CA7-83B8-16B8F4E2058F}" destId="{7D852176-F000-43DF-856F-6C632C130470}" srcOrd="2" destOrd="0" presId="urn:microsoft.com/office/officeart/2005/8/layout/hProcess7"/>
    <dgm:cxn modelId="{9F438E00-460E-46EA-981A-37F7D11FE067}" type="presParOf" srcId="{53309A5C-5387-4ED3-B0A1-EF99C587ADD9}" destId="{BD1AE82D-2ACD-42D4-983E-8276CDE15B75}" srcOrd="5" destOrd="0" presId="urn:microsoft.com/office/officeart/2005/8/layout/hProcess7"/>
    <dgm:cxn modelId="{83D91D03-379C-49C0-87B8-D2DABA72372B}" type="presParOf" srcId="{53309A5C-5387-4ED3-B0A1-EF99C587ADD9}" destId="{7D32B3EF-6B2C-4E64-80FF-39F721B12B44}" srcOrd="6" destOrd="0" presId="urn:microsoft.com/office/officeart/2005/8/layout/hProcess7"/>
    <dgm:cxn modelId="{99E7D1D5-CA78-49A6-8461-5620A79F57C8}" type="presParOf" srcId="{7D32B3EF-6B2C-4E64-80FF-39F721B12B44}" destId="{764B5BA8-BF9E-4545-8150-DEC15A7E64FE}" srcOrd="0" destOrd="0" presId="urn:microsoft.com/office/officeart/2005/8/layout/hProcess7"/>
    <dgm:cxn modelId="{79EC2B42-DDEE-4397-B1E2-C2756C144265}" type="presParOf" srcId="{7D32B3EF-6B2C-4E64-80FF-39F721B12B44}" destId="{BA7C0155-192C-45D7-AD14-C7A3C6C5F017}" srcOrd="1" destOrd="0" presId="urn:microsoft.com/office/officeart/2005/8/layout/hProcess7"/>
    <dgm:cxn modelId="{AB0A41E0-9F24-4EFF-B0D6-1121DF2F51C1}" type="presParOf" srcId="{7D32B3EF-6B2C-4E64-80FF-39F721B12B44}" destId="{93700C1E-010F-417D-8A98-E55446D7F08C}" srcOrd="2" destOrd="0" presId="urn:microsoft.com/office/officeart/2005/8/layout/hProcess7"/>
    <dgm:cxn modelId="{AEC808C8-DD7D-4586-B72B-89ECE02845DC}" type="presParOf" srcId="{53309A5C-5387-4ED3-B0A1-EF99C587ADD9}" destId="{AA86CF18-A96A-4D0C-A5D5-434C5EA83475}" srcOrd="7" destOrd="0" presId="urn:microsoft.com/office/officeart/2005/8/layout/hProcess7"/>
    <dgm:cxn modelId="{027098BC-2E11-4267-B1E8-6741D83F449E}" type="presParOf" srcId="{53309A5C-5387-4ED3-B0A1-EF99C587ADD9}" destId="{93287151-2536-4DAC-9FDC-ADA455148578}" srcOrd="8" destOrd="0" presId="urn:microsoft.com/office/officeart/2005/8/layout/hProcess7"/>
    <dgm:cxn modelId="{9EDEEF81-83A0-4C74-89FE-56BD8A3BAD8E}" type="presParOf" srcId="{93287151-2536-4DAC-9FDC-ADA455148578}" destId="{0AD6443A-9FEC-4771-BD29-689296E0386D}" srcOrd="0" destOrd="0" presId="urn:microsoft.com/office/officeart/2005/8/layout/hProcess7"/>
    <dgm:cxn modelId="{914A833B-6C6D-4BE1-B0E4-40EB49B5C9E4}" type="presParOf" srcId="{93287151-2536-4DAC-9FDC-ADA455148578}" destId="{60521BBB-4B8A-42AB-9D2C-73A902224163}" srcOrd="1" destOrd="0" presId="urn:microsoft.com/office/officeart/2005/8/layout/hProcess7"/>
    <dgm:cxn modelId="{3A6AA671-CAE7-46AA-9725-522095563D85}" type="presParOf" srcId="{93287151-2536-4DAC-9FDC-ADA455148578}" destId="{78D88FC5-9EFA-422D-983E-555E2452E6AF}" srcOrd="2" destOrd="0" presId="urn:microsoft.com/office/officeart/2005/8/layout/hProcess7"/>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CB2DED2-0396-407D-BB0E-327BDF96E49B}" type="doc">
      <dgm:prSet loTypeId="urn:microsoft.com/office/officeart/2005/8/layout/hProcess7" loCatId="list" qsTypeId="urn:microsoft.com/office/officeart/2005/8/quickstyle/simple1" qsCatId="simple" csTypeId="urn:microsoft.com/office/officeart/2005/8/colors/accent3_1" csCatId="accent3" phldr="1"/>
      <dgm:spPr/>
      <dgm:t>
        <a:bodyPr/>
        <a:lstStyle/>
        <a:p>
          <a:endParaRPr lang="fr-FR"/>
        </a:p>
      </dgm:t>
    </dgm:pt>
    <dgm:pt modelId="{C84AA4FA-656B-482A-9BF0-5B7D26A6BD50}">
      <dgm:prSet phldrT="[Texte]" custT="1"/>
      <dgm:spPr>
        <a:ln>
          <a:solidFill>
            <a:srgbClr val="4070AA"/>
          </a:solidFill>
        </a:ln>
      </dgm:spPr>
      <dgm:t>
        <a:bodyPr/>
        <a:lstStyle/>
        <a:p>
          <a:r>
            <a:rPr lang="fr-FR" sz="2100" dirty="0"/>
            <a:t> </a:t>
          </a:r>
          <a:r>
            <a:rPr lang="fr-FR" sz="1700" dirty="0"/>
            <a:t>1</a:t>
          </a:r>
        </a:p>
      </dgm:t>
    </dgm:pt>
    <dgm:pt modelId="{FB5B2CA1-28AF-4960-9A35-D6F46F5ABF82}" type="parTrans" cxnId="{2DA4FDF0-E943-485E-95B2-9AE4F659082D}">
      <dgm:prSet/>
      <dgm:spPr/>
      <dgm:t>
        <a:bodyPr/>
        <a:lstStyle/>
        <a:p>
          <a:endParaRPr lang="fr-FR"/>
        </a:p>
      </dgm:t>
    </dgm:pt>
    <dgm:pt modelId="{E0FA9218-F867-4835-9CF0-FC8A4183C55B}" type="sibTrans" cxnId="{2DA4FDF0-E943-485E-95B2-9AE4F659082D}">
      <dgm:prSet/>
      <dgm:spPr/>
      <dgm:t>
        <a:bodyPr/>
        <a:lstStyle/>
        <a:p>
          <a:endParaRPr lang="fr-FR"/>
        </a:p>
      </dgm:t>
    </dgm:pt>
    <dgm:pt modelId="{040FE7EF-876E-4421-BE9D-A54E36DD6EF4}">
      <dgm:prSet phldrT="[Texte]" custT="1"/>
      <dgm:spPr/>
      <dgm:t>
        <a:bodyPr/>
        <a:lstStyle/>
        <a:p>
          <a:r>
            <a:rPr lang="fr-FR" sz="1800" dirty="0"/>
            <a:t>Il/elle est </a:t>
          </a:r>
          <a:r>
            <a:rPr lang="fr-FR" sz="1800" b="1" dirty="0" err="1"/>
            <a:t>sélectionné.e</a:t>
          </a:r>
          <a:r>
            <a:rPr lang="fr-FR" sz="1800" dirty="0"/>
            <a:t> par sa direction de thèse</a:t>
          </a:r>
        </a:p>
      </dgm:t>
    </dgm:pt>
    <dgm:pt modelId="{22088385-D064-4405-AD4A-3347718EE1EE}" type="parTrans" cxnId="{F3C8B782-128E-47C9-B455-C96B8E64A23F}">
      <dgm:prSet/>
      <dgm:spPr/>
      <dgm:t>
        <a:bodyPr/>
        <a:lstStyle/>
        <a:p>
          <a:endParaRPr lang="fr-FR"/>
        </a:p>
      </dgm:t>
    </dgm:pt>
    <dgm:pt modelId="{FC983F60-A532-4BFB-B5F4-B00E748DD5AB}" type="sibTrans" cxnId="{F3C8B782-128E-47C9-B455-C96B8E64A23F}">
      <dgm:prSet/>
      <dgm:spPr/>
      <dgm:t>
        <a:bodyPr/>
        <a:lstStyle/>
        <a:p>
          <a:endParaRPr lang="fr-FR"/>
        </a:p>
      </dgm:t>
    </dgm:pt>
    <dgm:pt modelId="{DCF9B064-C002-49E8-93A9-7E0AE4853236}">
      <dgm:prSet phldrT="[Texte]" custT="1"/>
      <dgm:spPr>
        <a:ln>
          <a:solidFill>
            <a:srgbClr val="4070AA"/>
          </a:solidFill>
        </a:ln>
      </dgm:spPr>
      <dgm:t>
        <a:bodyPr/>
        <a:lstStyle/>
        <a:p>
          <a:r>
            <a:rPr lang="fr-FR" sz="1700" dirty="0"/>
            <a:t>2</a:t>
          </a:r>
        </a:p>
      </dgm:t>
    </dgm:pt>
    <dgm:pt modelId="{D2D84B2F-7D1F-465A-B83A-F586550F3245}" type="parTrans" cxnId="{A5AB335F-F274-4462-8DDD-617364189C1E}">
      <dgm:prSet/>
      <dgm:spPr/>
      <dgm:t>
        <a:bodyPr/>
        <a:lstStyle/>
        <a:p>
          <a:endParaRPr lang="fr-FR"/>
        </a:p>
      </dgm:t>
    </dgm:pt>
    <dgm:pt modelId="{76C3749C-C2D0-4BF9-A6E2-262A9E3AAA30}" type="sibTrans" cxnId="{A5AB335F-F274-4462-8DDD-617364189C1E}">
      <dgm:prSet/>
      <dgm:spPr/>
      <dgm:t>
        <a:bodyPr/>
        <a:lstStyle/>
        <a:p>
          <a:endParaRPr lang="fr-FR"/>
        </a:p>
      </dgm:t>
    </dgm:pt>
    <dgm:pt modelId="{0B8E530E-149B-4F7F-9298-12371FA7E9BC}">
      <dgm:prSet phldrT="[Texte]" custT="1"/>
      <dgm:spPr/>
      <dgm:t>
        <a:bodyPr/>
        <a:lstStyle/>
        <a:p>
          <a:r>
            <a:rPr lang="fr-FR" sz="1800" dirty="0"/>
            <a:t>Son laboratoire donne un avis favorable et l’ED </a:t>
          </a:r>
          <a:r>
            <a:rPr lang="fr-FR" sz="1800" b="1" dirty="0"/>
            <a:t>autorise </a:t>
          </a:r>
          <a:r>
            <a:rPr lang="fr-FR" sz="1800" b="0" dirty="0"/>
            <a:t>s</a:t>
          </a:r>
          <a:r>
            <a:rPr lang="fr-FR" sz="1800" dirty="0"/>
            <a:t>on inscription</a:t>
          </a:r>
        </a:p>
      </dgm:t>
    </dgm:pt>
    <dgm:pt modelId="{59567F03-458D-4CB6-ABCB-EEC412692496}" type="parTrans" cxnId="{FF1779FE-3C7C-4FE6-807A-1D76B4F09D41}">
      <dgm:prSet/>
      <dgm:spPr/>
      <dgm:t>
        <a:bodyPr/>
        <a:lstStyle/>
        <a:p>
          <a:endParaRPr lang="fr-FR"/>
        </a:p>
      </dgm:t>
    </dgm:pt>
    <dgm:pt modelId="{2ECFB4F1-04EA-4216-AC20-D9CFC197F4DF}" type="sibTrans" cxnId="{FF1779FE-3C7C-4FE6-807A-1D76B4F09D41}">
      <dgm:prSet/>
      <dgm:spPr/>
      <dgm:t>
        <a:bodyPr/>
        <a:lstStyle/>
        <a:p>
          <a:endParaRPr lang="fr-FR"/>
        </a:p>
      </dgm:t>
    </dgm:pt>
    <dgm:pt modelId="{E52AAF56-BAC1-4578-8EF0-884266B3EB37}">
      <dgm:prSet phldrT="[Texte]" custT="1"/>
      <dgm:spPr>
        <a:ln>
          <a:solidFill>
            <a:srgbClr val="4070AA"/>
          </a:solidFill>
        </a:ln>
      </dgm:spPr>
      <dgm:t>
        <a:bodyPr/>
        <a:lstStyle/>
        <a:p>
          <a:r>
            <a:rPr lang="fr-FR" sz="1700" dirty="0"/>
            <a:t>3</a:t>
          </a:r>
        </a:p>
      </dgm:t>
    </dgm:pt>
    <dgm:pt modelId="{93387FD4-9B21-4C94-BFF6-8381C240CFDF}" type="parTrans" cxnId="{2F51347A-B54C-4563-83FF-1BA147F0B182}">
      <dgm:prSet/>
      <dgm:spPr/>
      <dgm:t>
        <a:bodyPr/>
        <a:lstStyle/>
        <a:p>
          <a:endParaRPr lang="fr-FR"/>
        </a:p>
      </dgm:t>
    </dgm:pt>
    <dgm:pt modelId="{390A9BB0-01BB-4865-A2A6-48C69757A93B}" type="sibTrans" cxnId="{2F51347A-B54C-4563-83FF-1BA147F0B182}">
      <dgm:prSet/>
      <dgm:spPr/>
      <dgm:t>
        <a:bodyPr/>
        <a:lstStyle/>
        <a:p>
          <a:endParaRPr lang="fr-FR"/>
        </a:p>
      </dgm:t>
    </dgm:pt>
    <dgm:pt modelId="{EC6B3412-D786-48F1-8A5A-6181F96D2507}">
      <dgm:prSet phldrT="[Texte]" custT="1"/>
      <dgm:spPr/>
      <dgm:t>
        <a:bodyPr/>
        <a:lstStyle/>
        <a:p>
          <a:r>
            <a:rPr lang="fr-FR" sz="1800" dirty="0"/>
            <a:t>Il/elle </a:t>
          </a:r>
          <a:r>
            <a:rPr lang="fr-FR" sz="1800" b="1" dirty="0"/>
            <a:t>se </a:t>
          </a:r>
          <a:r>
            <a:rPr lang="fr-FR" sz="1800" b="1" dirty="0" err="1"/>
            <a:t>pré-inscrit</a:t>
          </a:r>
          <a:endParaRPr lang="fr-FR" sz="1800" b="1" dirty="0"/>
        </a:p>
      </dgm:t>
    </dgm:pt>
    <dgm:pt modelId="{FACAD941-35C2-42C6-9D0D-DE60911287E4}" type="parTrans" cxnId="{9672810B-46EA-4ECF-9570-ABD9600D2A6E}">
      <dgm:prSet/>
      <dgm:spPr/>
      <dgm:t>
        <a:bodyPr/>
        <a:lstStyle/>
        <a:p>
          <a:endParaRPr lang="fr-FR"/>
        </a:p>
      </dgm:t>
    </dgm:pt>
    <dgm:pt modelId="{0B34B405-9714-4CF6-B001-A85DD2A1300F}" type="sibTrans" cxnId="{9672810B-46EA-4ECF-9570-ABD9600D2A6E}">
      <dgm:prSet/>
      <dgm:spPr/>
      <dgm:t>
        <a:bodyPr/>
        <a:lstStyle/>
        <a:p>
          <a:endParaRPr lang="fr-FR"/>
        </a:p>
      </dgm:t>
    </dgm:pt>
    <dgm:pt modelId="{53309A5C-5387-4ED3-B0A1-EF99C587ADD9}" type="pres">
      <dgm:prSet presAssocID="{8CB2DED2-0396-407D-BB0E-327BDF96E49B}" presName="Name0" presStyleCnt="0">
        <dgm:presLayoutVars>
          <dgm:dir/>
          <dgm:animLvl val="lvl"/>
          <dgm:resizeHandles val="exact"/>
        </dgm:presLayoutVars>
      </dgm:prSet>
      <dgm:spPr/>
    </dgm:pt>
    <dgm:pt modelId="{3C62AA30-2B5A-45C0-9C49-628F14F1252D}" type="pres">
      <dgm:prSet presAssocID="{C84AA4FA-656B-482A-9BF0-5B7D26A6BD50}" presName="compositeNode" presStyleCnt="0">
        <dgm:presLayoutVars>
          <dgm:bulletEnabled val="1"/>
        </dgm:presLayoutVars>
      </dgm:prSet>
      <dgm:spPr/>
    </dgm:pt>
    <dgm:pt modelId="{1D5B10E3-D728-40AB-BD63-BCBB46FEF920}" type="pres">
      <dgm:prSet presAssocID="{C84AA4FA-656B-482A-9BF0-5B7D26A6BD50}" presName="bgRect" presStyleLbl="node1" presStyleIdx="0" presStyleCnt="3" custScaleX="69318"/>
      <dgm:spPr/>
    </dgm:pt>
    <dgm:pt modelId="{78ADBECB-58EC-47F9-AFCF-08BC5A818A36}" type="pres">
      <dgm:prSet presAssocID="{C84AA4FA-656B-482A-9BF0-5B7D26A6BD50}" presName="parentNode" presStyleLbl="node1" presStyleIdx="0" presStyleCnt="3">
        <dgm:presLayoutVars>
          <dgm:chMax val="0"/>
          <dgm:bulletEnabled val="1"/>
        </dgm:presLayoutVars>
      </dgm:prSet>
      <dgm:spPr/>
    </dgm:pt>
    <dgm:pt modelId="{BF772B4A-7372-4786-B5A6-CD580C129045}" type="pres">
      <dgm:prSet presAssocID="{C84AA4FA-656B-482A-9BF0-5B7D26A6BD50}" presName="childNode" presStyleLbl="node1" presStyleIdx="0" presStyleCnt="3">
        <dgm:presLayoutVars>
          <dgm:bulletEnabled val="1"/>
        </dgm:presLayoutVars>
      </dgm:prSet>
      <dgm:spPr/>
    </dgm:pt>
    <dgm:pt modelId="{8D5251A5-E429-4B84-9285-FC1155C0AEF4}" type="pres">
      <dgm:prSet presAssocID="{E0FA9218-F867-4835-9CF0-FC8A4183C55B}" presName="hSp" presStyleCnt="0"/>
      <dgm:spPr/>
    </dgm:pt>
    <dgm:pt modelId="{36D2BD23-2A6D-4E11-9A0E-E659B6CB3207}" type="pres">
      <dgm:prSet presAssocID="{E0FA9218-F867-4835-9CF0-FC8A4183C55B}" presName="vProcSp" presStyleCnt="0"/>
      <dgm:spPr/>
    </dgm:pt>
    <dgm:pt modelId="{C58144DE-2022-4070-AAD0-BF00A7503A8E}" type="pres">
      <dgm:prSet presAssocID="{E0FA9218-F867-4835-9CF0-FC8A4183C55B}" presName="vSp1" presStyleCnt="0"/>
      <dgm:spPr/>
    </dgm:pt>
    <dgm:pt modelId="{7CA94FB1-E4D5-44DA-B76C-AA3EE5730D0E}" type="pres">
      <dgm:prSet presAssocID="{E0FA9218-F867-4835-9CF0-FC8A4183C55B}" presName="simulatedConn" presStyleLbl="solidFgAcc1" presStyleIdx="0" presStyleCnt="2"/>
      <dgm:spPr>
        <a:ln>
          <a:solidFill>
            <a:srgbClr val="4070AA"/>
          </a:solidFill>
        </a:ln>
      </dgm:spPr>
    </dgm:pt>
    <dgm:pt modelId="{5521CB88-5597-4AA1-B31F-D3DC21585E72}" type="pres">
      <dgm:prSet presAssocID="{E0FA9218-F867-4835-9CF0-FC8A4183C55B}" presName="vSp2" presStyleCnt="0"/>
      <dgm:spPr/>
    </dgm:pt>
    <dgm:pt modelId="{941C3C35-44F8-49FA-B6BF-E6DB50796BAF}" type="pres">
      <dgm:prSet presAssocID="{E0FA9218-F867-4835-9CF0-FC8A4183C55B}" presName="sibTrans" presStyleCnt="0"/>
      <dgm:spPr/>
    </dgm:pt>
    <dgm:pt modelId="{138E99A9-0D31-4CA7-83B8-16B8F4E2058F}" type="pres">
      <dgm:prSet presAssocID="{DCF9B064-C002-49E8-93A9-7E0AE4853236}" presName="compositeNode" presStyleCnt="0">
        <dgm:presLayoutVars>
          <dgm:bulletEnabled val="1"/>
        </dgm:presLayoutVars>
      </dgm:prSet>
      <dgm:spPr/>
    </dgm:pt>
    <dgm:pt modelId="{9CA59A17-9DF8-4E70-B80D-11946D568D67}" type="pres">
      <dgm:prSet presAssocID="{DCF9B064-C002-49E8-93A9-7E0AE4853236}" presName="bgRect" presStyleLbl="node1" presStyleIdx="1" presStyleCnt="3" custScaleX="57984"/>
      <dgm:spPr/>
    </dgm:pt>
    <dgm:pt modelId="{FADC2A66-4230-48EE-82D3-F03BEC4BC6DB}" type="pres">
      <dgm:prSet presAssocID="{DCF9B064-C002-49E8-93A9-7E0AE4853236}" presName="parentNode" presStyleLbl="node1" presStyleIdx="1" presStyleCnt="3">
        <dgm:presLayoutVars>
          <dgm:chMax val="0"/>
          <dgm:bulletEnabled val="1"/>
        </dgm:presLayoutVars>
      </dgm:prSet>
      <dgm:spPr/>
    </dgm:pt>
    <dgm:pt modelId="{7D852176-F000-43DF-856F-6C632C130470}" type="pres">
      <dgm:prSet presAssocID="{DCF9B064-C002-49E8-93A9-7E0AE4853236}" presName="childNode" presStyleLbl="node1" presStyleIdx="1" presStyleCnt="3">
        <dgm:presLayoutVars>
          <dgm:bulletEnabled val="1"/>
        </dgm:presLayoutVars>
      </dgm:prSet>
      <dgm:spPr/>
    </dgm:pt>
    <dgm:pt modelId="{BD1AE82D-2ACD-42D4-983E-8276CDE15B75}" type="pres">
      <dgm:prSet presAssocID="{76C3749C-C2D0-4BF9-A6E2-262A9E3AAA30}" presName="hSp" presStyleCnt="0"/>
      <dgm:spPr/>
    </dgm:pt>
    <dgm:pt modelId="{7D32B3EF-6B2C-4E64-80FF-39F721B12B44}" type="pres">
      <dgm:prSet presAssocID="{76C3749C-C2D0-4BF9-A6E2-262A9E3AAA30}" presName="vProcSp" presStyleCnt="0"/>
      <dgm:spPr/>
    </dgm:pt>
    <dgm:pt modelId="{764B5BA8-BF9E-4545-8150-DEC15A7E64FE}" type="pres">
      <dgm:prSet presAssocID="{76C3749C-C2D0-4BF9-A6E2-262A9E3AAA30}" presName="vSp1" presStyleCnt="0"/>
      <dgm:spPr/>
    </dgm:pt>
    <dgm:pt modelId="{BA7C0155-192C-45D7-AD14-C7A3C6C5F017}" type="pres">
      <dgm:prSet presAssocID="{76C3749C-C2D0-4BF9-A6E2-262A9E3AAA30}" presName="simulatedConn" presStyleLbl="solidFgAcc1" presStyleIdx="1" presStyleCnt="2"/>
      <dgm:spPr>
        <a:ln>
          <a:solidFill>
            <a:srgbClr val="4070AA"/>
          </a:solidFill>
        </a:ln>
      </dgm:spPr>
    </dgm:pt>
    <dgm:pt modelId="{93700C1E-010F-417D-8A98-E55446D7F08C}" type="pres">
      <dgm:prSet presAssocID="{76C3749C-C2D0-4BF9-A6E2-262A9E3AAA30}" presName="vSp2" presStyleCnt="0"/>
      <dgm:spPr/>
    </dgm:pt>
    <dgm:pt modelId="{AA86CF18-A96A-4D0C-A5D5-434C5EA83475}" type="pres">
      <dgm:prSet presAssocID="{76C3749C-C2D0-4BF9-A6E2-262A9E3AAA30}" presName="sibTrans" presStyleCnt="0"/>
      <dgm:spPr/>
    </dgm:pt>
    <dgm:pt modelId="{93287151-2536-4DAC-9FDC-ADA455148578}" type="pres">
      <dgm:prSet presAssocID="{E52AAF56-BAC1-4578-8EF0-884266B3EB37}" presName="compositeNode" presStyleCnt="0">
        <dgm:presLayoutVars>
          <dgm:bulletEnabled val="1"/>
        </dgm:presLayoutVars>
      </dgm:prSet>
      <dgm:spPr/>
    </dgm:pt>
    <dgm:pt modelId="{0AD6443A-9FEC-4771-BD29-689296E0386D}" type="pres">
      <dgm:prSet presAssocID="{E52AAF56-BAC1-4578-8EF0-884266B3EB37}" presName="bgRect" presStyleLbl="node1" presStyleIdx="2" presStyleCnt="3" custScaleX="53376"/>
      <dgm:spPr/>
    </dgm:pt>
    <dgm:pt modelId="{60521BBB-4B8A-42AB-9D2C-73A902224163}" type="pres">
      <dgm:prSet presAssocID="{E52AAF56-BAC1-4578-8EF0-884266B3EB37}" presName="parentNode" presStyleLbl="node1" presStyleIdx="2" presStyleCnt="3">
        <dgm:presLayoutVars>
          <dgm:chMax val="0"/>
          <dgm:bulletEnabled val="1"/>
        </dgm:presLayoutVars>
      </dgm:prSet>
      <dgm:spPr/>
    </dgm:pt>
    <dgm:pt modelId="{78D88FC5-9EFA-422D-983E-555E2452E6AF}" type="pres">
      <dgm:prSet presAssocID="{E52AAF56-BAC1-4578-8EF0-884266B3EB37}" presName="childNode" presStyleLbl="node1" presStyleIdx="2" presStyleCnt="3">
        <dgm:presLayoutVars>
          <dgm:bulletEnabled val="1"/>
        </dgm:presLayoutVars>
      </dgm:prSet>
      <dgm:spPr/>
    </dgm:pt>
  </dgm:ptLst>
  <dgm:cxnLst>
    <dgm:cxn modelId="{9672810B-46EA-4ECF-9570-ABD9600D2A6E}" srcId="{E52AAF56-BAC1-4578-8EF0-884266B3EB37}" destId="{EC6B3412-D786-48F1-8A5A-6181F96D2507}" srcOrd="0" destOrd="0" parTransId="{FACAD941-35C2-42C6-9D0D-DE60911287E4}" sibTransId="{0B34B405-9714-4CF6-B001-A85DD2A1300F}"/>
    <dgm:cxn modelId="{5F0F2520-72B5-4146-BE68-CE69A59733EA}" type="presOf" srcId="{8CB2DED2-0396-407D-BB0E-327BDF96E49B}" destId="{53309A5C-5387-4ED3-B0A1-EF99C587ADD9}" srcOrd="0" destOrd="0" presId="urn:microsoft.com/office/officeart/2005/8/layout/hProcess7"/>
    <dgm:cxn modelId="{20E0AE25-053C-42FD-AF6E-A74C0923AB1D}" type="presOf" srcId="{DCF9B064-C002-49E8-93A9-7E0AE4853236}" destId="{FADC2A66-4230-48EE-82D3-F03BEC4BC6DB}" srcOrd="1" destOrd="0" presId="urn:microsoft.com/office/officeart/2005/8/layout/hProcess7"/>
    <dgm:cxn modelId="{A5AB335F-F274-4462-8DDD-617364189C1E}" srcId="{8CB2DED2-0396-407D-BB0E-327BDF96E49B}" destId="{DCF9B064-C002-49E8-93A9-7E0AE4853236}" srcOrd="1" destOrd="0" parTransId="{D2D84B2F-7D1F-465A-B83A-F586550F3245}" sibTransId="{76C3749C-C2D0-4BF9-A6E2-262A9E3AAA30}"/>
    <dgm:cxn modelId="{88FCA96C-D522-4AF1-8074-EB0161FB56C6}" type="presOf" srcId="{DCF9B064-C002-49E8-93A9-7E0AE4853236}" destId="{9CA59A17-9DF8-4E70-B80D-11946D568D67}" srcOrd="0" destOrd="0" presId="urn:microsoft.com/office/officeart/2005/8/layout/hProcess7"/>
    <dgm:cxn modelId="{4D4F544E-A3DD-4829-8564-EA797134C20B}" type="presOf" srcId="{040FE7EF-876E-4421-BE9D-A54E36DD6EF4}" destId="{BF772B4A-7372-4786-B5A6-CD580C129045}" srcOrd="0" destOrd="0" presId="urn:microsoft.com/office/officeart/2005/8/layout/hProcess7"/>
    <dgm:cxn modelId="{2F51347A-B54C-4563-83FF-1BA147F0B182}" srcId="{8CB2DED2-0396-407D-BB0E-327BDF96E49B}" destId="{E52AAF56-BAC1-4578-8EF0-884266B3EB37}" srcOrd="2" destOrd="0" parTransId="{93387FD4-9B21-4C94-BFF6-8381C240CFDF}" sibTransId="{390A9BB0-01BB-4865-A2A6-48C69757A93B}"/>
    <dgm:cxn modelId="{F3C8B782-128E-47C9-B455-C96B8E64A23F}" srcId="{C84AA4FA-656B-482A-9BF0-5B7D26A6BD50}" destId="{040FE7EF-876E-4421-BE9D-A54E36DD6EF4}" srcOrd="0" destOrd="0" parTransId="{22088385-D064-4405-AD4A-3347718EE1EE}" sibTransId="{FC983F60-A532-4BFB-B5F4-B00E748DD5AB}"/>
    <dgm:cxn modelId="{EA2121A3-9186-4F51-AE83-BF1540E62D51}" type="presOf" srcId="{EC6B3412-D786-48F1-8A5A-6181F96D2507}" destId="{78D88FC5-9EFA-422D-983E-555E2452E6AF}" srcOrd="0" destOrd="0" presId="urn:microsoft.com/office/officeart/2005/8/layout/hProcess7"/>
    <dgm:cxn modelId="{5D88FFB2-D2A4-454D-B921-F95720707D8F}" type="presOf" srcId="{E52AAF56-BAC1-4578-8EF0-884266B3EB37}" destId="{60521BBB-4B8A-42AB-9D2C-73A902224163}" srcOrd="1" destOrd="0" presId="urn:microsoft.com/office/officeart/2005/8/layout/hProcess7"/>
    <dgm:cxn modelId="{66A536C2-4DBB-4E5E-B854-0FE02BCD6A58}" type="presOf" srcId="{E52AAF56-BAC1-4578-8EF0-884266B3EB37}" destId="{0AD6443A-9FEC-4771-BD29-689296E0386D}" srcOrd="0" destOrd="0" presId="urn:microsoft.com/office/officeart/2005/8/layout/hProcess7"/>
    <dgm:cxn modelId="{F14974C2-69C9-4DA7-A285-D88E0232C417}" type="presOf" srcId="{C84AA4FA-656B-482A-9BF0-5B7D26A6BD50}" destId="{78ADBECB-58EC-47F9-AFCF-08BC5A818A36}" srcOrd="1" destOrd="0" presId="urn:microsoft.com/office/officeart/2005/8/layout/hProcess7"/>
    <dgm:cxn modelId="{AE9627D8-E479-4CCC-821B-FE4713DF2E7C}" type="presOf" srcId="{C84AA4FA-656B-482A-9BF0-5B7D26A6BD50}" destId="{1D5B10E3-D728-40AB-BD63-BCBB46FEF920}" srcOrd="0" destOrd="0" presId="urn:microsoft.com/office/officeart/2005/8/layout/hProcess7"/>
    <dgm:cxn modelId="{2DA4FDF0-E943-485E-95B2-9AE4F659082D}" srcId="{8CB2DED2-0396-407D-BB0E-327BDF96E49B}" destId="{C84AA4FA-656B-482A-9BF0-5B7D26A6BD50}" srcOrd="0" destOrd="0" parTransId="{FB5B2CA1-28AF-4960-9A35-D6F46F5ABF82}" sibTransId="{E0FA9218-F867-4835-9CF0-FC8A4183C55B}"/>
    <dgm:cxn modelId="{7FC234FA-9106-4B80-B4F2-48B62B9D3EA8}" type="presOf" srcId="{0B8E530E-149B-4F7F-9298-12371FA7E9BC}" destId="{7D852176-F000-43DF-856F-6C632C130470}" srcOrd="0" destOrd="0" presId="urn:microsoft.com/office/officeart/2005/8/layout/hProcess7"/>
    <dgm:cxn modelId="{FF1779FE-3C7C-4FE6-807A-1D76B4F09D41}" srcId="{DCF9B064-C002-49E8-93A9-7E0AE4853236}" destId="{0B8E530E-149B-4F7F-9298-12371FA7E9BC}" srcOrd="0" destOrd="0" parTransId="{59567F03-458D-4CB6-ABCB-EEC412692496}" sibTransId="{2ECFB4F1-04EA-4216-AC20-D9CFC197F4DF}"/>
    <dgm:cxn modelId="{065E9318-7E30-4982-B9A0-552B3C6C4E5D}" type="presParOf" srcId="{53309A5C-5387-4ED3-B0A1-EF99C587ADD9}" destId="{3C62AA30-2B5A-45C0-9C49-628F14F1252D}" srcOrd="0" destOrd="0" presId="urn:microsoft.com/office/officeart/2005/8/layout/hProcess7"/>
    <dgm:cxn modelId="{FD9DAFBD-A263-47FE-AB63-1BB346B2D40C}" type="presParOf" srcId="{3C62AA30-2B5A-45C0-9C49-628F14F1252D}" destId="{1D5B10E3-D728-40AB-BD63-BCBB46FEF920}" srcOrd="0" destOrd="0" presId="urn:microsoft.com/office/officeart/2005/8/layout/hProcess7"/>
    <dgm:cxn modelId="{BE42D2F4-8C38-4FEB-B947-C0BF4B7A4DBA}" type="presParOf" srcId="{3C62AA30-2B5A-45C0-9C49-628F14F1252D}" destId="{78ADBECB-58EC-47F9-AFCF-08BC5A818A36}" srcOrd="1" destOrd="0" presId="urn:microsoft.com/office/officeart/2005/8/layout/hProcess7"/>
    <dgm:cxn modelId="{CD47528F-E084-4DF1-A7AE-6A7862179AE3}" type="presParOf" srcId="{3C62AA30-2B5A-45C0-9C49-628F14F1252D}" destId="{BF772B4A-7372-4786-B5A6-CD580C129045}" srcOrd="2" destOrd="0" presId="urn:microsoft.com/office/officeart/2005/8/layout/hProcess7"/>
    <dgm:cxn modelId="{6ECEDFFF-22AD-451E-8997-A51A19927A51}" type="presParOf" srcId="{53309A5C-5387-4ED3-B0A1-EF99C587ADD9}" destId="{8D5251A5-E429-4B84-9285-FC1155C0AEF4}" srcOrd="1" destOrd="0" presId="urn:microsoft.com/office/officeart/2005/8/layout/hProcess7"/>
    <dgm:cxn modelId="{07C91B79-14F9-4B18-B2D7-B5055D7C1CC4}" type="presParOf" srcId="{53309A5C-5387-4ED3-B0A1-EF99C587ADD9}" destId="{36D2BD23-2A6D-4E11-9A0E-E659B6CB3207}" srcOrd="2" destOrd="0" presId="urn:microsoft.com/office/officeart/2005/8/layout/hProcess7"/>
    <dgm:cxn modelId="{4A2F1409-2CF7-4283-BD02-2C516AF7D507}" type="presParOf" srcId="{36D2BD23-2A6D-4E11-9A0E-E659B6CB3207}" destId="{C58144DE-2022-4070-AAD0-BF00A7503A8E}" srcOrd="0" destOrd="0" presId="urn:microsoft.com/office/officeart/2005/8/layout/hProcess7"/>
    <dgm:cxn modelId="{69471779-6C91-474E-ACCB-A6910C32C099}" type="presParOf" srcId="{36D2BD23-2A6D-4E11-9A0E-E659B6CB3207}" destId="{7CA94FB1-E4D5-44DA-B76C-AA3EE5730D0E}" srcOrd="1" destOrd="0" presId="urn:microsoft.com/office/officeart/2005/8/layout/hProcess7"/>
    <dgm:cxn modelId="{E6C60363-E5D7-468A-8B10-FBA2D17F8FAA}" type="presParOf" srcId="{36D2BD23-2A6D-4E11-9A0E-E659B6CB3207}" destId="{5521CB88-5597-4AA1-B31F-D3DC21585E72}" srcOrd="2" destOrd="0" presId="urn:microsoft.com/office/officeart/2005/8/layout/hProcess7"/>
    <dgm:cxn modelId="{B54E1F3E-D704-4AB7-B0D3-414C16F816F8}" type="presParOf" srcId="{53309A5C-5387-4ED3-B0A1-EF99C587ADD9}" destId="{941C3C35-44F8-49FA-B6BF-E6DB50796BAF}" srcOrd="3" destOrd="0" presId="urn:microsoft.com/office/officeart/2005/8/layout/hProcess7"/>
    <dgm:cxn modelId="{3774C067-04F5-4B3C-800F-75BDFFD55928}" type="presParOf" srcId="{53309A5C-5387-4ED3-B0A1-EF99C587ADD9}" destId="{138E99A9-0D31-4CA7-83B8-16B8F4E2058F}" srcOrd="4" destOrd="0" presId="urn:microsoft.com/office/officeart/2005/8/layout/hProcess7"/>
    <dgm:cxn modelId="{7B73C149-245C-4D21-884C-315C4C9B4D16}" type="presParOf" srcId="{138E99A9-0D31-4CA7-83B8-16B8F4E2058F}" destId="{9CA59A17-9DF8-4E70-B80D-11946D568D67}" srcOrd="0" destOrd="0" presId="urn:microsoft.com/office/officeart/2005/8/layout/hProcess7"/>
    <dgm:cxn modelId="{A04B6B32-CD21-4D6A-BE95-4F1977E7EE69}" type="presParOf" srcId="{138E99A9-0D31-4CA7-83B8-16B8F4E2058F}" destId="{FADC2A66-4230-48EE-82D3-F03BEC4BC6DB}" srcOrd="1" destOrd="0" presId="urn:microsoft.com/office/officeart/2005/8/layout/hProcess7"/>
    <dgm:cxn modelId="{3167AB78-3F5E-438E-AC11-CD96D0B9A13E}" type="presParOf" srcId="{138E99A9-0D31-4CA7-83B8-16B8F4E2058F}" destId="{7D852176-F000-43DF-856F-6C632C130470}" srcOrd="2" destOrd="0" presId="urn:microsoft.com/office/officeart/2005/8/layout/hProcess7"/>
    <dgm:cxn modelId="{F8ADA190-833C-440A-86BC-8CEE5C8B8CBD}" type="presParOf" srcId="{53309A5C-5387-4ED3-B0A1-EF99C587ADD9}" destId="{BD1AE82D-2ACD-42D4-983E-8276CDE15B75}" srcOrd="5" destOrd="0" presId="urn:microsoft.com/office/officeart/2005/8/layout/hProcess7"/>
    <dgm:cxn modelId="{A28C3715-1575-4DA0-A451-2789A5746489}" type="presParOf" srcId="{53309A5C-5387-4ED3-B0A1-EF99C587ADD9}" destId="{7D32B3EF-6B2C-4E64-80FF-39F721B12B44}" srcOrd="6" destOrd="0" presId="urn:microsoft.com/office/officeart/2005/8/layout/hProcess7"/>
    <dgm:cxn modelId="{C6EC3335-6541-4381-AD2A-AB88F4EDD8A4}" type="presParOf" srcId="{7D32B3EF-6B2C-4E64-80FF-39F721B12B44}" destId="{764B5BA8-BF9E-4545-8150-DEC15A7E64FE}" srcOrd="0" destOrd="0" presId="urn:microsoft.com/office/officeart/2005/8/layout/hProcess7"/>
    <dgm:cxn modelId="{64BD2D23-34BD-4B94-BC3F-0C18E12FAF46}" type="presParOf" srcId="{7D32B3EF-6B2C-4E64-80FF-39F721B12B44}" destId="{BA7C0155-192C-45D7-AD14-C7A3C6C5F017}" srcOrd="1" destOrd="0" presId="urn:microsoft.com/office/officeart/2005/8/layout/hProcess7"/>
    <dgm:cxn modelId="{AADBE975-2993-47A5-875B-2B8EB49CA68E}" type="presParOf" srcId="{7D32B3EF-6B2C-4E64-80FF-39F721B12B44}" destId="{93700C1E-010F-417D-8A98-E55446D7F08C}" srcOrd="2" destOrd="0" presId="urn:microsoft.com/office/officeart/2005/8/layout/hProcess7"/>
    <dgm:cxn modelId="{22184037-4A40-4FC5-925F-C620E3371A49}" type="presParOf" srcId="{53309A5C-5387-4ED3-B0A1-EF99C587ADD9}" destId="{AA86CF18-A96A-4D0C-A5D5-434C5EA83475}" srcOrd="7" destOrd="0" presId="urn:microsoft.com/office/officeart/2005/8/layout/hProcess7"/>
    <dgm:cxn modelId="{94964302-13DD-4340-A4A0-8307F8EB6479}" type="presParOf" srcId="{53309A5C-5387-4ED3-B0A1-EF99C587ADD9}" destId="{93287151-2536-4DAC-9FDC-ADA455148578}" srcOrd="8" destOrd="0" presId="urn:microsoft.com/office/officeart/2005/8/layout/hProcess7"/>
    <dgm:cxn modelId="{EE5A2E9F-2825-4251-812C-533865BD3926}" type="presParOf" srcId="{93287151-2536-4DAC-9FDC-ADA455148578}" destId="{0AD6443A-9FEC-4771-BD29-689296E0386D}" srcOrd="0" destOrd="0" presId="urn:microsoft.com/office/officeart/2005/8/layout/hProcess7"/>
    <dgm:cxn modelId="{CCD38608-811B-4D5D-8481-C810063DE1A4}" type="presParOf" srcId="{93287151-2536-4DAC-9FDC-ADA455148578}" destId="{60521BBB-4B8A-42AB-9D2C-73A902224163}" srcOrd="1" destOrd="0" presId="urn:microsoft.com/office/officeart/2005/8/layout/hProcess7"/>
    <dgm:cxn modelId="{191F7560-82B9-43C0-82EC-612F1A1AC5E3}" type="presParOf" srcId="{93287151-2536-4DAC-9FDC-ADA455148578}" destId="{78D88FC5-9EFA-422D-983E-555E2452E6AF}" srcOrd="2" destOrd="0" presId="urn:microsoft.com/office/officeart/2005/8/layout/hProcess7"/>
  </dgm:cxnLst>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CB2DED2-0396-407D-BB0E-327BDF96E49B}" type="doc">
      <dgm:prSet loTypeId="urn:microsoft.com/office/officeart/2005/8/layout/hProcess7" loCatId="list" qsTypeId="urn:microsoft.com/office/officeart/2005/8/quickstyle/simple1" qsCatId="simple" csTypeId="urn:microsoft.com/office/officeart/2005/8/colors/accent3_1" csCatId="accent3" phldr="1"/>
      <dgm:spPr/>
      <dgm:t>
        <a:bodyPr/>
        <a:lstStyle/>
        <a:p>
          <a:endParaRPr lang="fr-FR"/>
        </a:p>
      </dgm:t>
    </dgm:pt>
    <dgm:pt modelId="{C84AA4FA-656B-482A-9BF0-5B7D26A6BD50}">
      <dgm:prSet phldrT="[Texte]"/>
      <dgm:spPr>
        <a:ln>
          <a:solidFill>
            <a:srgbClr val="4070AA"/>
          </a:solidFill>
        </a:ln>
      </dgm:spPr>
      <dgm:t>
        <a:bodyPr/>
        <a:lstStyle/>
        <a:p>
          <a:r>
            <a:rPr lang="fr-FR" dirty="0"/>
            <a:t> 1</a:t>
          </a:r>
        </a:p>
      </dgm:t>
    </dgm:pt>
    <dgm:pt modelId="{FB5B2CA1-28AF-4960-9A35-D6F46F5ABF82}" type="parTrans" cxnId="{2DA4FDF0-E943-485E-95B2-9AE4F659082D}">
      <dgm:prSet/>
      <dgm:spPr/>
      <dgm:t>
        <a:bodyPr/>
        <a:lstStyle/>
        <a:p>
          <a:endParaRPr lang="fr-FR"/>
        </a:p>
      </dgm:t>
    </dgm:pt>
    <dgm:pt modelId="{E0FA9218-F867-4835-9CF0-FC8A4183C55B}" type="sibTrans" cxnId="{2DA4FDF0-E943-485E-95B2-9AE4F659082D}">
      <dgm:prSet/>
      <dgm:spPr/>
      <dgm:t>
        <a:bodyPr/>
        <a:lstStyle/>
        <a:p>
          <a:endParaRPr lang="fr-FR"/>
        </a:p>
      </dgm:t>
    </dgm:pt>
    <dgm:pt modelId="{040FE7EF-876E-4421-BE9D-A54E36DD6EF4}">
      <dgm:prSet phldrT="[Texte]" custT="1"/>
      <dgm:spPr/>
      <dgm:t>
        <a:bodyPr/>
        <a:lstStyle/>
        <a:p>
          <a:r>
            <a:rPr lang="fr-FR" sz="1800" dirty="0"/>
            <a:t>Il/elle se </a:t>
          </a:r>
          <a:r>
            <a:rPr lang="fr-FR" sz="1800" b="1" dirty="0">
              <a:solidFill>
                <a:schemeClr val="tx1"/>
              </a:solidFill>
            </a:rPr>
            <a:t>connecte</a:t>
          </a:r>
          <a:r>
            <a:rPr lang="fr-FR" sz="1800" dirty="0">
              <a:solidFill>
                <a:schemeClr val="tx1"/>
              </a:solidFill>
            </a:rPr>
            <a:t> </a:t>
          </a:r>
          <a:r>
            <a:rPr lang="fr-FR" sz="1800" dirty="0"/>
            <a:t>sur </a:t>
          </a:r>
          <a:r>
            <a:rPr lang="fr-FR" sz="1800" dirty="0">
              <a:hlinkClick xmlns:r="http://schemas.openxmlformats.org/officeDocument/2006/relationships" r:id="rId1"/>
            </a:rPr>
            <a:t>TEBL</a:t>
          </a:r>
          <a:endParaRPr lang="fr-FR" sz="1800" dirty="0"/>
        </a:p>
      </dgm:t>
    </dgm:pt>
    <dgm:pt modelId="{22088385-D064-4405-AD4A-3347718EE1EE}" type="parTrans" cxnId="{F3C8B782-128E-47C9-B455-C96B8E64A23F}">
      <dgm:prSet/>
      <dgm:spPr/>
      <dgm:t>
        <a:bodyPr/>
        <a:lstStyle/>
        <a:p>
          <a:endParaRPr lang="fr-FR"/>
        </a:p>
      </dgm:t>
    </dgm:pt>
    <dgm:pt modelId="{FC983F60-A532-4BFB-B5F4-B00E748DD5AB}" type="sibTrans" cxnId="{F3C8B782-128E-47C9-B455-C96B8E64A23F}">
      <dgm:prSet/>
      <dgm:spPr/>
      <dgm:t>
        <a:bodyPr/>
        <a:lstStyle/>
        <a:p>
          <a:endParaRPr lang="fr-FR"/>
        </a:p>
      </dgm:t>
    </dgm:pt>
    <dgm:pt modelId="{DCF9B064-C002-49E8-93A9-7E0AE4853236}">
      <dgm:prSet phldrT="[Texte]"/>
      <dgm:spPr>
        <a:ln>
          <a:solidFill>
            <a:srgbClr val="4070AA"/>
          </a:solidFill>
        </a:ln>
      </dgm:spPr>
      <dgm:t>
        <a:bodyPr/>
        <a:lstStyle/>
        <a:p>
          <a:r>
            <a:rPr lang="fr-FR" dirty="0"/>
            <a:t>2</a:t>
          </a:r>
        </a:p>
      </dgm:t>
    </dgm:pt>
    <dgm:pt modelId="{D2D84B2F-7D1F-465A-B83A-F586550F3245}" type="parTrans" cxnId="{A5AB335F-F274-4462-8DDD-617364189C1E}">
      <dgm:prSet/>
      <dgm:spPr/>
      <dgm:t>
        <a:bodyPr/>
        <a:lstStyle/>
        <a:p>
          <a:endParaRPr lang="fr-FR"/>
        </a:p>
      </dgm:t>
    </dgm:pt>
    <dgm:pt modelId="{76C3749C-C2D0-4BF9-A6E2-262A9E3AAA30}" type="sibTrans" cxnId="{A5AB335F-F274-4462-8DDD-617364189C1E}">
      <dgm:prSet/>
      <dgm:spPr/>
      <dgm:t>
        <a:bodyPr/>
        <a:lstStyle/>
        <a:p>
          <a:endParaRPr lang="fr-FR"/>
        </a:p>
      </dgm:t>
    </dgm:pt>
    <dgm:pt modelId="{0B8E530E-149B-4F7F-9298-12371FA7E9BC}">
      <dgm:prSet phldrT="[Texte]" custT="1"/>
      <dgm:spPr/>
      <dgm:t>
        <a:bodyPr/>
        <a:lstStyle/>
        <a:p>
          <a:r>
            <a:rPr lang="fr-FR" sz="1800" dirty="0"/>
            <a:t>Il/elle </a:t>
          </a:r>
          <a:r>
            <a:rPr lang="fr-FR" sz="1800" b="1" dirty="0"/>
            <a:t>candidate</a:t>
          </a:r>
          <a:r>
            <a:rPr lang="fr-FR" sz="1800" dirty="0"/>
            <a:t> à un sujet</a:t>
          </a:r>
        </a:p>
      </dgm:t>
    </dgm:pt>
    <dgm:pt modelId="{59567F03-458D-4CB6-ABCB-EEC412692496}" type="parTrans" cxnId="{FF1779FE-3C7C-4FE6-807A-1D76B4F09D41}">
      <dgm:prSet/>
      <dgm:spPr/>
      <dgm:t>
        <a:bodyPr/>
        <a:lstStyle/>
        <a:p>
          <a:endParaRPr lang="fr-FR"/>
        </a:p>
      </dgm:t>
    </dgm:pt>
    <dgm:pt modelId="{2ECFB4F1-04EA-4216-AC20-D9CFC197F4DF}" type="sibTrans" cxnId="{FF1779FE-3C7C-4FE6-807A-1D76B4F09D41}">
      <dgm:prSet/>
      <dgm:spPr/>
      <dgm:t>
        <a:bodyPr/>
        <a:lstStyle/>
        <a:p>
          <a:endParaRPr lang="fr-FR"/>
        </a:p>
      </dgm:t>
    </dgm:pt>
    <dgm:pt modelId="{E52AAF56-BAC1-4578-8EF0-884266B3EB37}">
      <dgm:prSet phldrT="[Texte]"/>
      <dgm:spPr>
        <a:ln>
          <a:solidFill>
            <a:srgbClr val="4070AA"/>
          </a:solidFill>
        </a:ln>
      </dgm:spPr>
      <dgm:t>
        <a:bodyPr/>
        <a:lstStyle/>
        <a:p>
          <a:r>
            <a:rPr lang="fr-FR" dirty="0"/>
            <a:t>3</a:t>
          </a:r>
        </a:p>
      </dgm:t>
    </dgm:pt>
    <dgm:pt modelId="{93387FD4-9B21-4C94-BFF6-8381C240CFDF}" type="parTrans" cxnId="{2F51347A-B54C-4563-83FF-1BA147F0B182}">
      <dgm:prSet/>
      <dgm:spPr/>
      <dgm:t>
        <a:bodyPr/>
        <a:lstStyle/>
        <a:p>
          <a:endParaRPr lang="fr-FR"/>
        </a:p>
      </dgm:t>
    </dgm:pt>
    <dgm:pt modelId="{390A9BB0-01BB-4865-A2A6-48C69757A93B}" type="sibTrans" cxnId="{2F51347A-B54C-4563-83FF-1BA147F0B182}">
      <dgm:prSet/>
      <dgm:spPr/>
      <dgm:t>
        <a:bodyPr/>
        <a:lstStyle/>
        <a:p>
          <a:endParaRPr lang="fr-FR"/>
        </a:p>
      </dgm:t>
    </dgm:pt>
    <dgm:pt modelId="{EC6B3412-D786-48F1-8A5A-6181F96D2507}">
      <dgm:prSet phldrT="[Texte]" custT="1"/>
      <dgm:spPr/>
      <dgm:t>
        <a:bodyPr/>
        <a:lstStyle/>
        <a:p>
          <a:pPr>
            <a:lnSpc>
              <a:spcPct val="100000"/>
            </a:lnSpc>
            <a:spcAft>
              <a:spcPts val="0"/>
            </a:spcAft>
          </a:pPr>
          <a:r>
            <a:rPr lang="fr-FR" sz="1800" dirty="0"/>
            <a:t>Après audition, </a:t>
          </a:r>
        </a:p>
        <a:p>
          <a:pPr>
            <a:lnSpc>
              <a:spcPct val="100000"/>
            </a:lnSpc>
            <a:spcAft>
              <a:spcPts val="0"/>
            </a:spcAft>
          </a:pPr>
          <a:r>
            <a:rPr lang="fr-FR" sz="1800" dirty="0"/>
            <a:t>si il/elle est </a:t>
          </a:r>
          <a:r>
            <a:rPr lang="fr-FR" sz="1800" b="1" dirty="0" err="1"/>
            <a:t>sélectionné.e</a:t>
          </a:r>
          <a:r>
            <a:rPr lang="fr-FR" sz="1800" dirty="0"/>
            <a:t>, </a:t>
          </a:r>
        </a:p>
        <a:p>
          <a:pPr>
            <a:lnSpc>
              <a:spcPct val="100000"/>
            </a:lnSpc>
            <a:spcAft>
              <a:spcPts val="0"/>
            </a:spcAft>
          </a:pPr>
          <a:r>
            <a:rPr lang="fr-FR" sz="1800" dirty="0"/>
            <a:t> il/elle </a:t>
          </a:r>
          <a:r>
            <a:rPr lang="fr-FR" sz="1800" b="1" dirty="0"/>
            <a:t>se </a:t>
          </a:r>
          <a:r>
            <a:rPr lang="fr-FR" sz="1800" b="1" dirty="0" err="1"/>
            <a:t>pré-inscrit</a:t>
          </a:r>
          <a:endParaRPr lang="fr-FR" sz="1800" b="1" dirty="0"/>
        </a:p>
      </dgm:t>
    </dgm:pt>
    <dgm:pt modelId="{FACAD941-35C2-42C6-9D0D-DE60911287E4}" type="parTrans" cxnId="{9672810B-46EA-4ECF-9570-ABD9600D2A6E}">
      <dgm:prSet/>
      <dgm:spPr/>
      <dgm:t>
        <a:bodyPr/>
        <a:lstStyle/>
        <a:p>
          <a:endParaRPr lang="fr-FR"/>
        </a:p>
      </dgm:t>
    </dgm:pt>
    <dgm:pt modelId="{0B34B405-9714-4CF6-B001-A85DD2A1300F}" type="sibTrans" cxnId="{9672810B-46EA-4ECF-9570-ABD9600D2A6E}">
      <dgm:prSet/>
      <dgm:spPr/>
      <dgm:t>
        <a:bodyPr/>
        <a:lstStyle/>
        <a:p>
          <a:endParaRPr lang="fr-FR"/>
        </a:p>
      </dgm:t>
    </dgm:pt>
    <dgm:pt modelId="{53309A5C-5387-4ED3-B0A1-EF99C587ADD9}" type="pres">
      <dgm:prSet presAssocID="{8CB2DED2-0396-407D-BB0E-327BDF96E49B}" presName="Name0" presStyleCnt="0">
        <dgm:presLayoutVars>
          <dgm:dir/>
          <dgm:animLvl val="lvl"/>
          <dgm:resizeHandles val="exact"/>
        </dgm:presLayoutVars>
      </dgm:prSet>
      <dgm:spPr/>
    </dgm:pt>
    <dgm:pt modelId="{3C62AA30-2B5A-45C0-9C49-628F14F1252D}" type="pres">
      <dgm:prSet presAssocID="{C84AA4FA-656B-482A-9BF0-5B7D26A6BD50}" presName="compositeNode" presStyleCnt="0">
        <dgm:presLayoutVars>
          <dgm:bulletEnabled val="1"/>
        </dgm:presLayoutVars>
      </dgm:prSet>
      <dgm:spPr/>
    </dgm:pt>
    <dgm:pt modelId="{1D5B10E3-D728-40AB-BD63-BCBB46FEF920}" type="pres">
      <dgm:prSet presAssocID="{C84AA4FA-656B-482A-9BF0-5B7D26A6BD50}" presName="bgRect" presStyleLbl="node1" presStyleIdx="0" presStyleCnt="3" custScaleX="56082"/>
      <dgm:spPr/>
    </dgm:pt>
    <dgm:pt modelId="{78ADBECB-58EC-47F9-AFCF-08BC5A818A36}" type="pres">
      <dgm:prSet presAssocID="{C84AA4FA-656B-482A-9BF0-5B7D26A6BD50}" presName="parentNode" presStyleLbl="node1" presStyleIdx="0" presStyleCnt="3">
        <dgm:presLayoutVars>
          <dgm:chMax val="0"/>
          <dgm:bulletEnabled val="1"/>
        </dgm:presLayoutVars>
      </dgm:prSet>
      <dgm:spPr/>
    </dgm:pt>
    <dgm:pt modelId="{BF772B4A-7372-4786-B5A6-CD580C129045}" type="pres">
      <dgm:prSet presAssocID="{C84AA4FA-656B-482A-9BF0-5B7D26A6BD50}" presName="childNode" presStyleLbl="node1" presStyleIdx="0" presStyleCnt="3">
        <dgm:presLayoutVars>
          <dgm:bulletEnabled val="1"/>
        </dgm:presLayoutVars>
      </dgm:prSet>
      <dgm:spPr/>
    </dgm:pt>
    <dgm:pt modelId="{8D5251A5-E429-4B84-9285-FC1155C0AEF4}" type="pres">
      <dgm:prSet presAssocID="{E0FA9218-F867-4835-9CF0-FC8A4183C55B}" presName="hSp" presStyleCnt="0"/>
      <dgm:spPr/>
    </dgm:pt>
    <dgm:pt modelId="{36D2BD23-2A6D-4E11-9A0E-E659B6CB3207}" type="pres">
      <dgm:prSet presAssocID="{E0FA9218-F867-4835-9CF0-FC8A4183C55B}" presName="vProcSp" presStyleCnt="0"/>
      <dgm:spPr/>
    </dgm:pt>
    <dgm:pt modelId="{C58144DE-2022-4070-AAD0-BF00A7503A8E}" type="pres">
      <dgm:prSet presAssocID="{E0FA9218-F867-4835-9CF0-FC8A4183C55B}" presName="vSp1" presStyleCnt="0"/>
      <dgm:spPr/>
    </dgm:pt>
    <dgm:pt modelId="{7CA94FB1-E4D5-44DA-B76C-AA3EE5730D0E}" type="pres">
      <dgm:prSet presAssocID="{E0FA9218-F867-4835-9CF0-FC8A4183C55B}" presName="simulatedConn" presStyleLbl="solidFgAcc1" presStyleIdx="0" presStyleCnt="2"/>
      <dgm:spPr>
        <a:ln>
          <a:solidFill>
            <a:srgbClr val="4070AA"/>
          </a:solidFill>
        </a:ln>
      </dgm:spPr>
    </dgm:pt>
    <dgm:pt modelId="{5521CB88-5597-4AA1-B31F-D3DC21585E72}" type="pres">
      <dgm:prSet presAssocID="{E0FA9218-F867-4835-9CF0-FC8A4183C55B}" presName="vSp2" presStyleCnt="0"/>
      <dgm:spPr/>
    </dgm:pt>
    <dgm:pt modelId="{941C3C35-44F8-49FA-B6BF-E6DB50796BAF}" type="pres">
      <dgm:prSet presAssocID="{E0FA9218-F867-4835-9CF0-FC8A4183C55B}" presName="sibTrans" presStyleCnt="0"/>
      <dgm:spPr/>
    </dgm:pt>
    <dgm:pt modelId="{138E99A9-0D31-4CA7-83B8-16B8F4E2058F}" type="pres">
      <dgm:prSet presAssocID="{DCF9B064-C002-49E8-93A9-7E0AE4853236}" presName="compositeNode" presStyleCnt="0">
        <dgm:presLayoutVars>
          <dgm:bulletEnabled val="1"/>
        </dgm:presLayoutVars>
      </dgm:prSet>
      <dgm:spPr/>
    </dgm:pt>
    <dgm:pt modelId="{9CA59A17-9DF8-4E70-B80D-11946D568D67}" type="pres">
      <dgm:prSet presAssocID="{DCF9B064-C002-49E8-93A9-7E0AE4853236}" presName="bgRect" presStyleLbl="node1" presStyleIdx="1" presStyleCnt="3" custScaleX="68079"/>
      <dgm:spPr/>
    </dgm:pt>
    <dgm:pt modelId="{FADC2A66-4230-48EE-82D3-F03BEC4BC6DB}" type="pres">
      <dgm:prSet presAssocID="{DCF9B064-C002-49E8-93A9-7E0AE4853236}" presName="parentNode" presStyleLbl="node1" presStyleIdx="1" presStyleCnt="3">
        <dgm:presLayoutVars>
          <dgm:chMax val="0"/>
          <dgm:bulletEnabled val="1"/>
        </dgm:presLayoutVars>
      </dgm:prSet>
      <dgm:spPr/>
    </dgm:pt>
    <dgm:pt modelId="{7D852176-F000-43DF-856F-6C632C130470}" type="pres">
      <dgm:prSet presAssocID="{DCF9B064-C002-49E8-93A9-7E0AE4853236}" presName="childNode" presStyleLbl="node1" presStyleIdx="1" presStyleCnt="3">
        <dgm:presLayoutVars>
          <dgm:bulletEnabled val="1"/>
        </dgm:presLayoutVars>
      </dgm:prSet>
      <dgm:spPr/>
    </dgm:pt>
    <dgm:pt modelId="{BD1AE82D-2ACD-42D4-983E-8276CDE15B75}" type="pres">
      <dgm:prSet presAssocID="{76C3749C-C2D0-4BF9-A6E2-262A9E3AAA30}" presName="hSp" presStyleCnt="0"/>
      <dgm:spPr/>
    </dgm:pt>
    <dgm:pt modelId="{7D32B3EF-6B2C-4E64-80FF-39F721B12B44}" type="pres">
      <dgm:prSet presAssocID="{76C3749C-C2D0-4BF9-A6E2-262A9E3AAA30}" presName="vProcSp" presStyleCnt="0"/>
      <dgm:spPr/>
    </dgm:pt>
    <dgm:pt modelId="{764B5BA8-BF9E-4545-8150-DEC15A7E64FE}" type="pres">
      <dgm:prSet presAssocID="{76C3749C-C2D0-4BF9-A6E2-262A9E3AAA30}" presName="vSp1" presStyleCnt="0"/>
      <dgm:spPr/>
    </dgm:pt>
    <dgm:pt modelId="{BA7C0155-192C-45D7-AD14-C7A3C6C5F017}" type="pres">
      <dgm:prSet presAssocID="{76C3749C-C2D0-4BF9-A6E2-262A9E3AAA30}" presName="simulatedConn" presStyleLbl="solidFgAcc1" presStyleIdx="1" presStyleCnt="2"/>
      <dgm:spPr>
        <a:ln>
          <a:solidFill>
            <a:srgbClr val="4070AA"/>
          </a:solidFill>
        </a:ln>
      </dgm:spPr>
    </dgm:pt>
    <dgm:pt modelId="{93700C1E-010F-417D-8A98-E55446D7F08C}" type="pres">
      <dgm:prSet presAssocID="{76C3749C-C2D0-4BF9-A6E2-262A9E3AAA30}" presName="vSp2" presStyleCnt="0"/>
      <dgm:spPr/>
    </dgm:pt>
    <dgm:pt modelId="{AA86CF18-A96A-4D0C-A5D5-434C5EA83475}" type="pres">
      <dgm:prSet presAssocID="{76C3749C-C2D0-4BF9-A6E2-262A9E3AAA30}" presName="sibTrans" presStyleCnt="0"/>
      <dgm:spPr/>
    </dgm:pt>
    <dgm:pt modelId="{93287151-2536-4DAC-9FDC-ADA455148578}" type="pres">
      <dgm:prSet presAssocID="{E52AAF56-BAC1-4578-8EF0-884266B3EB37}" presName="compositeNode" presStyleCnt="0">
        <dgm:presLayoutVars>
          <dgm:bulletEnabled val="1"/>
        </dgm:presLayoutVars>
      </dgm:prSet>
      <dgm:spPr/>
    </dgm:pt>
    <dgm:pt modelId="{0AD6443A-9FEC-4771-BD29-689296E0386D}" type="pres">
      <dgm:prSet presAssocID="{E52AAF56-BAC1-4578-8EF0-884266B3EB37}" presName="bgRect" presStyleLbl="node1" presStyleIdx="2" presStyleCnt="3" custScaleX="112648"/>
      <dgm:spPr/>
    </dgm:pt>
    <dgm:pt modelId="{60521BBB-4B8A-42AB-9D2C-73A902224163}" type="pres">
      <dgm:prSet presAssocID="{E52AAF56-BAC1-4578-8EF0-884266B3EB37}" presName="parentNode" presStyleLbl="node1" presStyleIdx="2" presStyleCnt="3">
        <dgm:presLayoutVars>
          <dgm:chMax val="0"/>
          <dgm:bulletEnabled val="1"/>
        </dgm:presLayoutVars>
      </dgm:prSet>
      <dgm:spPr/>
    </dgm:pt>
    <dgm:pt modelId="{78D88FC5-9EFA-422D-983E-555E2452E6AF}" type="pres">
      <dgm:prSet presAssocID="{E52AAF56-BAC1-4578-8EF0-884266B3EB37}" presName="childNode" presStyleLbl="node1" presStyleIdx="2" presStyleCnt="3">
        <dgm:presLayoutVars>
          <dgm:bulletEnabled val="1"/>
        </dgm:presLayoutVars>
      </dgm:prSet>
      <dgm:spPr/>
    </dgm:pt>
  </dgm:ptLst>
  <dgm:cxnLst>
    <dgm:cxn modelId="{9672810B-46EA-4ECF-9570-ABD9600D2A6E}" srcId="{E52AAF56-BAC1-4578-8EF0-884266B3EB37}" destId="{EC6B3412-D786-48F1-8A5A-6181F96D2507}" srcOrd="0" destOrd="0" parTransId="{FACAD941-35C2-42C6-9D0D-DE60911287E4}" sibTransId="{0B34B405-9714-4CF6-B001-A85DD2A1300F}"/>
    <dgm:cxn modelId="{A276C33C-449B-4C54-BA75-CAF1A1BEC3A2}" type="presOf" srcId="{C84AA4FA-656B-482A-9BF0-5B7D26A6BD50}" destId="{1D5B10E3-D728-40AB-BD63-BCBB46FEF920}" srcOrd="0" destOrd="0" presId="urn:microsoft.com/office/officeart/2005/8/layout/hProcess7"/>
    <dgm:cxn modelId="{A5AB335F-F274-4462-8DDD-617364189C1E}" srcId="{8CB2DED2-0396-407D-BB0E-327BDF96E49B}" destId="{DCF9B064-C002-49E8-93A9-7E0AE4853236}" srcOrd="1" destOrd="0" parTransId="{D2D84B2F-7D1F-465A-B83A-F586550F3245}" sibTransId="{76C3749C-C2D0-4BF9-A6E2-262A9E3AAA30}"/>
    <dgm:cxn modelId="{2F51347A-B54C-4563-83FF-1BA147F0B182}" srcId="{8CB2DED2-0396-407D-BB0E-327BDF96E49B}" destId="{E52AAF56-BAC1-4578-8EF0-884266B3EB37}" srcOrd="2" destOrd="0" parTransId="{93387FD4-9B21-4C94-BFF6-8381C240CFDF}" sibTransId="{390A9BB0-01BB-4865-A2A6-48C69757A93B}"/>
    <dgm:cxn modelId="{F3C8B782-128E-47C9-B455-C96B8E64A23F}" srcId="{C84AA4FA-656B-482A-9BF0-5B7D26A6BD50}" destId="{040FE7EF-876E-4421-BE9D-A54E36DD6EF4}" srcOrd="0" destOrd="0" parTransId="{22088385-D064-4405-AD4A-3347718EE1EE}" sibTransId="{FC983F60-A532-4BFB-B5F4-B00E748DD5AB}"/>
    <dgm:cxn modelId="{CF684883-FB45-4B0A-BBAA-C64B74D314EF}" type="presOf" srcId="{DCF9B064-C002-49E8-93A9-7E0AE4853236}" destId="{FADC2A66-4230-48EE-82D3-F03BEC4BC6DB}" srcOrd="1" destOrd="0" presId="urn:microsoft.com/office/officeart/2005/8/layout/hProcess7"/>
    <dgm:cxn modelId="{38E53F96-1398-4CA5-A994-8D8FECC5E10C}" type="presOf" srcId="{8CB2DED2-0396-407D-BB0E-327BDF96E49B}" destId="{53309A5C-5387-4ED3-B0A1-EF99C587ADD9}" srcOrd="0" destOrd="0" presId="urn:microsoft.com/office/officeart/2005/8/layout/hProcess7"/>
    <dgm:cxn modelId="{149AB79D-0890-437B-A664-C8F9DDCF128D}" type="presOf" srcId="{0B8E530E-149B-4F7F-9298-12371FA7E9BC}" destId="{7D852176-F000-43DF-856F-6C632C130470}" srcOrd="0" destOrd="0" presId="urn:microsoft.com/office/officeart/2005/8/layout/hProcess7"/>
    <dgm:cxn modelId="{6B6C37AD-C74C-4D86-B4C7-D3594EE2874D}" type="presOf" srcId="{C84AA4FA-656B-482A-9BF0-5B7D26A6BD50}" destId="{78ADBECB-58EC-47F9-AFCF-08BC5A818A36}" srcOrd="1" destOrd="0" presId="urn:microsoft.com/office/officeart/2005/8/layout/hProcess7"/>
    <dgm:cxn modelId="{061AAAB2-E6CA-4C10-BD01-FCB1EFD2745B}" type="presOf" srcId="{040FE7EF-876E-4421-BE9D-A54E36DD6EF4}" destId="{BF772B4A-7372-4786-B5A6-CD580C129045}" srcOrd="0" destOrd="0" presId="urn:microsoft.com/office/officeart/2005/8/layout/hProcess7"/>
    <dgm:cxn modelId="{6ABFD4C5-50B9-47AB-AE6B-6DF882C7E715}" type="presOf" srcId="{E52AAF56-BAC1-4578-8EF0-884266B3EB37}" destId="{0AD6443A-9FEC-4771-BD29-689296E0386D}" srcOrd="0" destOrd="0" presId="urn:microsoft.com/office/officeart/2005/8/layout/hProcess7"/>
    <dgm:cxn modelId="{866981DF-33CE-42F1-BFB3-6F4C51192D55}" type="presOf" srcId="{E52AAF56-BAC1-4578-8EF0-884266B3EB37}" destId="{60521BBB-4B8A-42AB-9D2C-73A902224163}" srcOrd="1" destOrd="0" presId="urn:microsoft.com/office/officeart/2005/8/layout/hProcess7"/>
    <dgm:cxn modelId="{7357FDE2-CD32-47D0-BA4C-E4ED9BEEA08A}" type="presOf" srcId="{DCF9B064-C002-49E8-93A9-7E0AE4853236}" destId="{9CA59A17-9DF8-4E70-B80D-11946D568D67}" srcOrd="0" destOrd="0" presId="urn:microsoft.com/office/officeart/2005/8/layout/hProcess7"/>
    <dgm:cxn modelId="{2DA4FDF0-E943-485E-95B2-9AE4F659082D}" srcId="{8CB2DED2-0396-407D-BB0E-327BDF96E49B}" destId="{C84AA4FA-656B-482A-9BF0-5B7D26A6BD50}" srcOrd="0" destOrd="0" parTransId="{FB5B2CA1-28AF-4960-9A35-D6F46F5ABF82}" sibTransId="{E0FA9218-F867-4835-9CF0-FC8A4183C55B}"/>
    <dgm:cxn modelId="{123881FC-6A0B-4096-8EAE-216979231F2D}" type="presOf" srcId="{EC6B3412-D786-48F1-8A5A-6181F96D2507}" destId="{78D88FC5-9EFA-422D-983E-555E2452E6AF}" srcOrd="0" destOrd="0" presId="urn:microsoft.com/office/officeart/2005/8/layout/hProcess7"/>
    <dgm:cxn modelId="{FF1779FE-3C7C-4FE6-807A-1D76B4F09D41}" srcId="{DCF9B064-C002-49E8-93A9-7E0AE4853236}" destId="{0B8E530E-149B-4F7F-9298-12371FA7E9BC}" srcOrd="0" destOrd="0" parTransId="{59567F03-458D-4CB6-ABCB-EEC412692496}" sibTransId="{2ECFB4F1-04EA-4216-AC20-D9CFC197F4DF}"/>
    <dgm:cxn modelId="{3B460092-545A-4879-99B9-9A1D7D6625E3}" type="presParOf" srcId="{53309A5C-5387-4ED3-B0A1-EF99C587ADD9}" destId="{3C62AA30-2B5A-45C0-9C49-628F14F1252D}" srcOrd="0" destOrd="0" presId="urn:microsoft.com/office/officeart/2005/8/layout/hProcess7"/>
    <dgm:cxn modelId="{6AE5CEAF-1DDD-4CA3-B224-B01743800D0B}" type="presParOf" srcId="{3C62AA30-2B5A-45C0-9C49-628F14F1252D}" destId="{1D5B10E3-D728-40AB-BD63-BCBB46FEF920}" srcOrd="0" destOrd="0" presId="urn:microsoft.com/office/officeart/2005/8/layout/hProcess7"/>
    <dgm:cxn modelId="{812F7CE6-741F-44D9-8206-5191165BC6D9}" type="presParOf" srcId="{3C62AA30-2B5A-45C0-9C49-628F14F1252D}" destId="{78ADBECB-58EC-47F9-AFCF-08BC5A818A36}" srcOrd="1" destOrd="0" presId="urn:microsoft.com/office/officeart/2005/8/layout/hProcess7"/>
    <dgm:cxn modelId="{F6186EF3-729F-4BBC-A3BF-DC14D858AFC0}" type="presParOf" srcId="{3C62AA30-2B5A-45C0-9C49-628F14F1252D}" destId="{BF772B4A-7372-4786-B5A6-CD580C129045}" srcOrd="2" destOrd="0" presId="urn:microsoft.com/office/officeart/2005/8/layout/hProcess7"/>
    <dgm:cxn modelId="{9268A990-A46F-41CB-BEF2-2080F55BA9CA}" type="presParOf" srcId="{53309A5C-5387-4ED3-B0A1-EF99C587ADD9}" destId="{8D5251A5-E429-4B84-9285-FC1155C0AEF4}" srcOrd="1" destOrd="0" presId="urn:microsoft.com/office/officeart/2005/8/layout/hProcess7"/>
    <dgm:cxn modelId="{42AB5185-9924-4675-9747-61D412F137A2}" type="presParOf" srcId="{53309A5C-5387-4ED3-B0A1-EF99C587ADD9}" destId="{36D2BD23-2A6D-4E11-9A0E-E659B6CB3207}" srcOrd="2" destOrd="0" presId="urn:microsoft.com/office/officeart/2005/8/layout/hProcess7"/>
    <dgm:cxn modelId="{3646FBD7-AF17-4847-9DA1-DFE18AFB3068}" type="presParOf" srcId="{36D2BD23-2A6D-4E11-9A0E-E659B6CB3207}" destId="{C58144DE-2022-4070-AAD0-BF00A7503A8E}" srcOrd="0" destOrd="0" presId="urn:microsoft.com/office/officeart/2005/8/layout/hProcess7"/>
    <dgm:cxn modelId="{3FCD55AE-D0D5-4571-B734-91A16F572D2D}" type="presParOf" srcId="{36D2BD23-2A6D-4E11-9A0E-E659B6CB3207}" destId="{7CA94FB1-E4D5-44DA-B76C-AA3EE5730D0E}" srcOrd="1" destOrd="0" presId="urn:microsoft.com/office/officeart/2005/8/layout/hProcess7"/>
    <dgm:cxn modelId="{1DF92DCA-76B1-4CDD-8416-32ED839C60CF}" type="presParOf" srcId="{36D2BD23-2A6D-4E11-9A0E-E659B6CB3207}" destId="{5521CB88-5597-4AA1-B31F-D3DC21585E72}" srcOrd="2" destOrd="0" presId="urn:microsoft.com/office/officeart/2005/8/layout/hProcess7"/>
    <dgm:cxn modelId="{D77EAC11-7348-4C18-82E8-8D99FEA77FE6}" type="presParOf" srcId="{53309A5C-5387-4ED3-B0A1-EF99C587ADD9}" destId="{941C3C35-44F8-49FA-B6BF-E6DB50796BAF}" srcOrd="3" destOrd="0" presId="urn:microsoft.com/office/officeart/2005/8/layout/hProcess7"/>
    <dgm:cxn modelId="{A0C92617-6FDF-4A74-A513-CCEA1AC5119D}" type="presParOf" srcId="{53309A5C-5387-4ED3-B0A1-EF99C587ADD9}" destId="{138E99A9-0D31-4CA7-83B8-16B8F4E2058F}" srcOrd="4" destOrd="0" presId="urn:microsoft.com/office/officeart/2005/8/layout/hProcess7"/>
    <dgm:cxn modelId="{B7A9906F-F589-4498-8A23-1944A8883738}" type="presParOf" srcId="{138E99A9-0D31-4CA7-83B8-16B8F4E2058F}" destId="{9CA59A17-9DF8-4E70-B80D-11946D568D67}" srcOrd="0" destOrd="0" presId="urn:microsoft.com/office/officeart/2005/8/layout/hProcess7"/>
    <dgm:cxn modelId="{AA50D901-0426-42D4-9099-A398063D7D9A}" type="presParOf" srcId="{138E99A9-0D31-4CA7-83B8-16B8F4E2058F}" destId="{FADC2A66-4230-48EE-82D3-F03BEC4BC6DB}" srcOrd="1" destOrd="0" presId="urn:microsoft.com/office/officeart/2005/8/layout/hProcess7"/>
    <dgm:cxn modelId="{AD4F396B-2606-4D70-B361-4A6D46E52624}" type="presParOf" srcId="{138E99A9-0D31-4CA7-83B8-16B8F4E2058F}" destId="{7D852176-F000-43DF-856F-6C632C130470}" srcOrd="2" destOrd="0" presId="urn:microsoft.com/office/officeart/2005/8/layout/hProcess7"/>
    <dgm:cxn modelId="{9F438E00-460E-46EA-981A-37F7D11FE067}" type="presParOf" srcId="{53309A5C-5387-4ED3-B0A1-EF99C587ADD9}" destId="{BD1AE82D-2ACD-42D4-983E-8276CDE15B75}" srcOrd="5" destOrd="0" presId="urn:microsoft.com/office/officeart/2005/8/layout/hProcess7"/>
    <dgm:cxn modelId="{83D91D03-379C-49C0-87B8-D2DABA72372B}" type="presParOf" srcId="{53309A5C-5387-4ED3-B0A1-EF99C587ADD9}" destId="{7D32B3EF-6B2C-4E64-80FF-39F721B12B44}" srcOrd="6" destOrd="0" presId="urn:microsoft.com/office/officeart/2005/8/layout/hProcess7"/>
    <dgm:cxn modelId="{99E7D1D5-CA78-49A6-8461-5620A79F57C8}" type="presParOf" srcId="{7D32B3EF-6B2C-4E64-80FF-39F721B12B44}" destId="{764B5BA8-BF9E-4545-8150-DEC15A7E64FE}" srcOrd="0" destOrd="0" presId="urn:microsoft.com/office/officeart/2005/8/layout/hProcess7"/>
    <dgm:cxn modelId="{79EC2B42-DDEE-4397-B1E2-C2756C144265}" type="presParOf" srcId="{7D32B3EF-6B2C-4E64-80FF-39F721B12B44}" destId="{BA7C0155-192C-45D7-AD14-C7A3C6C5F017}" srcOrd="1" destOrd="0" presId="urn:microsoft.com/office/officeart/2005/8/layout/hProcess7"/>
    <dgm:cxn modelId="{AB0A41E0-9F24-4EFF-B0D6-1121DF2F51C1}" type="presParOf" srcId="{7D32B3EF-6B2C-4E64-80FF-39F721B12B44}" destId="{93700C1E-010F-417D-8A98-E55446D7F08C}" srcOrd="2" destOrd="0" presId="urn:microsoft.com/office/officeart/2005/8/layout/hProcess7"/>
    <dgm:cxn modelId="{AEC808C8-DD7D-4586-B72B-89ECE02845DC}" type="presParOf" srcId="{53309A5C-5387-4ED3-B0A1-EF99C587ADD9}" destId="{AA86CF18-A96A-4D0C-A5D5-434C5EA83475}" srcOrd="7" destOrd="0" presId="urn:microsoft.com/office/officeart/2005/8/layout/hProcess7"/>
    <dgm:cxn modelId="{027098BC-2E11-4267-B1E8-6741D83F449E}" type="presParOf" srcId="{53309A5C-5387-4ED3-B0A1-EF99C587ADD9}" destId="{93287151-2536-4DAC-9FDC-ADA455148578}" srcOrd="8" destOrd="0" presId="urn:microsoft.com/office/officeart/2005/8/layout/hProcess7"/>
    <dgm:cxn modelId="{9EDEEF81-83A0-4C74-89FE-56BD8A3BAD8E}" type="presParOf" srcId="{93287151-2536-4DAC-9FDC-ADA455148578}" destId="{0AD6443A-9FEC-4771-BD29-689296E0386D}" srcOrd="0" destOrd="0" presId="urn:microsoft.com/office/officeart/2005/8/layout/hProcess7"/>
    <dgm:cxn modelId="{914A833B-6C6D-4BE1-B0E4-40EB49B5C9E4}" type="presParOf" srcId="{93287151-2536-4DAC-9FDC-ADA455148578}" destId="{60521BBB-4B8A-42AB-9D2C-73A902224163}" srcOrd="1" destOrd="0" presId="urn:microsoft.com/office/officeart/2005/8/layout/hProcess7"/>
    <dgm:cxn modelId="{3A6AA671-CAE7-46AA-9725-522095563D85}" type="presParOf" srcId="{93287151-2536-4DAC-9FDC-ADA455148578}" destId="{78D88FC5-9EFA-422D-983E-555E2452E6AF}" srcOrd="2" destOrd="0" presId="urn:microsoft.com/office/officeart/2005/8/layout/hProcess7"/>
  </dgm:cxnLst>
  <dgm:bg/>
  <dgm:whole>
    <a:ln>
      <a:noFill/>
    </a:ln>
  </dgm:whole>
  <dgm:extLst>
    <a:ext uri="http://schemas.microsoft.com/office/drawing/2008/diagram">
      <dsp:dataModelExt xmlns:dsp="http://schemas.microsoft.com/office/drawing/2008/diagram" relId="rId1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CB2DED2-0396-407D-BB0E-327BDF96E49B}" type="doc">
      <dgm:prSet loTypeId="urn:microsoft.com/office/officeart/2005/8/layout/hProcess7" loCatId="list" qsTypeId="urn:microsoft.com/office/officeart/2005/8/quickstyle/simple1" qsCatId="simple" csTypeId="urn:microsoft.com/office/officeart/2005/8/colors/accent3_1" csCatId="accent3" phldr="1"/>
      <dgm:spPr/>
      <dgm:t>
        <a:bodyPr/>
        <a:lstStyle/>
        <a:p>
          <a:endParaRPr lang="fr-FR"/>
        </a:p>
      </dgm:t>
    </dgm:pt>
    <dgm:pt modelId="{C84AA4FA-656B-482A-9BF0-5B7D26A6BD50}">
      <dgm:prSet phldrT="[Texte]"/>
      <dgm:spPr>
        <a:ln>
          <a:solidFill>
            <a:srgbClr val="4070AA"/>
          </a:solidFill>
        </a:ln>
      </dgm:spPr>
      <dgm:t>
        <a:bodyPr/>
        <a:lstStyle/>
        <a:p>
          <a:r>
            <a:rPr lang="fr-FR" dirty="0"/>
            <a:t> 1</a:t>
          </a:r>
        </a:p>
      </dgm:t>
    </dgm:pt>
    <dgm:pt modelId="{FB5B2CA1-28AF-4960-9A35-D6F46F5ABF82}" type="parTrans" cxnId="{2DA4FDF0-E943-485E-95B2-9AE4F659082D}">
      <dgm:prSet/>
      <dgm:spPr/>
      <dgm:t>
        <a:bodyPr/>
        <a:lstStyle/>
        <a:p>
          <a:endParaRPr lang="fr-FR"/>
        </a:p>
      </dgm:t>
    </dgm:pt>
    <dgm:pt modelId="{E0FA9218-F867-4835-9CF0-FC8A4183C55B}" type="sibTrans" cxnId="{2DA4FDF0-E943-485E-95B2-9AE4F659082D}">
      <dgm:prSet/>
      <dgm:spPr/>
      <dgm:t>
        <a:bodyPr/>
        <a:lstStyle/>
        <a:p>
          <a:endParaRPr lang="fr-FR"/>
        </a:p>
      </dgm:t>
    </dgm:pt>
    <dgm:pt modelId="{040FE7EF-876E-4421-BE9D-A54E36DD6EF4}">
      <dgm:prSet phldrT="[Texte]" custT="1"/>
      <dgm:spPr/>
      <dgm:t>
        <a:bodyPr/>
        <a:lstStyle/>
        <a:p>
          <a:r>
            <a:rPr lang="fr-FR" sz="1800" dirty="0"/>
            <a:t>Il/elle </a:t>
          </a:r>
          <a:r>
            <a:rPr lang="fr-FR" sz="1800" b="1" dirty="0"/>
            <a:t>constitue</a:t>
          </a:r>
          <a:r>
            <a:rPr lang="fr-FR" sz="1800" dirty="0"/>
            <a:t> son dossier sur AMETHIS et joint les </a:t>
          </a:r>
          <a:r>
            <a:rPr lang="fr-FR" sz="1800" b="1" dirty="0"/>
            <a:t>pièces justificatives </a:t>
          </a:r>
        </a:p>
      </dgm:t>
    </dgm:pt>
    <dgm:pt modelId="{22088385-D064-4405-AD4A-3347718EE1EE}" type="parTrans" cxnId="{F3C8B782-128E-47C9-B455-C96B8E64A23F}">
      <dgm:prSet/>
      <dgm:spPr/>
      <dgm:t>
        <a:bodyPr/>
        <a:lstStyle/>
        <a:p>
          <a:endParaRPr lang="fr-FR"/>
        </a:p>
      </dgm:t>
    </dgm:pt>
    <dgm:pt modelId="{FC983F60-A532-4BFB-B5F4-B00E748DD5AB}" type="sibTrans" cxnId="{F3C8B782-128E-47C9-B455-C96B8E64A23F}">
      <dgm:prSet/>
      <dgm:spPr/>
      <dgm:t>
        <a:bodyPr/>
        <a:lstStyle/>
        <a:p>
          <a:endParaRPr lang="fr-FR"/>
        </a:p>
      </dgm:t>
    </dgm:pt>
    <dgm:pt modelId="{DCF9B064-C002-49E8-93A9-7E0AE4853236}">
      <dgm:prSet phldrT="[Texte]"/>
      <dgm:spPr>
        <a:ln>
          <a:solidFill>
            <a:srgbClr val="4070AA"/>
          </a:solidFill>
        </a:ln>
      </dgm:spPr>
      <dgm:t>
        <a:bodyPr/>
        <a:lstStyle/>
        <a:p>
          <a:r>
            <a:rPr lang="fr-FR" dirty="0"/>
            <a:t>2</a:t>
          </a:r>
        </a:p>
      </dgm:t>
    </dgm:pt>
    <dgm:pt modelId="{D2D84B2F-7D1F-465A-B83A-F586550F3245}" type="parTrans" cxnId="{A5AB335F-F274-4462-8DDD-617364189C1E}">
      <dgm:prSet/>
      <dgm:spPr/>
      <dgm:t>
        <a:bodyPr/>
        <a:lstStyle/>
        <a:p>
          <a:endParaRPr lang="fr-FR"/>
        </a:p>
      </dgm:t>
    </dgm:pt>
    <dgm:pt modelId="{76C3749C-C2D0-4BF9-A6E2-262A9E3AAA30}" type="sibTrans" cxnId="{A5AB335F-F274-4462-8DDD-617364189C1E}">
      <dgm:prSet/>
      <dgm:spPr/>
      <dgm:t>
        <a:bodyPr/>
        <a:lstStyle/>
        <a:p>
          <a:endParaRPr lang="fr-FR"/>
        </a:p>
      </dgm:t>
    </dgm:pt>
    <dgm:pt modelId="{0B8E530E-149B-4F7F-9298-12371FA7E9BC}">
      <dgm:prSet phldrT="[Texte]" custT="1"/>
      <dgm:spPr/>
      <dgm:t>
        <a:bodyPr/>
        <a:lstStyle/>
        <a:p>
          <a:r>
            <a:rPr lang="fr-FR" sz="1800" dirty="0"/>
            <a:t>Son dossier passe en </a:t>
          </a:r>
          <a:r>
            <a:rPr lang="fr-FR" sz="1800" b="1" dirty="0"/>
            <a:t>commission </a:t>
          </a:r>
        </a:p>
      </dgm:t>
    </dgm:pt>
    <dgm:pt modelId="{59567F03-458D-4CB6-ABCB-EEC412692496}" type="parTrans" cxnId="{FF1779FE-3C7C-4FE6-807A-1D76B4F09D41}">
      <dgm:prSet/>
      <dgm:spPr/>
      <dgm:t>
        <a:bodyPr/>
        <a:lstStyle/>
        <a:p>
          <a:endParaRPr lang="fr-FR"/>
        </a:p>
      </dgm:t>
    </dgm:pt>
    <dgm:pt modelId="{2ECFB4F1-04EA-4216-AC20-D9CFC197F4DF}" type="sibTrans" cxnId="{FF1779FE-3C7C-4FE6-807A-1D76B4F09D41}">
      <dgm:prSet/>
      <dgm:spPr/>
      <dgm:t>
        <a:bodyPr/>
        <a:lstStyle/>
        <a:p>
          <a:endParaRPr lang="fr-FR"/>
        </a:p>
      </dgm:t>
    </dgm:pt>
    <dgm:pt modelId="{E52AAF56-BAC1-4578-8EF0-884266B3EB37}">
      <dgm:prSet phldrT="[Texte]"/>
      <dgm:spPr>
        <a:ln>
          <a:solidFill>
            <a:srgbClr val="4070AA"/>
          </a:solidFill>
        </a:ln>
      </dgm:spPr>
      <dgm:t>
        <a:bodyPr/>
        <a:lstStyle/>
        <a:p>
          <a:r>
            <a:rPr lang="fr-FR" dirty="0"/>
            <a:t>3</a:t>
          </a:r>
        </a:p>
      </dgm:t>
    </dgm:pt>
    <dgm:pt modelId="{93387FD4-9B21-4C94-BFF6-8381C240CFDF}" type="parTrans" cxnId="{2F51347A-B54C-4563-83FF-1BA147F0B182}">
      <dgm:prSet/>
      <dgm:spPr/>
      <dgm:t>
        <a:bodyPr/>
        <a:lstStyle/>
        <a:p>
          <a:endParaRPr lang="fr-FR"/>
        </a:p>
      </dgm:t>
    </dgm:pt>
    <dgm:pt modelId="{390A9BB0-01BB-4865-A2A6-48C69757A93B}" type="sibTrans" cxnId="{2F51347A-B54C-4563-83FF-1BA147F0B182}">
      <dgm:prSet/>
      <dgm:spPr/>
      <dgm:t>
        <a:bodyPr/>
        <a:lstStyle/>
        <a:p>
          <a:endParaRPr lang="fr-FR"/>
        </a:p>
      </dgm:t>
    </dgm:pt>
    <dgm:pt modelId="{EC6B3412-D786-48F1-8A5A-6181F96D2507}">
      <dgm:prSet phldrT="[Texte]" custT="1"/>
      <dgm:spPr/>
      <dgm:t>
        <a:bodyPr/>
        <a:lstStyle/>
        <a:p>
          <a:pPr>
            <a:lnSpc>
              <a:spcPct val="100000"/>
            </a:lnSpc>
            <a:spcAft>
              <a:spcPts val="0"/>
            </a:spcAft>
          </a:pPr>
          <a:r>
            <a:rPr lang="fr-FR" sz="1800" dirty="0"/>
            <a:t>Si il/elle est </a:t>
          </a:r>
          <a:r>
            <a:rPr lang="fr-FR" sz="1800" dirty="0" err="1"/>
            <a:t>sélectionné.e</a:t>
          </a:r>
          <a:r>
            <a:rPr lang="fr-FR" sz="1800" dirty="0"/>
            <a:t>, </a:t>
          </a:r>
          <a:endParaRPr lang="fr-FR" sz="1800" b="1" dirty="0"/>
        </a:p>
      </dgm:t>
    </dgm:pt>
    <dgm:pt modelId="{FACAD941-35C2-42C6-9D0D-DE60911287E4}" type="parTrans" cxnId="{9672810B-46EA-4ECF-9570-ABD9600D2A6E}">
      <dgm:prSet/>
      <dgm:spPr/>
      <dgm:t>
        <a:bodyPr/>
        <a:lstStyle/>
        <a:p>
          <a:endParaRPr lang="fr-FR"/>
        </a:p>
      </dgm:t>
    </dgm:pt>
    <dgm:pt modelId="{0B34B405-9714-4CF6-B001-A85DD2A1300F}" type="sibTrans" cxnId="{9672810B-46EA-4ECF-9570-ABD9600D2A6E}">
      <dgm:prSet/>
      <dgm:spPr/>
      <dgm:t>
        <a:bodyPr/>
        <a:lstStyle/>
        <a:p>
          <a:endParaRPr lang="fr-FR"/>
        </a:p>
      </dgm:t>
    </dgm:pt>
    <dgm:pt modelId="{9B2B313F-429A-43D9-A0A2-740A82E28380}">
      <dgm:prSet custT="1"/>
      <dgm:spPr/>
      <dgm:t>
        <a:bodyPr/>
        <a:lstStyle/>
        <a:p>
          <a:endParaRPr lang="fr-FR" sz="1800" dirty="0"/>
        </a:p>
      </dgm:t>
    </dgm:pt>
    <dgm:pt modelId="{C8D56F8E-2BBF-4053-BDA4-E44B8E309439}" type="parTrans" cxnId="{701E66A7-5296-406C-AC68-57F4FF322431}">
      <dgm:prSet/>
      <dgm:spPr/>
      <dgm:t>
        <a:bodyPr/>
        <a:lstStyle/>
        <a:p>
          <a:endParaRPr lang="fr-FR"/>
        </a:p>
      </dgm:t>
    </dgm:pt>
    <dgm:pt modelId="{E68F7232-8198-4348-B507-641E597E4406}" type="sibTrans" cxnId="{701E66A7-5296-406C-AC68-57F4FF322431}">
      <dgm:prSet/>
      <dgm:spPr/>
      <dgm:t>
        <a:bodyPr/>
        <a:lstStyle/>
        <a:p>
          <a:endParaRPr lang="fr-FR"/>
        </a:p>
      </dgm:t>
    </dgm:pt>
    <dgm:pt modelId="{E874FB96-183A-4D0E-AD76-0626A7E49F44}">
      <dgm:prSet custT="1"/>
      <dgm:spPr/>
      <dgm:t>
        <a:bodyPr/>
        <a:lstStyle/>
        <a:p>
          <a:endParaRPr lang="fr-FR" sz="1800" dirty="0"/>
        </a:p>
      </dgm:t>
    </dgm:pt>
    <dgm:pt modelId="{335B24E2-113B-49D1-85D0-F7701F7596C2}" type="parTrans" cxnId="{6E1E0EC0-F28B-4A2F-ABAE-C4DDBB9671C2}">
      <dgm:prSet/>
      <dgm:spPr/>
      <dgm:t>
        <a:bodyPr/>
        <a:lstStyle/>
        <a:p>
          <a:endParaRPr lang="fr-FR"/>
        </a:p>
      </dgm:t>
    </dgm:pt>
    <dgm:pt modelId="{98E47E5E-EB82-498D-9D64-8F1207914020}" type="sibTrans" cxnId="{6E1E0EC0-F28B-4A2F-ABAE-C4DDBB9671C2}">
      <dgm:prSet/>
      <dgm:spPr/>
      <dgm:t>
        <a:bodyPr/>
        <a:lstStyle/>
        <a:p>
          <a:endParaRPr lang="fr-FR"/>
        </a:p>
      </dgm:t>
    </dgm:pt>
    <dgm:pt modelId="{0E00A056-4351-4D89-9A24-261D7AD474DA}">
      <dgm:prSet custT="1"/>
      <dgm:spPr/>
      <dgm:t>
        <a:bodyPr/>
        <a:lstStyle/>
        <a:p>
          <a:pPr>
            <a:lnSpc>
              <a:spcPct val="100000"/>
            </a:lnSpc>
            <a:spcAft>
              <a:spcPts val="0"/>
            </a:spcAft>
          </a:pPr>
          <a:r>
            <a:rPr lang="fr-FR" sz="1800" dirty="0"/>
            <a:t>son dossier AMETHIS est débloqué par l’ED</a:t>
          </a:r>
        </a:p>
      </dgm:t>
    </dgm:pt>
    <dgm:pt modelId="{4F05FD6E-110E-4759-AEB8-48D72BF9FABB}" type="parTrans" cxnId="{E91CC73D-A193-4817-8513-3D92970A7BC7}">
      <dgm:prSet/>
      <dgm:spPr/>
      <dgm:t>
        <a:bodyPr/>
        <a:lstStyle/>
        <a:p>
          <a:endParaRPr lang="fr-FR"/>
        </a:p>
      </dgm:t>
    </dgm:pt>
    <dgm:pt modelId="{4A64A73A-6D2C-44F7-9D6D-F625415D41C4}" type="sibTrans" cxnId="{E91CC73D-A193-4817-8513-3D92970A7BC7}">
      <dgm:prSet/>
      <dgm:spPr/>
      <dgm:t>
        <a:bodyPr/>
        <a:lstStyle/>
        <a:p>
          <a:endParaRPr lang="fr-FR"/>
        </a:p>
      </dgm:t>
    </dgm:pt>
    <dgm:pt modelId="{60355932-9A50-41E9-BC34-509DD33EF300}">
      <dgm:prSet custT="1"/>
      <dgm:spPr/>
      <dgm:t>
        <a:bodyPr/>
        <a:lstStyle/>
        <a:p>
          <a:pPr>
            <a:lnSpc>
              <a:spcPct val="100000"/>
            </a:lnSpc>
            <a:spcAft>
              <a:spcPts val="0"/>
            </a:spcAft>
          </a:pPr>
          <a:endParaRPr lang="fr-FR" sz="1800" dirty="0"/>
        </a:p>
      </dgm:t>
    </dgm:pt>
    <dgm:pt modelId="{A0DE2CF8-CFD4-48B0-92A9-68A8C70DEA6E}" type="parTrans" cxnId="{9E392B71-F7C9-4083-8299-884FD40DA5CF}">
      <dgm:prSet/>
      <dgm:spPr/>
      <dgm:t>
        <a:bodyPr/>
        <a:lstStyle/>
        <a:p>
          <a:endParaRPr lang="fr-FR"/>
        </a:p>
      </dgm:t>
    </dgm:pt>
    <dgm:pt modelId="{02D8366E-295C-4B70-8FE4-BC2EDEB75C81}" type="sibTrans" cxnId="{9E392B71-F7C9-4083-8299-884FD40DA5CF}">
      <dgm:prSet/>
      <dgm:spPr/>
      <dgm:t>
        <a:bodyPr/>
        <a:lstStyle/>
        <a:p>
          <a:endParaRPr lang="fr-FR"/>
        </a:p>
      </dgm:t>
    </dgm:pt>
    <dgm:pt modelId="{53309A5C-5387-4ED3-B0A1-EF99C587ADD9}" type="pres">
      <dgm:prSet presAssocID="{8CB2DED2-0396-407D-BB0E-327BDF96E49B}" presName="Name0" presStyleCnt="0">
        <dgm:presLayoutVars>
          <dgm:dir/>
          <dgm:animLvl val="lvl"/>
          <dgm:resizeHandles val="exact"/>
        </dgm:presLayoutVars>
      </dgm:prSet>
      <dgm:spPr/>
    </dgm:pt>
    <dgm:pt modelId="{3C62AA30-2B5A-45C0-9C49-628F14F1252D}" type="pres">
      <dgm:prSet presAssocID="{C84AA4FA-656B-482A-9BF0-5B7D26A6BD50}" presName="compositeNode" presStyleCnt="0">
        <dgm:presLayoutVars>
          <dgm:bulletEnabled val="1"/>
        </dgm:presLayoutVars>
      </dgm:prSet>
      <dgm:spPr/>
    </dgm:pt>
    <dgm:pt modelId="{1D5B10E3-D728-40AB-BD63-BCBB46FEF920}" type="pres">
      <dgm:prSet presAssocID="{C84AA4FA-656B-482A-9BF0-5B7D26A6BD50}" presName="bgRect" presStyleLbl="node1" presStyleIdx="0" presStyleCnt="3" custScaleX="56082"/>
      <dgm:spPr/>
    </dgm:pt>
    <dgm:pt modelId="{78ADBECB-58EC-47F9-AFCF-08BC5A818A36}" type="pres">
      <dgm:prSet presAssocID="{C84AA4FA-656B-482A-9BF0-5B7D26A6BD50}" presName="parentNode" presStyleLbl="node1" presStyleIdx="0" presStyleCnt="3">
        <dgm:presLayoutVars>
          <dgm:chMax val="0"/>
          <dgm:bulletEnabled val="1"/>
        </dgm:presLayoutVars>
      </dgm:prSet>
      <dgm:spPr/>
    </dgm:pt>
    <dgm:pt modelId="{BF772B4A-7372-4786-B5A6-CD580C129045}" type="pres">
      <dgm:prSet presAssocID="{C84AA4FA-656B-482A-9BF0-5B7D26A6BD50}" presName="childNode" presStyleLbl="node1" presStyleIdx="0" presStyleCnt="3">
        <dgm:presLayoutVars>
          <dgm:bulletEnabled val="1"/>
        </dgm:presLayoutVars>
      </dgm:prSet>
      <dgm:spPr/>
    </dgm:pt>
    <dgm:pt modelId="{8D5251A5-E429-4B84-9285-FC1155C0AEF4}" type="pres">
      <dgm:prSet presAssocID="{E0FA9218-F867-4835-9CF0-FC8A4183C55B}" presName="hSp" presStyleCnt="0"/>
      <dgm:spPr/>
    </dgm:pt>
    <dgm:pt modelId="{36D2BD23-2A6D-4E11-9A0E-E659B6CB3207}" type="pres">
      <dgm:prSet presAssocID="{E0FA9218-F867-4835-9CF0-FC8A4183C55B}" presName="vProcSp" presStyleCnt="0"/>
      <dgm:spPr/>
    </dgm:pt>
    <dgm:pt modelId="{C58144DE-2022-4070-AAD0-BF00A7503A8E}" type="pres">
      <dgm:prSet presAssocID="{E0FA9218-F867-4835-9CF0-FC8A4183C55B}" presName="vSp1" presStyleCnt="0"/>
      <dgm:spPr/>
    </dgm:pt>
    <dgm:pt modelId="{7CA94FB1-E4D5-44DA-B76C-AA3EE5730D0E}" type="pres">
      <dgm:prSet presAssocID="{E0FA9218-F867-4835-9CF0-FC8A4183C55B}" presName="simulatedConn" presStyleLbl="solidFgAcc1" presStyleIdx="0" presStyleCnt="2"/>
      <dgm:spPr>
        <a:ln>
          <a:solidFill>
            <a:srgbClr val="4070AA"/>
          </a:solidFill>
        </a:ln>
      </dgm:spPr>
    </dgm:pt>
    <dgm:pt modelId="{5521CB88-5597-4AA1-B31F-D3DC21585E72}" type="pres">
      <dgm:prSet presAssocID="{E0FA9218-F867-4835-9CF0-FC8A4183C55B}" presName="vSp2" presStyleCnt="0"/>
      <dgm:spPr/>
    </dgm:pt>
    <dgm:pt modelId="{941C3C35-44F8-49FA-B6BF-E6DB50796BAF}" type="pres">
      <dgm:prSet presAssocID="{E0FA9218-F867-4835-9CF0-FC8A4183C55B}" presName="sibTrans" presStyleCnt="0"/>
      <dgm:spPr/>
    </dgm:pt>
    <dgm:pt modelId="{138E99A9-0D31-4CA7-83B8-16B8F4E2058F}" type="pres">
      <dgm:prSet presAssocID="{DCF9B064-C002-49E8-93A9-7E0AE4853236}" presName="compositeNode" presStyleCnt="0">
        <dgm:presLayoutVars>
          <dgm:bulletEnabled val="1"/>
        </dgm:presLayoutVars>
      </dgm:prSet>
      <dgm:spPr/>
    </dgm:pt>
    <dgm:pt modelId="{9CA59A17-9DF8-4E70-B80D-11946D568D67}" type="pres">
      <dgm:prSet presAssocID="{DCF9B064-C002-49E8-93A9-7E0AE4853236}" presName="bgRect" presStyleLbl="node1" presStyleIdx="1" presStyleCnt="3" custScaleX="68079"/>
      <dgm:spPr/>
    </dgm:pt>
    <dgm:pt modelId="{FADC2A66-4230-48EE-82D3-F03BEC4BC6DB}" type="pres">
      <dgm:prSet presAssocID="{DCF9B064-C002-49E8-93A9-7E0AE4853236}" presName="parentNode" presStyleLbl="node1" presStyleIdx="1" presStyleCnt="3">
        <dgm:presLayoutVars>
          <dgm:chMax val="0"/>
          <dgm:bulletEnabled val="1"/>
        </dgm:presLayoutVars>
      </dgm:prSet>
      <dgm:spPr/>
    </dgm:pt>
    <dgm:pt modelId="{7D852176-F000-43DF-856F-6C632C130470}" type="pres">
      <dgm:prSet presAssocID="{DCF9B064-C002-49E8-93A9-7E0AE4853236}" presName="childNode" presStyleLbl="node1" presStyleIdx="1" presStyleCnt="3">
        <dgm:presLayoutVars>
          <dgm:bulletEnabled val="1"/>
        </dgm:presLayoutVars>
      </dgm:prSet>
      <dgm:spPr/>
    </dgm:pt>
    <dgm:pt modelId="{BD1AE82D-2ACD-42D4-983E-8276CDE15B75}" type="pres">
      <dgm:prSet presAssocID="{76C3749C-C2D0-4BF9-A6E2-262A9E3AAA30}" presName="hSp" presStyleCnt="0"/>
      <dgm:spPr/>
    </dgm:pt>
    <dgm:pt modelId="{7D32B3EF-6B2C-4E64-80FF-39F721B12B44}" type="pres">
      <dgm:prSet presAssocID="{76C3749C-C2D0-4BF9-A6E2-262A9E3AAA30}" presName="vProcSp" presStyleCnt="0"/>
      <dgm:spPr/>
    </dgm:pt>
    <dgm:pt modelId="{764B5BA8-BF9E-4545-8150-DEC15A7E64FE}" type="pres">
      <dgm:prSet presAssocID="{76C3749C-C2D0-4BF9-A6E2-262A9E3AAA30}" presName="vSp1" presStyleCnt="0"/>
      <dgm:spPr/>
    </dgm:pt>
    <dgm:pt modelId="{BA7C0155-192C-45D7-AD14-C7A3C6C5F017}" type="pres">
      <dgm:prSet presAssocID="{76C3749C-C2D0-4BF9-A6E2-262A9E3AAA30}" presName="simulatedConn" presStyleLbl="solidFgAcc1" presStyleIdx="1" presStyleCnt="2"/>
      <dgm:spPr>
        <a:ln>
          <a:solidFill>
            <a:srgbClr val="4070AA"/>
          </a:solidFill>
        </a:ln>
      </dgm:spPr>
    </dgm:pt>
    <dgm:pt modelId="{93700C1E-010F-417D-8A98-E55446D7F08C}" type="pres">
      <dgm:prSet presAssocID="{76C3749C-C2D0-4BF9-A6E2-262A9E3AAA30}" presName="vSp2" presStyleCnt="0"/>
      <dgm:spPr/>
    </dgm:pt>
    <dgm:pt modelId="{AA86CF18-A96A-4D0C-A5D5-434C5EA83475}" type="pres">
      <dgm:prSet presAssocID="{76C3749C-C2D0-4BF9-A6E2-262A9E3AAA30}" presName="sibTrans" presStyleCnt="0"/>
      <dgm:spPr/>
    </dgm:pt>
    <dgm:pt modelId="{93287151-2536-4DAC-9FDC-ADA455148578}" type="pres">
      <dgm:prSet presAssocID="{E52AAF56-BAC1-4578-8EF0-884266B3EB37}" presName="compositeNode" presStyleCnt="0">
        <dgm:presLayoutVars>
          <dgm:bulletEnabled val="1"/>
        </dgm:presLayoutVars>
      </dgm:prSet>
      <dgm:spPr/>
    </dgm:pt>
    <dgm:pt modelId="{0AD6443A-9FEC-4771-BD29-689296E0386D}" type="pres">
      <dgm:prSet presAssocID="{E52AAF56-BAC1-4578-8EF0-884266B3EB37}" presName="bgRect" presStyleLbl="node1" presStyleIdx="2" presStyleCnt="3" custScaleX="112648"/>
      <dgm:spPr/>
    </dgm:pt>
    <dgm:pt modelId="{60521BBB-4B8A-42AB-9D2C-73A902224163}" type="pres">
      <dgm:prSet presAssocID="{E52AAF56-BAC1-4578-8EF0-884266B3EB37}" presName="parentNode" presStyleLbl="node1" presStyleIdx="2" presStyleCnt="3">
        <dgm:presLayoutVars>
          <dgm:chMax val="0"/>
          <dgm:bulletEnabled val="1"/>
        </dgm:presLayoutVars>
      </dgm:prSet>
      <dgm:spPr/>
    </dgm:pt>
    <dgm:pt modelId="{78D88FC5-9EFA-422D-983E-555E2452E6AF}" type="pres">
      <dgm:prSet presAssocID="{E52AAF56-BAC1-4578-8EF0-884266B3EB37}" presName="childNode" presStyleLbl="node1" presStyleIdx="2" presStyleCnt="3">
        <dgm:presLayoutVars>
          <dgm:bulletEnabled val="1"/>
        </dgm:presLayoutVars>
      </dgm:prSet>
      <dgm:spPr/>
    </dgm:pt>
  </dgm:ptLst>
  <dgm:cxnLst>
    <dgm:cxn modelId="{9672810B-46EA-4ECF-9570-ABD9600D2A6E}" srcId="{E52AAF56-BAC1-4578-8EF0-884266B3EB37}" destId="{EC6B3412-D786-48F1-8A5A-6181F96D2507}" srcOrd="0" destOrd="0" parTransId="{FACAD941-35C2-42C6-9D0D-DE60911287E4}" sibTransId="{0B34B405-9714-4CF6-B001-A85DD2A1300F}"/>
    <dgm:cxn modelId="{7D0C8115-97E1-41F7-A39C-F511E6F5011F}" type="presOf" srcId="{E874FB96-183A-4D0E-AD76-0626A7E49F44}" destId="{7D852176-F000-43DF-856F-6C632C130470}" srcOrd="0" destOrd="1" presId="urn:microsoft.com/office/officeart/2005/8/layout/hProcess7"/>
    <dgm:cxn modelId="{A276C33C-449B-4C54-BA75-CAF1A1BEC3A2}" type="presOf" srcId="{C84AA4FA-656B-482A-9BF0-5B7D26A6BD50}" destId="{1D5B10E3-D728-40AB-BD63-BCBB46FEF920}" srcOrd="0" destOrd="0" presId="urn:microsoft.com/office/officeart/2005/8/layout/hProcess7"/>
    <dgm:cxn modelId="{E91CC73D-A193-4817-8513-3D92970A7BC7}" srcId="{E52AAF56-BAC1-4578-8EF0-884266B3EB37}" destId="{0E00A056-4351-4D89-9A24-261D7AD474DA}" srcOrd="1" destOrd="0" parTransId="{4F05FD6E-110E-4759-AEB8-48D72BF9FABB}" sibTransId="{4A64A73A-6D2C-44F7-9D6D-F625415D41C4}"/>
    <dgm:cxn modelId="{A5AB335F-F274-4462-8DDD-617364189C1E}" srcId="{8CB2DED2-0396-407D-BB0E-327BDF96E49B}" destId="{DCF9B064-C002-49E8-93A9-7E0AE4853236}" srcOrd="1" destOrd="0" parTransId="{D2D84B2F-7D1F-465A-B83A-F586550F3245}" sibTransId="{76C3749C-C2D0-4BF9-A6E2-262A9E3AAA30}"/>
    <dgm:cxn modelId="{1F85CC62-80BA-4482-8589-A5F89536C425}" type="presOf" srcId="{0E00A056-4351-4D89-9A24-261D7AD474DA}" destId="{78D88FC5-9EFA-422D-983E-555E2452E6AF}" srcOrd="0" destOrd="1" presId="urn:microsoft.com/office/officeart/2005/8/layout/hProcess7"/>
    <dgm:cxn modelId="{7DDC7D65-6EDB-43DC-916B-E698F7037839}" type="presOf" srcId="{9B2B313F-429A-43D9-A0A2-740A82E28380}" destId="{BF772B4A-7372-4786-B5A6-CD580C129045}" srcOrd="0" destOrd="1" presId="urn:microsoft.com/office/officeart/2005/8/layout/hProcess7"/>
    <dgm:cxn modelId="{9E392B71-F7C9-4083-8299-884FD40DA5CF}" srcId="{E52AAF56-BAC1-4578-8EF0-884266B3EB37}" destId="{60355932-9A50-41E9-BC34-509DD33EF300}" srcOrd="2" destOrd="0" parTransId="{A0DE2CF8-CFD4-48B0-92A9-68A8C70DEA6E}" sibTransId="{02D8366E-295C-4B70-8FE4-BC2EDEB75C81}"/>
    <dgm:cxn modelId="{2F51347A-B54C-4563-83FF-1BA147F0B182}" srcId="{8CB2DED2-0396-407D-BB0E-327BDF96E49B}" destId="{E52AAF56-BAC1-4578-8EF0-884266B3EB37}" srcOrd="2" destOrd="0" parTransId="{93387FD4-9B21-4C94-BFF6-8381C240CFDF}" sibTransId="{390A9BB0-01BB-4865-A2A6-48C69757A93B}"/>
    <dgm:cxn modelId="{F3C8B782-128E-47C9-B455-C96B8E64A23F}" srcId="{C84AA4FA-656B-482A-9BF0-5B7D26A6BD50}" destId="{040FE7EF-876E-4421-BE9D-A54E36DD6EF4}" srcOrd="0" destOrd="0" parTransId="{22088385-D064-4405-AD4A-3347718EE1EE}" sibTransId="{FC983F60-A532-4BFB-B5F4-B00E748DD5AB}"/>
    <dgm:cxn modelId="{CF684883-FB45-4B0A-BBAA-C64B74D314EF}" type="presOf" srcId="{DCF9B064-C002-49E8-93A9-7E0AE4853236}" destId="{FADC2A66-4230-48EE-82D3-F03BEC4BC6DB}" srcOrd="1" destOrd="0" presId="urn:microsoft.com/office/officeart/2005/8/layout/hProcess7"/>
    <dgm:cxn modelId="{38E53F96-1398-4CA5-A994-8D8FECC5E10C}" type="presOf" srcId="{8CB2DED2-0396-407D-BB0E-327BDF96E49B}" destId="{53309A5C-5387-4ED3-B0A1-EF99C587ADD9}" srcOrd="0" destOrd="0" presId="urn:microsoft.com/office/officeart/2005/8/layout/hProcess7"/>
    <dgm:cxn modelId="{149AB79D-0890-437B-A664-C8F9DDCF128D}" type="presOf" srcId="{0B8E530E-149B-4F7F-9298-12371FA7E9BC}" destId="{7D852176-F000-43DF-856F-6C632C130470}" srcOrd="0" destOrd="0" presId="urn:microsoft.com/office/officeart/2005/8/layout/hProcess7"/>
    <dgm:cxn modelId="{15C177A6-9FA2-4E8C-A2E0-49FE5574221C}" type="presOf" srcId="{60355932-9A50-41E9-BC34-509DD33EF300}" destId="{78D88FC5-9EFA-422D-983E-555E2452E6AF}" srcOrd="0" destOrd="2" presId="urn:microsoft.com/office/officeart/2005/8/layout/hProcess7"/>
    <dgm:cxn modelId="{701E66A7-5296-406C-AC68-57F4FF322431}" srcId="{C84AA4FA-656B-482A-9BF0-5B7D26A6BD50}" destId="{9B2B313F-429A-43D9-A0A2-740A82E28380}" srcOrd="1" destOrd="0" parTransId="{C8D56F8E-2BBF-4053-BDA4-E44B8E309439}" sibTransId="{E68F7232-8198-4348-B507-641E597E4406}"/>
    <dgm:cxn modelId="{6B6C37AD-C74C-4D86-B4C7-D3594EE2874D}" type="presOf" srcId="{C84AA4FA-656B-482A-9BF0-5B7D26A6BD50}" destId="{78ADBECB-58EC-47F9-AFCF-08BC5A818A36}" srcOrd="1" destOrd="0" presId="urn:microsoft.com/office/officeart/2005/8/layout/hProcess7"/>
    <dgm:cxn modelId="{061AAAB2-E6CA-4C10-BD01-FCB1EFD2745B}" type="presOf" srcId="{040FE7EF-876E-4421-BE9D-A54E36DD6EF4}" destId="{BF772B4A-7372-4786-B5A6-CD580C129045}" srcOrd="0" destOrd="0" presId="urn:microsoft.com/office/officeart/2005/8/layout/hProcess7"/>
    <dgm:cxn modelId="{6E1E0EC0-F28B-4A2F-ABAE-C4DDBB9671C2}" srcId="{DCF9B064-C002-49E8-93A9-7E0AE4853236}" destId="{E874FB96-183A-4D0E-AD76-0626A7E49F44}" srcOrd="1" destOrd="0" parTransId="{335B24E2-113B-49D1-85D0-F7701F7596C2}" sibTransId="{98E47E5E-EB82-498D-9D64-8F1207914020}"/>
    <dgm:cxn modelId="{6ABFD4C5-50B9-47AB-AE6B-6DF882C7E715}" type="presOf" srcId="{E52AAF56-BAC1-4578-8EF0-884266B3EB37}" destId="{0AD6443A-9FEC-4771-BD29-689296E0386D}" srcOrd="0" destOrd="0" presId="urn:microsoft.com/office/officeart/2005/8/layout/hProcess7"/>
    <dgm:cxn modelId="{866981DF-33CE-42F1-BFB3-6F4C51192D55}" type="presOf" srcId="{E52AAF56-BAC1-4578-8EF0-884266B3EB37}" destId="{60521BBB-4B8A-42AB-9D2C-73A902224163}" srcOrd="1" destOrd="0" presId="urn:microsoft.com/office/officeart/2005/8/layout/hProcess7"/>
    <dgm:cxn modelId="{7357FDE2-CD32-47D0-BA4C-E4ED9BEEA08A}" type="presOf" srcId="{DCF9B064-C002-49E8-93A9-7E0AE4853236}" destId="{9CA59A17-9DF8-4E70-B80D-11946D568D67}" srcOrd="0" destOrd="0" presId="urn:microsoft.com/office/officeart/2005/8/layout/hProcess7"/>
    <dgm:cxn modelId="{2DA4FDF0-E943-485E-95B2-9AE4F659082D}" srcId="{8CB2DED2-0396-407D-BB0E-327BDF96E49B}" destId="{C84AA4FA-656B-482A-9BF0-5B7D26A6BD50}" srcOrd="0" destOrd="0" parTransId="{FB5B2CA1-28AF-4960-9A35-D6F46F5ABF82}" sibTransId="{E0FA9218-F867-4835-9CF0-FC8A4183C55B}"/>
    <dgm:cxn modelId="{123881FC-6A0B-4096-8EAE-216979231F2D}" type="presOf" srcId="{EC6B3412-D786-48F1-8A5A-6181F96D2507}" destId="{78D88FC5-9EFA-422D-983E-555E2452E6AF}" srcOrd="0" destOrd="0" presId="urn:microsoft.com/office/officeart/2005/8/layout/hProcess7"/>
    <dgm:cxn modelId="{FF1779FE-3C7C-4FE6-807A-1D76B4F09D41}" srcId="{DCF9B064-C002-49E8-93A9-7E0AE4853236}" destId="{0B8E530E-149B-4F7F-9298-12371FA7E9BC}" srcOrd="0" destOrd="0" parTransId="{59567F03-458D-4CB6-ABCB-EEC412692496}" sibTransId="{2ECFB4F1-04EA-4216-AC20-D9CFC197F4DF}"/>
    <dgm:cxn modelId="{3B460092-545A-4879-99B9-9A1D7D6625E3}" type="presParOf" srcId="{53309A5C-5387-4ED3-B0A1-EF99C587ADD9}" destId="{3C62AA30-2B5A-45C0-9C49-628F14F1252D}" srcOrd="0" destOrd="0" presId="urn:microsoft.com/office/officeart/2005/8/layout/hProcess7"/>
    <dgm:cxn modelId="{6AE5CEAF-1DDD-4CA3-B224-B01743800D0B}" type="presParOf" srcId="{3C62AA30-2B5A-45C0-9C49-628F14F1252D}" destId="{1D5B10E3-D728-40AB-BD63-BCBB46FEF920}" srcOrd="0" destOrd="0" presId="urn:microsoft.com/office/officeart/2005/8/layout/hProcess7"/>
    <dgm:cxn modelId="{812F7CE6-741F-44D9-8206-5191165BC6D9}" type="presParOf" srcId="{3C62AA30-2B5A-45C0-9C49-628F14F1252D}" destId="{78ADBECB-58EC-47F9-AFCF-08BC5A818A36}" srcOrd="1" destOrd="0" presId="urn:microsoft.com/office/officeart/2005/8/layout/hProcess7"/>
    <dgm:cxn modelId="{F6186EF3-729F-4BBC-A3BF-DC14D858AFC0}" type="presParOf" srcId="{3C62AA30-2B5A-45C0-9C49-628F14F1252D}" destId="{BF772B4A-7372-4786-B5A6-CD580C129045}" srcOrd="2" destOrd="0" presId="urn:microsoft.com/office/officeart/2005/8/layout/hProcess7"/>
    <dgm:cxn modelId="{9268A990-A46F-41CB-BEF2-2080F55BA9CA}" type="presParOf" srcId="{53309A5C-5387-4ED3-B0A1-EF99C587ADD9}" destId="{8D5251A5-E429-4B84-9285-FC1155C0AEF4}" srcOrd="1" destOrd="0" presId="urn:microsoft.com/office/officeart/2005/8/layout/hProcess7"/>
    <dgm:cxn modelId="{42AB5185-9924-4675-9747-61D412F137A2}" type="presParOf" srcId="{53309A5C-5387-4ED3-B0A1-EF99C587ADD9}" destId="{36D2BD23-2A6D-4E11-9A0E-E659B6CB3207}" srcOrd="2" destOrd="0" presId="urn:microsoft.com/office/officeart/2005/8/layout/hProcess7"/>
    <dgm:cxn modelId="{3646FBD7-AF17-4847-9DA1-DFE18AFB3068}" type="presParOf" srcId="{36D2BD23-2A6D-4E11-9A0E-E659B6CB3207}" destId="{C58144DE-2022-4070-AAD0-BF00A7503A8E}" srcOrd="0" destOrd="0" presId="urn:microsoft.com/office/officeart/2005/8/layout/hProcess7"/>
    <dgm:cxn modelId="{3FCD55AE-D0D5-4571-B734-91A16F572D2D}" type="presParOf" srcId="{36D2BD23-2A6D-4E11-9A0E-E659B6CB3207}" destId="{7CA94FB1-E4D5-44DA-B76C-AA3EE5730D0E}" srcOrd="1" destOrd="0" presId="urn:microsoft.com/office/officeart/2005/8/layout/hProcess7"/>
    <dgm:cxn modelId="{1DF92DCA-76B1-4CDD-8416-32ED839C60CF}" type="presParOf" srcId="{36D2BD23-2A6D-4E11-9A0E-E659B6CB3207}" destId="{5521CB88-5597-4AA1-B31F-D3DC21585E72}" srcOrd="2" destOrd="0" presId="urn:microsoft.com/office/officeart/2005/8/layout/hProcess7"/>
    <dgm:cxn modelId="{D77EAC11-7348-4C18-82E8-8D99FEA77FE6}" type="presParOf" srcId="{53309A5C-5387-4ED3-B0A1-EF99C587ADD9}" destId="{941C3C35-44F8-49FA-B6BF-E6DB50796BAF}" srcOrd="3" destOrd="0" presId="urn:microsoft.com/office/officeart/2005/8/layout/hProcess7"/>
    <dgm:cxn modelId="{A0C92617-6FDF-4A74-A513-CCEA1AC5119D}" type="presParOf" srcId="{53309A5C-5387-4ED3-B0A1-EF99C587ADD9}" destId="{138E99A9-0D31-4CA7-83B8-16B8F4E2058F}" srcOrd="4" destOrd="0" presId="urn:microsoft.com/office/officeart/2005/8/layout/hProcess7"/>
    <dgm:cxn modelId="{B7A9906F-F589-4498-8A23-1944A8883738}" type="presParOf" srcId="{138E99A9-0D31-4CA7-83B8-16B8F4E2058F}" destId="{9CA59A17-9DF8-4E70-B80D-11946D568D67}" srcOrd="0" destOrd="0" presId="urn:microsoft.com/office/officeart/2005/8/layout/hProcess7"/>
    <dgm:cxn modelId="{AA50D901-0426-42D4-9099-A398063D7D9A}" type="presParOf" srcId="{138E99A9-0D31-4CA7-83B8-16B8F4E2058F}" destId="{FADC2A66-4230-48EE-82D3-F03BEC4BC6DB}" srcOrd="1" destOrd="0" presId="urn:microsoft.com/office/officeart/2005/8/layout/hProcess7"/>
    <dgm:cxn modelId="{AD4F396B-2606-4D70-B361-4A6D46E52624}" type="presParOf" srcId="{138E99A9-0D31-4CA7-83B8-16B8F4E2058F}" destId="{7D852176-F000-43DF-856F-6C632C130470}" srcOrd="2" destOrd="0" presId="urn:microsoft.com/office/officeart/2005/8/layout/hProcess7"/>
    <dgm:cxn modelId="{9F438E00-460E-46EA-981A-37F7D11FE067}" type="presParOf" srcId="{53309A5C-5387-4ED3-B0A1-EF99C587ADD9}" destId="{BD1AE82D-2ACD-42D4-983E-8276CDE15B75}" srcOrd="5" destOrd="0" presId="urn:microsoft.com/office/officeart/2005/8/layout/hProcess7"/>
    <dgm:cxn modelId="{83D91D03-379C-49C0-87B8-D2DABA72372B}" type="presParOf" srcId="{53309A5C-5387-4ED3-B0A1-EF99C587ADD9}" destId="{7D32B3EF-6B2C-4E64-80FF-39F721B12B44}" srcOrd="6" destOrd="0" presId="urn:microsoft.com/office/officeart/2005/8/layout/hProcess7"/>
    <dgm:cxn modelId="{99E7D1D5-CA78-49A6-8461-5620A79F57C8}" type="presParOf" srcId="{7D32B3EF-6B2C-4E64-80FF-39F721B12B44}" destId="{764B5BA8-BF9E-4545-8150-DEC15A7E64FE}" srcOrd="0" destOrd="0" presId="urn:microsoft.com/office/officeart/2005/8/layout/hProcess7"/>
    <dgm:cxn modelId="{79EC2B42-DDEE-4397-B1E2-C2756C144265}" type="presParOf" srcId="{7D32B3EF-6B2C-4E64-80FF-39F721B12B44}" destId="{BA7C0155-192C-45D7-AD14-C7A3C6C5F017}" srcOrd="1" destOrd="0" presId="urn:microsoft.com/office/officeart/2005/8/layout/hProcess7"/>
    <dgm:cxn modelId="{AB0A41E0-9F24-4EFF-B0D6-1121DF2F51C1}" type="presParOf" srcId="{7D32B3EF-6B2C-4E64-80FF-39F721B12B44}" destId="{93700C1E-010F-417D-8A98-E55446D7F08C}" srcOrd="2" destOrd="0" presId="urn:microsoft.com/office/officeart/2005/8/layout/hProcess7"/>
    <dgm:cxn modelId="{AEC808C8-DD7D-4586-B72B-89ECE02845DC}" type="presParOf" srcId="{53309A5C-5387-4ED3-B0A1-EF99C587ADD9}" destId="{AA86CF18-A96A-4D0C-A5D5-434C5EA83475}" srcOrd="7" destOrd="0" presId="urn:microsoft.com/office/officeart/2005/8/layout/hProcess7"/>
    <dgm:cxn modelId="{027098BC-2E11-4267-B1E8-6741D83F449E}" type="presParOf" srcId="{53309A5C-5387-4ED3-B0A1-EF99C587ADD9}" destId="{93287151-2536-4DAC-9FDC-ADA455148578}" srcOrd="8" destOrd="0" presId="urn:microsoft.com/office/officeart/2005/8/layout/hProcess7"/>
    <dgm:cxn modelId="{9EDEEF81-83A0-4C74-89FE-56BD8A3BAD8E}" type="presParOf" srcId="{93287151-2536-4DAC-9FDC-ADA455148578}" destId="{0AD6443A-9FEC-4771-BD29-689296E0386D}" srcOrd="0" destOrd="0" presId="urn:microsoft.com/office/officeart/2005/8/layout/hProcess7"/>
    <dgm:cxn modelId="{914A833B-6C6D-4BE1-B0E4-40EB49B5C9E4}" type="presParOf" srcId="{93287151-2536-4DAC-9FDC-ADA455148578}" destId="{60521BBB-4B8A-42AB-9D2C-73A902224163}" srcOrd="1" destOrd="0" presId="urn:microsoft.com/office/officeart/2005/8/layout/hProcess7"/>
    <dgm:cxn modelId="{3A6AA671-CAE7-46AA-9725-522095563D85}" type="presParOf" srcId="{93287151-2536-4DAC-9FDC-ADA455148578}" destId="{78D88FC5-9EFA-422D-983E-555E2452E6AF}" srcOrd="2" destOrd="0" presId="urn:microsoft.com/office/officeart/2005/8/layout/hProcess7"/>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A4F57D0-02B7-48EC-A92C-448309AFAAC9}" type="doc">
      <dgm:prSet loTypeId="urn:microsoft.com/office/officeart/2005/8/layout/chevron1" loCatId="process" qsTypeId="urn:microsoft.com/office/officeart/2005/8/quickstyle/simple1" qsCatId="simple" csTypeId="urn:microsoft.com/office/officeart/2005/8/colors/accent3_1" csCatId="accent3" phldr="1"/>
      <dgm:spPr/>
    </dgm:pt>
    <dgm:pt modelId="{AF7DE4EB-68E2-4879-9FFD-950DC86656E1}">
      <dgm:prSet phldrT="[Texte]" custT="1"/>
      <dgm:spPr>
        <a:ln>
          <a:solidFill>
            <a:srgbClr val="00AAE6"/>
          </a:solidFill>
        </a:ln>
      </dgm:spPr>
      <dgm:t>
        <a:bodyPr/>
        <a:lstStyle/>
        <a:p>
          <a:r>
            <a:rPr lang="fr-FR" sz="1800" dirty="0">
              <a:latin typeface="+mj-lt"/>
            </a:rPr>
            <a:t>4. Il/elle </a:t>
          </a:r>
          <a:r>
            <a:rPr lang="fr-FR" sz="1800" b="1" dirty="0">
              <a:latin typeface="+mj-lt"/>
            </a:rPr>
            <a:t>constitue</a:t>
          </a:r>
          <a:r>
            <a:rPr lang="fr-FR" sz="1800" dirty="0">
              <a:latin typeface="+mj-lt"/>
            </a:rPr>
            <a:t> son dossier sur AMETHIS et joint les </a:t>
          </a:r>
          <a:r>
            <a:rPr lang="fr-FR" sz="1800" b="1" dirty="0">
              <a:latin typeface="+mj-lt"/>
            </a:rPr>
            <a:t>pièces justificatives</a:t>
          </a:r>
          <a:r>
            <a:rPr lang="fr-FR" sz="1800" dirty="0">
              <a:latin typeface="+mj-lt"/>
            </a:rPr>
            <a:t> </a:t>
          </a:r>
          <a:endParaRPr lang="fr-FR" sz="1800" b="1" i="1" u="none" dirty="0">
            <a:solidFill>
              <a:schemeClr val="tx1"/>
            </a:solidFill>
            <a:latin typeface="+mj-lt"/>
          </a:endParaRPr>
        </a:p>
      </dgm:t>
    </dgm:pt>
    <dgm:pt modelId="{52F5B63B-9742-44DF-8118-76C3422ED308}" type="parTrans" cxnId="{BC977F38-10B2-458D-814B-E05FDE97325E}">
      <dgm:prSet/>
      <dgm:spPr/>
      <dgm:t>
        <a:bodyPr/>
        <a:lstStyle/>
        <a:p>
          <a:endParaRPr lang="fr-FR"/>
        </a:p>
      </dgm:t>
    </dgm:pt>
    <dgm:pt modelId="{F9D14DDE-5C74-448D-9FB0-783EFF6655F8}" type="sibTrans" cxnId="{BC977F38-10B2-458D-814B-E05FDE97325E}">
      <dgm:prSet/>
      <dgm:spPr/>
      <dgm:t>
        <a:bodyPr/>
        <a:lstStyle/>
        <a:p>
          <a:endParaRPr lang="fr-FR"/>
        </a:p>
      </dgm:t>
    </dgm:pt>
    <dgm:pt modelId="{6DE7E4E9-394C-4010-BB22-756826B64460}">
      <dgm:prSet phldrT="[Texte]" custT="1"/>
      <dgm:spPr>
        <a:ln>
          <a:solidFill>
            <a:srgbClr val="00AAE6"/>
          </a:solidFill>
        </a:ln>
      </dgm:spPr>
      <dgm:t>
        <a:bodyPr/>
        <a:lstStyle/>
        <a:p>
          <a:r>
            <a:rPr lang="fr-FR" sz="1800" dirty="0">
              <a:latin typeface="+mj-lt"/>
            </a:rPr>
            <a:t>5. Après vérification par l’ED*, la direction de thèse puis la direction du laboratoire et enfin la direction de l’ED </a:t>
          </a:r>
          <a:r>
            <a:rPr lang="fr-FR" sz="1800" b="1" dirty="0">
              <a:latin typeface="+mj-lt"/>
            </a:rPr>
            <a:t>valident</a:t>
          </a:r>
          <a:r>
            <a:rPr lang="fr-FR" sz="1800" dirty="0">
              <a:latin typeface="+mj-lt"/>
            </a:rPr>
            <a:t> le dossier (AMETHIS)</a:t>
          </a:r>
          <a:endParaRPr lang="fr-FR" sz="1800" b="1" dirty="0">
            <a:solidFill>
              <a:srgbClr val="003366"/>
            </a:solidFill>
            <a:latin typeface="+mj-lt"/>
          </a:endParaRPr>
        </a:p>
      </dgm:t>
    </dgm:pt>
    <dgm:pt modelId="{30214A7D-4B86-4612-AB82-A6C2DA113376}" type="parTrans" cxnId="{A7CA065D-2D5E-4DDD-9675-9834AC8633DE}">
      <dgm:prSet/>
      <dgm:spPr/>
      <dgm:t>
        <a:bodyPr/>
        <a:lstStyle/>
        <a:p>
          <a:endParaRPr lang="fr-FR"/>
        </a:p>
      </dgm:t>
    </dgm:pt>
    <dgm:pt modelId="{D854C786-2B21-40C2-8E24-B609740E8E4B}" type="sibTrans" cxnId="{A7CA065D-2D5E-4DDD-9675-9834AC8633DE}">
      <dgm:prSet/>
      <dgm:spPr/>
      <dgm:t>
        <a:bodyPr/>
        <a:lstStyle/>
        <a:p>
          <a:endParaRPr lang="fr-FR"/>
        </a:p>
      </dgm:t>
    </dgm:pt>
    <dgm:pt modelId="{5AF874FC-8F35-4606-9C27-FB13022FAC9F}">
      <dgm:prSet phldrT="[Texte]" custT="1"/>
      <dgm:spPr>
        <a:ln>
          <a:solidFill>
            <a:srgbClr val="00AAE6"/>
          </a:solidFill>
        </a:ln>
      </dgm:spPr>
      <dgm:t>
        <a:bodyPr/>
        <a:lstStyle/>
        <a:p>
          <a:r>
            <a:rPr lang="fr-FR" sz="1800" dirty="0">
              <a:latin typeface="+mj-lt"/>
            </a:rPr>
            <a:t>6. Décision finale de l’établissement*</a:t>
          </a:r>
        </a:p>
      </dgm:t>
    </dgm:pt>
    <dgm:pt modelId="{31826B9F-56B7-490C-93E4-C09CFD9F609E}" type="parTrans" cxnId="{8F8C826A-709A-431B-9742-4A05EE797555}">
      <dgm:prSet/>
      <dgm:spPr/>
      <dgm:t>
        <a:bodyPr/>
        <a:lstStyle/>
        <a:p>
          <a:endParaRPr lang="fr-FR"/>
        </a:p>
      </dgm:t>
    </dgm:pt>
    <dgm:pt modelId="{A0D8E3CA-545B-4B07-B545-FD463F1B990C}" type="sibTrans" cxnId="{8F8C826A-709A-431B-9742-4A05EE797555}">
      <dgm:prSet/>
      <dgm:spPr/>
      <dgm:t>
        <a:bodyPr/>
        <a:lstStyle/>
        <a:p>
          <a:endParaRPr lang="fr-FR"/>
        </a:p>
      </dgm:t>
    </dgm:pt>
    <dgm:pt modelId="{8E4FAA9E-0E34-4B57-88D0-990DAB2EAAA3}" type="pres">
      <dgm:prSet presAssocID="{BA4F57D0-02B7-48EC-A92C-448309AFAAC9}" presName="Name0" presStyleCnt="0">
        <dgm:presLayoutVars>
          <dgm:dir/>
          <dgm:animLvl val="lvl"/>
          <dgm:resizeHandles val="exact"/>
        </dgm:presLayoutVars>
      </dgm:prSet>
      <dgm:spPr/>
    </dgm:pt>
    <dgm:pt modelId="{3A725D14-6ED8-4148-A87A-BE81AA24999E}" type="pres">
      <dgm:prSet presAssocID="{AF7DE4EB-68E2-4879-9FFD-950DC86656E1}" presName="parTxOnly" presStyleLbl="node1" presStyleIdx="0" presStyleCnt="3" custScaleX="73394">
        <dgm:presLayoutVars>
          <dgm:chMax val="0"/>
          <dgm:chPref val="0"/>
          <dgm:bulletEnabled val="1"/>
        </dgm:presLayoutVars>
      </dgm:prSet>
      <dgm:spPr/>
    </dgm:pt>
    <dgm:pt modelId="{AC595CA9-6382-47EF-9420-7D64BF6278AF}" type="pres">
      <dgm:prSet presAssocID="{F9D14DDE-5C74-448D-9FB0-783EFF6655F8}" presName="parTxOnlySpace" presStyleCnt="0"/>
      <dgm:spPr/>
    </dgm:pt>
    <dgm:pt modelId="{FC3D9715-8AE9-492C-808A-0EDCFEBE2AF0}" type="pres">
      <dgm:prSet presAssocID="{6DE7E4E9-394C-4010-BB22-756826B64460}" presName="parTxOnly" presStyleLbl="node1" presStyleIdx="1" presStyleCnt="3">
        <dgm:presLayoutVars>
          <dgm:chMax val="0"/>
          <dgm:chPref val="0"/>
          <dgm:bulletEnabled val="1"/>
        </dgm:presLayoutVars>
      </dgm:prSet>
      <dgm:spPr/>
    </dgm:pt>
    <dgm:pt modelId="{5FDAC233-E957-47D0-A497-8BAC13B5E30C}" type="pres">
      <dgm:prSet presAssocID="{D854C786-2B21-40C2-8E24-B609740E8E4B}" presName="parTxOnlySpace" presStyleCnt="0"/>
      <dgm:spPr/>
    </dgm:pt>
    <dgm:pt modelId="{8E62A5F3-71D2-4D9F-9D33-DAC7892A06C2}" type="pres">
      <dgm:prSet presAssocID="{5AF874FC-8F35-4606-9C27-FB13022FAC9F}" presName="parTxOnly" presStyleLbl="node1" presStyleIdx="2" presStyleCnt="3" custScaleX="60027">
        <dgm:presLayoutVars>
          <dgm:chMax val="0"/>
          <dgm:chPref val="0"/>
          <dgm:bulletEnabled val="1"/>
        </dgm:presLayoutVars>
      </dgm:prSet>
      <dgm:spPr/>
    </dgm:pt>
  </dgm:ptLst>
  <dgm:cxnLst>
    <dgm:cxn modelId="{CBC9F721-691F-46E4-BAA2-101F983E30C6}" type="presOf" srcId="{5AF874FC-8F35-4606-9C27-FB13022FAC9F}" destId="{8E62A5F3-71D2-4D9F-9D33-DAC7892A06C2}" srcOrd="0" destOrd="0" presId="urn:microsoft.com/office/officeart/2005/8/layout/chevron1"/>
    <dgm:cxn modelId="{B7B68734-95D7-47EF-8C15-A08B5CAB52C5}" type="presOf" srcId="{AF7DE4EB-68E2-4879-9FFD-950DC86656E1}" destId="{3A725D14-6ED8-4148-A87A-BE81AA24999E}" srcOrd="0" destOrd="0" presId="urn:microsoft.com/office/officeart/2005/8/layout/chevron1"/>
    <dgm:cxn modelId="{BC977F38-10B2-458D-814B-E05FDE97325E}" srcId="{BA4F57D0-02B7-48EC-A92C-448309AFAAC9}" destId="{AF7DE4EB-68E2-4879-9FFD-950DC86656E1}" srcOrd="0" destOrd="0" parTransId="{52F5B63B-9742-44DF-8118-76C3422ED308}" sibTransId="{F9D14DDE-5C74-448D-9FB0-783EFF6655F8}"/>
    <dgm:cxn modelId="{A7CA065D-2D5E-4DDD-9675-9834AC8633DE}" srcId="{BA4F57D0-02B7-48EC-A92C-448309AFAAC9}" destId="{6DE7E4E9-394C-4010-BB22-756826B64460}" srcOrd="1" destOrd="0" parTransId="{30214A7D-4B86-4612-AB82-A6C2DA113376}" sibTransId="{D854C786-2B21-40C2-8E24-B609740E8E4B}"/>
    <dgm:cxn modelId="{8F8C826A-709A-431B-9742-4A05EE797555}" srcId="{BA4F57D0-02B7-48EC-A92C-448309AFAAC9}" destId="{5AF874FC-8F35-4606-9C27-FB13022FAC9F}" srcOrd="2" destOrd="0" parTransId="{31826B9F-56B7-490C-93E4-C09CFD9F609E}" sibTransId="{A0D8E3CA-545B-4B07-B545-FD463F1B990C}"/>
    <dgm:cxn modelId="{A4716357-C4F9-48C1-9A44-4269A8BC5E69}" type="presOf" srcId="{6DE7E4E9-394C-4010-BB22-756826B64460}" destId="{FC3D9715-8AE9-492C-808A-0EDCFEBE2AF0}" srcOrd="0" destOrd="0" presId="urn:microsoft.com/office/officeart/2005/8/layout/chevron1"/>
    <dgm:cxn modelId="{CAEF5BDF-E90D-4DD2-AB60-E3B75DA4FE81}" type="presOf" srcId="{BA4F57D0-02B7-48EC-A92C-448309AFAAC9}" destId="{8E4FAA9E-0E34-4B57-88D0-990DAB2EAAA3}" srcOrd="0" destOrd="0" presId="urn:microsoft.com/office/officeart/2005/8/layout/chevron1"/>
    <dgm:cxn modelId="{7FDF0B75-D0A3-48B8-91DB-DB2210620254}" type="presParOf" srcId="{8E4FAA9E-0E34-4B57-88D0-990DAB2EAAA3}" destId="{3A725D14-6ED8-4148-A87A-BE81AA24999E}" srcOrd="0" destOrd="0" presId="urn:microsoft.com/office/officeart/2005/8/layout/chevron1"/>
    <dgm:cxn modelId="{375BB09F-0429-412C-8F39-B1FD574C99D4}" type="presParOf" srcId="{8E4FAA9E-0E34-4B57-88D0-990DAB2EAAA3}" destId="{AC595CA9-6382-47EF-9420-7D64BF6278AF}" srcOrd="1" destOrd="0" presId="urn:microsoft.com/office/officeart/2005/8/layout/chevron1"/>
    <dgm:cxn modelId="{6283AFE6-91B9-4C89-B0F9-2FB23F41208D}" type="presParOf" srcId="{8E4FAA9E-0E34-4B57-88D0-990DAB2EAAA3}" destId="{FC3D9715-8AE9-492C-808A-0EDCFEBE2AF0}" srcOrd="2" destOrd="0" presId="urn:microsoft.com/office/officeart/2005/8/layout/chevron1"/>
    <dgm:cxn modelId="{F15D3938-6279-481E-A0F8-3A941E0EE992}" type="presParOf" srcId="{8E4FAA9E-0E34-4B57-88D0-990DAB2EAAA3}" destId="{5FDAC233-E957-47D0-A497-8BAC13B5E30C}" srcOrd="3" destOrd="0" presId="urn:microsoft.com/office/officeart/2005/8/layout/chevron1"/>
    <dgm:cxn modelId="{9F273B19-82C6-4709-A145-95C27ADB0CCE}" type="presParOf" srcId="{8E4FAA9E-0E34-4B57-88D0-990DAB2EAAA3}" destId="{8E62A5F3-71D2-4D9F-9D33-DAC7892A06C2}" srcOrd="4" destOrd="0" presId="urn:microsoft.com/office/officeart/2005/8/layout/chevr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B3389-95C0-4B2A-9A1D-6F193DA7FBDB}">
      <dsp:nvSpPr>
        <dsp:cNvPr id="0" name=""/>
        <dsp:cNvSpPr/>
      </dsp:nvSpPr>
      <dsp:spPr>
        <a:xfrm>
          <a:off x="1180204" y="226"/>
          <a:ext cx="1428085" cy="1428085"/>
        </a:xfrm>
        <a:prstGeom prst="ellipse">
          <a:avLst/>
        </a:prstGeom>
        <a:solidFill>
          <a:srgbClr val="8064A2">
            <a:lumMod val="75000"/>
            <a:alpha val="5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592" tIns="17780" rIns="78592" bIns="17780" numCol="1" spcCol="1270" anchor="ctr" anchorCtr="1">
          <a:noAutofit/>
        </a:bodyPr>
        <a:lstStyle/>
        <a:p>
          <a:pPr marL="0" lvl="0" indent="0" algn="l" defTabSz="622300">
            <a:lnSpc>
              <a:spcPct val="90000"/>
            </a:lnSpc>
            <a:spcBef>
              <a:spcPct val="0"/>
            </a:spcBef>
            <a:spcAft>
              <a:spcPct val="35000"/>
            </a:spcAft>
            <a:buNone/>
          </a:pPr>
          <a:r>
            <a:rPr lang="fr-FR" sz="1400" b="1" kern="1200" dirty="0">
              <a:solidFill>
                <a:sysClr val="windowText" lastClr="000000"/>
              </a:solidFill>
              <a:latin typeface="+mj-lt"/>
              <a:ea typeface="+mn-ea"/>
              <a:cs typeface="Arial"/>
            </a:rPr>
            <a:t>Nantes</a:t>
          </a:r>
        </a:p>
        <a:p>
          <a:pPr marL="114300" lvl="1" indent="-114300" algn="l" defTabSz="622300">
            <a:lnSpc>
              <a:spcPct val="90000"/>
            </a:lnSpc>
            <a:spcBef>
              <a:spcPct val="0"/>
            </a:spcBef>
            <a:spcAft>
              <a:spcPct val="15000"/>
            </a:spcAft>
            <a:buChar char="•"/>
          </a:pPr>
          <a:r>
            <a:rPr lang="fr-FR" sz="1400" kern="1200" dirty="0">
              <a:solidFill>
                <a:sysClr val="windowText" lastClr="000000"/>
              </a:solidFill>
              <a:latin typeface="+mj-lt"/>
              <a:ea typeface="+mn-ea"/>
              <a:cs typeface="Arial"/>
            </a:rPr>
            <a:t>UN</a:t>
          </a:r>
        </a:p>
        <a:p>
          <a:pPr marL="114300" lvl="1" indent="-114300" algn="l" defTabSz="622300">
            <a:lnSpc>
              <a:spcPct val="90000"/>
            </a:lnSpc>
            <a:spcBef>
              <a:spcPct val="0"/>
            </a:spcBef>
            <a:spcAft>
              <a:spcPct val="15000"/>
            </a:spcAft>
            <a:buChar char="•"/>
          </a:pPr>
          <a:r>
            <a:rPr lang="fr-FR" sz="1400" kern="1200" dirty="0">
              <a:solidFill>
                <a:sysClr val="windowText" lastClr="000000"/>
              </a:solidFill>
              <a:latin typeface="+mj-lt"/>
              <a:ea typeface="+mn-ea"/>
              <a:cs typeface="Arial"/>
            </a:rPr>
            <a:t>ECN</a:t>
          </a:r>
        </a:p>
        <a:p>
          <a:pPr marL="114300" lvl="1" indent="-114300" algn="l" defTabSz="622300">
            <a:lnSpc>
              <a:spcPct val="90000"/>
            </a:lnSpc>
            <a:spcBef>
              <a:spcPct val="0"/>
            </a:spcBef>
            <a:spcAft>
              <a:spcPct val="15000"/>
            </a:spcAft>
            <a:buChar char="•"/>
          </a:pPr>
          <a:r>
            <a:rPr lang="fr-FR" sz="1400" kern="1200" dirty="0">
              <a:solidFill>
                <a:sysClr val="windowText" lastClr="000000"/>
              </a:solidFill>
              <a:latin typeface="+mj-lt"/>
              <a:ea typeface="+mn-ea"/>
              <a:cs typeface="Arial"/>
            </a:rPr>
            <a:t>IMT-A</a:t>
          </a:r>
        </a:p>
        <a:p>
          <a:pPr marL="114300" lvl="1" indent="-114300" algn="l" defTabSz="622300">
            <a:lnSpc>
              <a:spcPct val="90000"/>
            </a:lnSpc>
            <a:spcBef>
              <a:spcPct val="0"/>
            </a:spcBef>
            <a:spcAft>
              <a:spcPct val="15000"/>
            </a:spcAft>
            <a:buChar char="•"/>
          </a:pPr>
          <a:r>
            <a:rPr lang="fr-FR" sz="1400" kern="1200" dirty="0" err="1">
              <a:solidFill>
                <a:sysClr val="windowText" lastClr="000000"/>
              </a:solidFill>
              <a:latin typeface="+mj-lt"/>
              <a:ea typeface="+mn-ea"/>
              <a:cs typeface="Arial"/>
            </a:rPr>
            <a:t>Oniris</a:t>
          </a:r>
          <a:endParaRPr lang="fr-FR" sz="1400" kern="1200" dirty="0">
            <a:solidFill>
              <a:sysClr val="windowText" lastClr="000000"/>
            </a:solidFill>
            <a:latin typeface="+mj-lt"/>
            <a:ea typeface="+mn-ea"/>
            <a:cs typeface="Arial"/>
          </a:endParaRPr>
        </a:p>
      </dsp:txBody>
      <dsp:txXfrm>
        <a:off x="1389342" y="209364"/>
        <a:ext cx="1009809" cy="10098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25D14-6ED8-4148-A87A-BE81AA24999E}">
      <dsp:nvSpPr>
        <dsp:cNvPr id="0" name=""/>
        <dsp:cNvSpPr/>
      </dsp:nvSpPr>
      <dsp:spPr>
        <a:xfrm>
          <a:off x="831" y="0"/>
          <a:ext cx="3809764" cy="1655526"/>
        </a:xfrm>
        <a:prstGeom prst="chevron">
          <a:avLst/>
        </a:prstGeom>
        <a:solidFill>
          <a:schemeClr val="lt1">
            <a:hueOff val="0"/>
            <a:satOff val="0"/>
            <a:lumOff val="0"/>
            <a:alphaOff val="0"/>
          </a:schemeClr>
        </a:solidFill>
        <a:ln w="12700" cap="flat" cmpd="sng" algn="ctr">
          <a:solidFill>
            <a:srgbClr val="46B49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7. La </a:t>
          </a:r>
          <a:r>
            <a:rPr lang="fr-FR" sz="1800" b="1" kern="1200" dirty="0">
              <a:solidFill>
                <a:schemeClr val="tx1"/>
              </a:solidFill>
              <a:latin typeface="+mj-lt"/>
            </a:rPr>
            <a:t>scolarité *</a:t>
          </a:r>
          <a:r>
            <a:rPr lang="fr-FR" sz="1800" kern="1200" dirty="0">
              <a:solidFill>
                <a:srgbClr val="003366"/>
              </a:solidFill>
              <a:latin typeface="+mj-lt"/>
            </a:rPr>
            <a:t> </a:t>
          </a:r>
          <a:r>
            <a:rPr lang="fr-FR" sz="1800" kern="1200" dirty="0">
              <a:latin typeface="+mj-lt"/>
            </a:rPr>
            <a:t>le/la convoque pour son inscription administrative</a:t>
          </a:r>
          <a:endParaRPr lang="fr-FR" sz="1800" b="1" kern="1200" dirty="0">
            <a:latin typeface="+mj-lt"/>
          </a:endParaRPr>
        </a:p>
      </dsp:txBody>
      <dsp:txXfrm>
        <a:off x="828594" y="0"/>
        <a:ext cx="2154238" cy="1655526"/>
      </dsp:txXfrm>
    </dsp:sp>
    <dsp:sp modelId="{FC3D9715-8AE9-492C-808A-0EDCFEBE2AF0}">
      <dsp:nvSpPr>
        <dsp:cNvPr id="0" name=""/>
        <dsp:cNvSpPr/>
      </dsp:nvSpPr>
      <dsp:spPr>
        <a:xfrm>
          <a:off x="3238894" y="0"/>
          <a:ext cx="3044678" cy="1655526"/>
        </a:xfrm>
        <a:prstGeom prst="chevron">
          <a:avLst/>
        </a:prstGeom>
        <a:solidFill>
          <a:schemeClr val="lt1">
            <a:hueOff val="0"/>
            <a:satOff val="0"/>
            <a:lumOff val="0"/>
            <a:alphaOff val="0"/>
          </a:schemeClr>
        </a:solidFill>
        <a:ln w="12700" cap="flat" cmpd="sng" algn="ctr">
          <a:solidFill>
            <a:srgbClr val="46B49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latin typeface="+mj-lt"/>
            </a:rPr>
            <a:t>8. Il/elle peut </a:t>
          </a:r>
          <a:r>
            <a:rPr lang="fr-FR" sz="1800" b="1" kern="1200" dirty="0">
              <a:solidFill>
                <a:schemeClr val="tx1"/>
              </a:solidFill>
              <a:latin typeface="+mj-lt"/>
            </a:rPr>
            <a:t>s’inscrire</a:t>
          </a:r>
          <a:endParaRPr lang="fr-FR" sz="1800" kern="1200" dirty="0">
            <a:solidFill>
              <a:schemeClr val="tx1"/>
            </a:solidFill>
            <a:latin typeface="+mj-lt"/>
          </a:endParaRPr>
        </a:p>
      </dsp:txBody>
      <dsp:txXfrm>
        <a:off x="4066657" y="0"/>
        <a:ext cx="1389152" cy="1655526"/>
      </dsp:txXfrm>
    </dsp:sp>
    <dsp:sp modelId="{2D5ED0EA-1550-4151-ABB4-62CADA951888}">
      <dsp:nvSpPr>
        <dsp:cNvPr id="0" name=""/>
        <dsp:cNvSpPr/>
      </dsp:nvSpPr>
      <dsp:spPr>
        <a:xfrm>
          <a:off x="5660378" y="0"/>
          <a:ext cx="5978632" cy="1655526"/>
        </a:xfrm>
        <a:prstGeom prst="chevron">
          <a:avLst/>
        </a:prstGeom>
        <a:solidFill>
          <a:schemeClr val="lt1">
            <a:hueOff val="0"/>
            <a:satOff val="0"/>
            <a:lumOff val="0"/>
            <a:alphaOff val="0"/>
          </a:schemeClr>
        </a:solidFill>
        <a:ln w="12700" cap="flat" cmpd="sng" algn="ctr">
          <a:solidFill>
            <a:srgbClr val="46B49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9. </a:t>
          </a:r>
          <a:r>
            <a:rPr lang="fr-FR" sz="1800" b="1" kern="1200" dirty="0">
              <a:latin typeface="+mj-lt"/>
            </a:rPr>
            <a:t>Après paiement</a:t>
          </a:r>
          <a:r>
            <a:rPr lang="fr-FR" sz="1800" kern="1200" dirty="0">
              <a:latin typeface="+mj-lt"/>
            </a:rPr>
            <a:t>, il/elle a un mail étudiant, peut consulter son dossier sur AMETHIS et s’inscrire à des formations, sa thèse est visible sur </a:t>
          </a:r>
          <a:r>
            <a:rPr lang="fr-FR" sz="1800" kern="1200" dirty="0">
              <a:latin typeface="+mj-lt"/>
              <a:hlinkClick xmlns:r="http://schemas.openxmlformats.org/officeDocument/2006/relationships" r:id="rId1"/>
            </a:rPr>
            <a:t>theses.fr</a:t>
          </a:r>
          <a:endParaRPr lang="fr-FR" sz="1800" kern="1200" dirty="0">
            <a:latin typeface="+mj-lt"/>
          </a:endParaRPr>
        </a:p>
      </dsp:txBody>
      <dsp:txXfrm>
        <a:off x="6488141" y="0"/>
        <a:ext cx="4323106" cy="16555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71A0E-A2A0-476A-B41D-4EF547EE160B}">
      <dsp:nvSpPr>
        <dsp:cNvPr id="0" name=""/>
        <dsp:cNvSpPr/>
      </dsp:nvSpPr>
      <dsp:spPr>
        <a:xfrm>
          <a:off x="21586" y="94192"/>
          <a:ext cx="13968926" cy="356829"/>
        </a:xfrm>
        <a:prstGeom prst="roundRect">
          <a:avLst>
            <a:gd name="adj" fmla="val 10000"/>
          </a:avLst>
        </a:prstGeom>
        <a:solidFill>
          <a:srgbClr val="C0504D">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Text" lastClr="000000"/>
              </a:solidFill>
              <a:latin typeface="+mj-lt"/>
              <a:ea typeface="+mn-ea"/>
              <a:cs typeface="Arial"/>
            </a:rPr>
            <a:t>Collège Doctoral Pays de la Loire</a:t>
          </a:r>
        </a:p>
      </dsp:txBody>
      <dsp:txXfrm>
        <a:off x="32037" y="104643"/>
        <a:ext cx="13948024" cy="335927"/>
      </dsp:txXfrm>
    </dsp:sp>
    <dsp:sp modelId="{3886508D-9031-46E0-9CF8-4363F9AB6E4D}">
      <dsp:nvSpPr>
        <dsp:cNvPr id="0" name=""/>
        <dsp:cNvSpPr/>
      </dsp:nvSpPr>
      <dsp:spPr>
        <a:xfrm>
          <a:off x="2442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Procédures communes</a:t>
          </a:r>
        </a:p>
      </dsp:txBody>
      <dsp:txXfrm>
        <a:off x="38507" y="626907"/>
        <a:ext cx="1829738" cy="452551"/>
      </dsp:txXfrm>
    </dsp:sp>
    <dsp:sp modelId="{F6E64807-DCA8-4FBC-A53E-5F482A0610F8}">
      <dsp:nvSpPr>
        <dsp:cNvPr id="0" name=""/>
        <dsp:cNvSpPr/>
      </dsp:nvSpPr>
      <dsp:spPr>
        <a:xfrm>
          <a:off x="203838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Collecte et répartition budget</a:t>
          </a:r>
        </a:p>
      </dsp:txBody>
      <dsp:txXfrm>
        <a:off x="2052467" y="626907"/>
        <a:ext cx="1829738" cy="452551"/>
      </dsp:txXfrm>
    </dsp:sp>
    <dsp:sp modelId="{C0146C9B-58CF-4087-AF2A-F11E68BD7666}">
      <dsp:nvSpPr>
        <dsp:cNvPr id="0" name=""/>
        <dsp:cNvSpPr/>
      </dsp:nvSpPr>
      <dsp:spPr>
        <a:xfrm>
          <a:off x="405234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Textes réglementaires (charte, RI…)</a:t>
          </a:r>
        </a:p>
      </dsp:txBody>
      <dsp:txXfrm>
        <a:off x="4066427" y="626907"/>
        <a:ext cx="1829738" cy="452551"/>
      </dsp:txXfrm>
    </dsp:sp>
    <dsp:sp modelId="{581B52BE-882D-44EC-AC5D-C3DEBFCCE34A}">
      <dsp:nvSpPr>
        <dsp:cNvPr id="0" name=""/>
        <dsp:cNvSpPr/>
      </dsp:nvSpPr>
      <dsp:spPr>
        <a:xfrm>
          <a:off x="606630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Formations transversales</a:t>
          </a:r>
        </a:p>
      </dsp:txBody>
      <dsp:txXfrm>
        <a:off x="6080387" y="626907"/>
        <a:ext cx="1829738" cy="452551"/>
      </dsp:txXfrm>
    </dsp:sp>
    <dsp:sp modelId="{18A74C60-4E65-4359-BAC3-FA8303F7CCAE}">
      <dsp:nvSpPr>
        <dsp:cNvPr id="0" name=""/>
        <dsp:cNvSpPr/>
      </dsp:nvSpPr>
      <dsp:spPr>
        <a:xfrm>
          <a:off x="808026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Evènements (MT180, </a:t>
          </a:r>
          <a:r>
            <a:rPr lang="fr-FR" sz="1400" kern="1200" dirty="0" err="1">
              <a:solidFill>
                <a:sysClr val="windowText" lastClr="000000"/>
              </a:solidFill>
              <a:latin typeface="+mj-lt"/>
              <a:ea typeface="+mn-ea"/>
              <a:cs typeface="Arial"/>
            </a:rPr>
            <a:t>doctoriales</a:t>
          </a:r>
          <a:r>
            <a:rPr lang="fr-FR" sz="1400" kern="1200" dirty="0">
              <a:solidFill>
                <a:sysClr val="windowText" lastClr="000000"/>
              </a:solidFill>
              <a:latin typeface="+mj-lt"/>
              <a:ea typeface="+mn-ea"/>
              <a:cs typeface="Arial"/>
            </a:rPr>
            <a:t>..)</a:t>
          </a:r>
        </a:p>
      </dsp:txBody>
      <dsp:txXfrm>
        <a:off x="8094347" y="626907"/>
        <a:ext cx="1829738" cy="452551"/>
      </dsp:txXfrm>
    </dsp:sp>
    <dsp:sp modelId="{3A167206-30B0-4C90-AAE4-4E9B51811BA6}">
      <dsp:nvSpPr>
        <dsp:cNvPr id="0" name=""/>
        <dsp:cNvSpPr/>
      </dsp:nvSpPr>
      <dsp:spPr>
        <a:xfrm>
          <a:off x="1009422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AMETHIS</a:t>
          </a:r>
        </a:p>
      </dsp:txBody>
      <dsp:txXfrm>
        <a:off x="10108307" y="626907"/>
        <a:ext cx="1829738" cy="452551"/>
      </dsp:txXfrm>
    </dsp:sp>
    <dsp:sp modelId="{CCE742FA-B0F7-4B39-A84E-1E8CF5A80FEC}">
      <dsp:nvSpPr>
        <dsp:cNvPr id="0" name=""/>
        <dsp:cNvSpPr/>
      </dsp:nvSpPr>
      <dsp:spPr>
        <a:xfrm>
          <a:off x="12108188" y="612828"/>
          <a:ext cx="1857896" cy="480709"/>
        </a:xfrm>
        <a:prstGeom prst="roundRect">
          <a:avLst>
            <a:gd name="adj" fmla="val 10000"/>
          </a:avLst>
        </a:prstGeom>
        <a:gradFill rotWithShape="0">
          <a:gsLst>
            <a:gs pos="0">
              <a:srgbClr val="C0504D">
                <a:alpha val="70000"/>
                <a:hueOff val="0"/>
                <a:satOff val="0"/>
                <a:lumOff val="0"/>
                <a:alphaOff val="0"/>
                <a:tint val="50000"/>
                <a:satMod val="300000"/>
              </a:srgbClr>
            </a:gs>
            <a:gs pos="35000">
              <a:srgbClr val="C0504D">
                <a:alpha val="70000"/>
                <a:hueOff val="0"/>
                <a:satOff val="0"/>
                <a:lumOff val="0"/>
                <a:alphaOff val="0"/>
                <a:tint val="37000"/>
                <a:satMod val="300000"/>
              </a:srgbClr>
            </a:gs>
            <a:gs pos="100000">
              <a:srgbClr val="C0504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Suivi poursuite de carrière</a:t>
          </a:r>
        </a:p>
      </dsp:txBody>
      <dsp:txXfrm>
        <a:off x="12122267" y="626907"/>
        <a:ext cx="1829738" cy="4525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71A0E-A2A0-476A-B41D-4EF547EE160B}">
      <dsp:nvSpPr>
        <dsp:cNvPr id="0" name=""/>
        <dsp:cNvSpPr/>
      </dsp:nvSpPr>
      <dsp:spPr>
        <a:xfrm>
          <a:off x="9246" y="51560"/>
          <a:ext cx="9196273" cy="431224"/>
        </a:xfrm>
        <a:prstGeom prst="roundRect">
          <a:avLst>
            <a:gd name="adj" fmla="val 10000"/>
          </a:avLst>
        </a:prstGeom>
        <a:solidFill>
          <a:srgbClr val="4F81BD">
            <a:lumMod val="60000"/>
            <a:lumOff val="40000"/>
          </a:srgb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Text" lastClr="000000"/>
              </a:solidFill>
              <a:latin typeface="+mj-lt"/>
              <a:ea typeface="+mn-ea"/>
              <a:cs typeface="Arial"/>
            </a:rPr>
            <a:t>3 sites du C</a:t>
          </a:r>
          <a:r>
            <a:rPr lang="fr-FR" sz="1600" b="1" kern="1200" dirty="0">
              <a:solidFill>
                <a:sysClr val="windowText" lastClr="000000"/>
              </a:solidFill>
              <a:latin typeface="+mj-lt"/>
              <a:ea typeface="+mn-ea"/>
              <a:cs typeface="+mn-cs"/>
            </a:rPr>
            <a:t>ollège Doctoral</a:t>
          </a:r>
          <a:endParaRPr lang="fr-FR" sz="1600" b="1" kern="1200" dirty="0">
            <a:solidFill>
              <a:sysClr val="windowText" lastClr="000000"/>
            </a:solidFill>
            <a:latin typeface="+mj-lt"/>
            <a:ea typeface="+mn-ea"/>
            <a:cs typeface="Arial"/>
          </a:endParaRPr>
        </a:p>
      </dsp:txBody>
      <dsp:txXfrm>
        <a:off x="21876" y="64190"/>
        <a:ext cx="9171013" cy="405964"/>
      </dsp:txXfrm>
    </dsp:sp>
    <dsp:sp modelId="{3886508D-9031-46E0-9CF8-4363F9AB6E4D}">
      <dsp:nvSpPr>
        <dsp:cNvPr id="0" name=""/>
        <dsp:cNvSpPr/>
      </dsp:nvSpPr>
      <dsp:spPr>
        <a:xfrm>
          <a:off x="14930" y="569965"/>
          <a:ext cx="3166139" cy="406355"/>
        </a:xfrm>
        <a:prstGeom prst="roundRect">
          <a:avLst>
            <a:gd name="adj" fmla="val 10000"/>
          </a:avLst>
        </a:prstGeom>
        <a:gradFill rotWithShape="0">
          <a:gsLst>
            <a:gs pos="0">
              <a:srgbClr val="4F81BD">
                <a:alpha val="70000"/>
                <a:hueOff val="0"/>
                <a:satOff val="0"/>
                <a:lumOff val="0"/>
                <a:alphaOff val="0"/>
                <a:tint val="50000"/>
                <a:satMod val="300000"/>
              </a:srgbClr>
            </a:gs>
            <a:gs pos="35000">
              <a:srgbClr val="4F81BD">
                <a:alpha val="70000"/>
                <a:hueOff val="0"/>
                <a:satOff val="0"/>
                <a:lumOff val="0"/>
                <a:alphaOff val="0"/>
                <a:tint val="37000"/>
                <a:satMod val="300000"/>
              </a:srgbClr>
            </a:gs>
            <a:gs pos="100000">
              <a:srgbClr val="4F81B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Formations transversales</a:t>
          </a:r>
        </a:p>
      </dsp:txBody>
      <dsp:txXfrm>
        <a:off x="26832" y="581867"/>
        <a:ext cx="3142335" cy="382551"/>
      </dsp:txXfrm>
    </dsp:sp>
    <dsp:sp modelId="{33C35DEA-D2F9-46B5-A2BB-68BA14FB8FB3}">
      <dsp:nvSpPr>
        <dsp:cNvPr id="0" name=""/>
        <dsp:cNvSpPr/>
      </dsp:nvSpPr>
      <dsp:spPr>
        <a:xfrm>
          <a:off x="14930" y="1114008"/>
          <a:ext cx="3166139" cy="406355"/>
        </a:xfrm>
        <a:prstGeom prst="roundRect">
          <a:avLst>
            <a:gd name="adj" fmla="val 10000"/>
          </a:avLst>
        </a:prstGeom>
        <a:gradFill rotWithShape="0">
          <a:gsLst>
            <a:gs pos="0">
              <a:srgbClr val="4F81BD">
                <a:alpha val="50000"/>
                <a:hueOff val="0"/>
                <a:satOff val="0"/>
                <a:lumOff val="0"/>
                <a:alphaOff val="0"/>
                <a:tint val="50000"/>
                <a:satMod val="300000"/>
              </a:srgbClr>
            </a:gs>
            <a:gs pos="35000">
              <a:srgbClr val="4F81BD">
                <a:alpha val="50000"/>
                <a:hueOff val="0"/>
                <a:satOff val="0"/>
                <a:lumOff val="0"/>
                <a:alphaOff val="0"/>
                <a:tint val="37000"/>
                <a:satMod val="300000"/>
              </a:srgbClr>
            </a:gs>
            <a:gs pos="100000">
              <a:srgbClr val="4F81BD">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Evaluation et évolution offre de formations</a:t>
          </a:r>
        </a:p>
      </dsp:txBody>
      <dsp:txXfrm>
        <a:off x="26832" y="1125910"/>
        <a:ext cx="3142335" cy="382551"/>
      </dsp:txXfrm>
    </dsp:sp>
    <dsp:sp modelId="{F6E64807-DCA8-4FBC-A53E-5F482A0610F8}">
      <dsp:nvSpPr>
        <dsp:cNvPr id="0" name=""/>
        <dsp:cNvSpPr/>
      </dsp:nvSpPr>
      <dsp:spPr>
        <a:xfrm>
          <a:off x="3367790" y="569965"/>
          <a:ext cx="2222866" cy="406355"/>
        </a:xfrm>
        <a:prstGeom prst="roundRect">
          <a:avLst>
            <a:gd name="adj" fmla="val 10000"/>
          </a:avLst>
        </a:prstGeom>
        <a:gradFill rotWithShape="0">
          <a:gsLst>
            <a:gs pos="0">
              <a:srgbClr val="4F81BD">
                <a:alpha val="70000"/>
                <a:hueOff val="0"/>
                <a:satOff val="0"/>
                <a:lumOff val="0"/>
                <a:alphaOff val="0"/>
                <a:tint val="50000"/>
                <a:satMod val="300000"/>
              </a:srgbClr>
            </a:gs>
            <a:gs pos="35000">
              <a:srgbClr val="4F81BD">
                <a:alpha val="70000"/>
                <a:hueOff val="0"/>
                <a:satOff val="0"/>
                <a:lumOff val="0"/>
                <a:alphaOff val="0"/>
                <a:tint val="37000"/>
                <a:satMod val="300000"/>
              </a:srgbClr>
            </a:gs>
            <a:gs pos="100000">
              <a:srgbClr val="4F81B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Soutien administratif ED</a:t>
          </a:r>
        </a:p>
      </dsp:txBody>
      <dsp:txXfrm>
        <a:off x="3379692" y="581867"/>
        <a:ext cx="2199062" cy="382551"/>
      </dsp:txXfrm>
    </dsp:sp>
    <dsp:sp modelId="{D4BCA541-CE03-4A8B-B2F4-BFF21196EE88}">
      <dsp:nvSpPr>
        <dsp:cNvPr id="0" name=""/>
        <dsp:cNvSpPr/>
      </dsp:nvSpPr>
      <dsp:spPr>
        <a:xfrm>
          <a:off x="3367790" y="1114008"/>
          <a:ext cx="2222866" cy="406355"/>
        </a:xfrm>
        <a:prstGeom prst="roundRect">
          <a:avLst>
            <a:gd name="adj" fmla="val 10000"/>
          </a:avLst>
        </a:prstGeom>
        <a:gradFill rotWithShape="0">
          <a:gsLst>
            <a:gs pos="0">
              <a:srgbClr val="4F81BD">
                <a:alpha val="50000"/>
                <a:hueOff val="0"/>
                <a:satOff val="0"/>
                <a:lumOff val="0"/>
                <a:alphaOff val="0"/>
                <a:tint val="50000"/>
                <a:satMod val="300000"/>
              </a:srgbClr>
            </a:gs>
            <a:gs pos="35000">
              <a:srgbClr val="4F81BD">
                <a:alpha val="50000"/>
                <a:hueOff val="0"/>
                <a:satOff val="0"/>
                <a:lumOff val="0"/>
                <a:alphaOff val="0"/>
                <a:tint val="37000"/>
                <a:satMod val="300000"/>
              </a:srgbClr>
            </a:gs>
            <a:gs pos="100000">
              <a:srgbClr val="4F81BD">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Statistiques</a:t>
          </a:r>
        </a:p>
      </dsp:txBody>
      <dsp:txXfrm>
        <a:off x="3379692" y="1125910"/>
        <a:ext cx="2199062" cy="382551"/>
      </dsp:txXfrm>
    </dsp:sp>
    <dsp:sp modelId="{31E1FFDB-B659-4DDA-83DF-DA9DB23C35C3}">
      <dsp:nvSpPr>
        <dsp:cNvPr id="0" name=""/>
        <dsp:cNvSpPr/>
      </dsp:nvSpPr>
      <dsp:spPr>
        <a:xfrm>
          <a:off x="5777378" y="569965"/>
          <a:ext cx="3413211" cy="406355"/>
        </a:xfrm>
        <a:prstGeom prst="roundRect">
          <a:avLst>
            <a:gd name="adj" fmla="val 10000"/>
          </a:avLst>
        </a:prstGeom>
        <a:gradFill rotWithShape="0">
          <a:gsLst>
            <a:gs pos="0">
              <a:srgbClr val="4F81BD">
                <a:alpha val="70000"/>
                <a:hueOff val="0"/>
                <a:satOff val="0"/>
                <a:lumOff val="0"/>
                <a:alphaOff val="0"/>
                <a:tint val="50000"/>
                <a:satMod val="300000"/>
              </a:srgbClr>
            </a:gs>
            <a:gs pos="35000">
              <a:srgbClr val="4F81BD">
                <a:alpha val="70000"/>
                <a:hueOff val="0"/>
                <a:satOff val="0"/>
                <a:lumOff val="0"/>
                <a:alphaOff val="0"/>
                <a:tint val="37000"/>
                <a:satMod val="300000"/>
              </a:srgbClr>
            </a:gs>
            <a:gs pos="100000">
              <a:srgbClr val="4F81BD">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Actions vers les encadrant.es</a:t>
          </a:r>
        </a:p>
      </dsp:txBody>
      <dsp:txXfrm>
        <a:off x="5789280" y="581867"/>
        <a:ext cx="3389407" cy="382551"/>
      </dsp:txXfrm>
    </dsp:sp>
    <dsp:sp modelId="{AF3F3B5C-A710-4F38-9654-D1BCA47ED3EA}">
      <dsp:nvSpPr>
        <dsp:cNvPr id="0" name=""/>
        <dsp:cNvSpPr/>
      </dsp:nvSpPr>
      <dsp:spPr>
        <a:xfrm>
          <a:off x="5777378" y="1114008"/>
          <a:ext cx="3413211" cy="406355"/>
        </a:xfrm>
        <a:prstGeom prst="roundRect">
          <a:avLst>
            <a:gd name="adj" fmla="val 10000"/>
          </a:avLst>
        </a:prstGeom>
        <a:gradFill rotWithShape="0">
          <a:gsLst>
            <a:gs pos="0">
              <a:srgbClr val="4F81BD">
                <a:alpha val="50000"/>
                <a:hueOff val="0"/>
                <a:satOff val="0"/>
                <a:lumOff val="0"/>
                <a:alphaOff val="0"/>
                <a:tint val="50000"/>
                <a:satMod val="300000"/>
              </a:srgbClr>
            </a:gs>
            <a:gs pos="35000">
              <a:srgbClr val="4F81BD">
                <a:alpha val="50000"/>
                <a:hueOff val="0"/>
                <a:satOff val="0"/>
                <a:lumOff val="0"/>
                <a:alphaOff val="0"/>
                <a:tint val="37000"/>
                <a:satMod val="300000"/>
              </a:srgbClr>
            </a:gs>
            <a:gs pos="100000">
              <a:srgbClr val="4F81BD">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Evénements locaux (MT180, cérémonie docteur.es…)</a:t>
          </a:r>
        </a:p>
      </dsp:txBody>
      <dsp:txXfrm>
        <a:off x="5789280" y="1125910"/>
        <a:ext cx="3389407" cy="382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571A0E-A2A0-476A-B41D-4EF547EE160B}">
      <dsp:nvSpPr>
        <dsp:cNvPr id="0" name=""/>
        <dsp:cNvSpPr/>
      </dsp:nvSpPr>
      <dsp:spPr>
        <a:xfrm>
          <a:off x="0" y="0"/>
          <a:ext cx="6412461" cy="404146"/>
        </a:xfrm>
        <a:prstGeom prst="roundRect">
          <a:avLst>
            <a:gd name="adj" fmla="val 10000"/>
          </a:avLst>
        </a:prstGeom>
        <a:solidFill>
          <a:srgbClr val="9BBB59"/>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ysClr val="windowText" lastClr="000000"/>
              </a:solidFill>
              <a:latin typeface="+mj-lt"/>
              <a:ea typeface="+mn-ea"/>
              <a:cs typeface="Arial"/>
            </a:rPr>
            <a:t>10 Ecoles Doctorales</a:t>
          </a:r>
        </a:p>
      </dsp:txBody>
      <dsp:txXfrm>
        <a:off x="11837" y="11837"/>
        <a:ext cx="6388787" cy="380472"/>
      </dsp:txXfrm>
    </dsp:sp>
    <dsp:sp modelId="{3886508D-9031-46E0-9CF8-4363F9AB6E4D}">
      <dsp:nvSpPr>
        <dsp:cNvPr id="0" name=""/>
        <dsp:cNvSpPr/>
      </dsp:nvSpPr>
      <dsp:spPr>
        <a:xfrm>
          <a:off x="6426" y="531519"/>
          <a:ext cx="1950084" cy="802610"/>
        </a:xfrm>
        <a:prstGeom prst="roundRect">
          <a:avLst>
            <a:gd name="adj" fmla="val 10000"/>
          </a:avLst>
        </a:prstGeom>
        <a:gradFill rotWithShape="0">
          <a:gsLst>
            <a:gs pos="0">
              <a:srgbClr val="9BBB59">
                <a:alpha val="70000"/>
                <a:hueOff val="0"/>
                <a:satOff val="0"/>
                <a:lumOff val="0"/>
                <a:alphaOff val="0"/>
                <a:tint val="50000"/>
                <a:satMod val="300000"/>
              </a:srgbClr>
            </a:gs>
            <a:gs pos="35000">
              <a:srgbClr val="9BBB59">
                <a:alpha val="70000"/>
                <a:hueOff val="0"/>
                <a:satOff val="0"/>
                <a:lumOff val="0"/>
                <a:alphaOff val="0"/>
                <a:tint val="37000"/>
                <a:satMod val="300000"/>
              </a:srgbClr>
            </a:gs>
            <a:gs pos="100000">
              <a:srgbClr val="9BBB59">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Formations disciplinaires</a:t>
          </a:r>
        </a:p>
      </dsp:txBody>
      <dsp:txXfrm>
        <a:off x="29934" y="555027"/>
        <a:ext cx="1903068" cy="755594"/>
      </dsp:txXfrm>
    </dsp:sp>
    <dsp:sp modelId="{B6487081-96B1-4DAF-AD52-EB9167588F23}">
      <dsp:nvSpPr>
        <dsp:cNvPr id="0" name=""/>
        <dsp:cNvSpPr/>
      </dsp:nvSpPr>
      <dsp:spPr>
        <a:xfrm>
          <a:off x="6426" y="1461434"/>
          <a:ext cx="1950084" cy="802610"/>
        </a:xfrm>
        <a:prstGeom prst="roundRect">
          <a:avLst>
            <a:gd name="adj" fmla="val 10000"/>
          </a:avLst>
        </a:prstGeom>
        <a:gradFill rotWithShape="0">
          <a:gsLst>
            <a:gs pos="0">
              <a:srgbClr val="9BBB59">
                <a:alpha val="50000"/>
                <a:hueOff val="0"/>
                <a:satOff val="0"/>
                <a:lumOff val="0"/>
                <a:alphaOff val="0"/>
                <a:tint val="50000"/>
                <a:satMod val="300000"/>
              </a:srgbClr>
            </a:gs>
            <a:gs pos="35000">
              <a:srgbClr val="9BBB59">
                <a:alpha val="50000"/>
                <a:hueOff val="0"/>
                <a:satOff val="0"/>
                <a:lumOff val="0"/>
                <a:alphaOff val="0"/>
                <a:tint val="37000"/>
                <a:satMod val="300000"/>
              </a:srgbClr>
            </a:gs>
            <a:gs pos="100000">
              <a:srgbClr val="9BBB59">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solidFill>
                <a:sysClr val="windowText" lastClr="000000"/>
              </a:solidFill>
              <a:latin typeface="+mj-lt"/>
              <a:ea typeface="+mn-ea"/>
              <a:cs typeface="Arial"/>
            </a:rPr>
            <a:t>Organisation échanges scientifiques</a:t>
          </a:r>
          <a:endParaRPr lang="fr-FR" sz="1400" kern="1200" dirty="0">
            <a:solidFill>
              <a:sysClr val="windowText" lastClr="000000"/>
            </a:solidFill>
            <a:latin typeface="+mj-lt"/>
            <a:ea typeface="+mn-ea"/>
            <a:cs typeface="Arial"/>
          </a:endParaRPr>
        </a:p>
      </dsp:txBody>
      <dsp:txXfrm>
        <a:off x="29934" y="1484942"/>
        <a:ext cx="1903068" cy="755594"/>
      </dsp:txXfrm>
    </dsp:sp>
    <dsp:sp modelId="{F6E64807-DCA8-4FBC-A53E-5F482A0610F8}">
      <dsp:nvSpPr>
        <dsp:cNvPr id="0" name=""/>
        <dsp:cNvSpPr/>
      </dsp:nvSpPr>
      <dsp:spPr>
        <a:xfrm>
          <a:off x="2120317" y="531519"/>
          <a:ext cx="2172160" cy="802610"/>
        </a:xfrm>
        <a:prstGeom prst="roundRect">
          <a:avLst>
            <a:gd name="adj" fmla="val 10000"/>
          </a:avLst>
        </a:prstGeom>
        <a:gradFill rotWithShape="0">
          <a:gsLst>
            <a:gs pos="0">
              <a:srgbClr val="9BBB59">
                <a:alpha val="70000"/>
                <a:hueOff val="0"/>
                <a:satOff val="0"/>
                <a:lumOff val="0"/>
                <a:alphaOff val="0"/>
                <a:tint val="50000"/>
                <a:satMod val="300000"/>
              </a:srgbClr>
            </a:gs>
            <a:gs pos="35000">
              <a:srgbClr val="9BBB59">
                <a:alpha val="70000"/>
                <a:hueOff val="0"/>
                <a:satOff val="0"/>
                <a:lumOff val="0"/>
                <a:alphaOff val="0"/>
                <a:tint val="37000"/>
                <a:satMod val="300000"/>
              </a:srgbClr>
            </a:gs>
            <a:gs pos="100000">
              <a:srgbClr val="9BBB59">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Recrutements CD</a:t>
          </a:r>
        </a:p>
      </dsp:txBody>
      <dsp:txXfrm>
        <a:off x="2143825" y="555027"/>
        <a:ext cx="2125144" cy="755594"/>
      </dsp:txXfrm>
    </dsp:sp>
    <dsp:sp modelId="{26736657-CA13-4C24-8E87-E2A80571BA6B}">
      <dsp:nvSpPr>
        <dsp:cNvPr id="0" name=""/>
        <dsp:cNvSpPr/>
      </dsp:nvSpPr>
      <dsp:spPr>
        <a:xfrm>
          <a:off x="2231355" y="1461434"/>
          <a:ext cx="1950084" cy="802610"/>
        </a:xfrm>
        <a:prstGeom prst="roundRect">
          <a:avLst>
            <a:gd name="adj" fmla="val 10000"/>
          </a:avLst>
        </a:prstGeom>
        <a:gradFill rotWithShape="0">
          <a:gsLst>
            <a:gs pos="0">
              <a:srgbClr val="9BBB59">
                <a:alpha val="50000"/>
                <a:hueOff val="0"/>
                <a:satOff val="0"/>
                <a:lumOff val="0"/>
                <a:alphaOff val="0"/>
                <a:tint val="50000"/>
                <a:satMod val="300000"/>
              </a:srgbClr>
            </a:gs>
            <a:gs pos="35000">
              <a:srgbClr val="9BBB59">
                <a:alpha val="50000"/>
                <a:hueOff val="0"/>
                <a:satOff val="0"/>
                <a:lumOff val="0"/>
                <a:alphaOff val="0"/>
                <a:tint val="37000"/>
                <a:satMod val="300000"/>
              </a:srgbClr>
            </a:gs>
            <a:gs pos="100000">
              <a:srgbClr val="9BBB59">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Vérification conditions scientifiques, matérielles, financières</a:t>
          </a:r>
        </a:p>
      </dsp:txBody>
      <dsp:txXfrm>
        <a:off x="2254863" y="1484942"/>
        <a:ext cx="1903068" cy="755594"/>
      </dsp:txXfrm>
    </dsp:sp>
    <dsp:sp modelId="{8101E593-92D8-4283-9BED-EDD707172F67}">
      <dsp:nvSpPr>
        <dsp:cNvPr id="0" name=""/>
        <dsp:cNvSpPr/>
      </dsp:nvSpPr>
      <dsp:spPr>
        <a:xfrm>
          <a:off x="4456285" y="531519"/>
          <a:ext cx="1950084" cy="802610"/>
        </a:xfrm>
        <a:prstGeom prst="roundRect">
          <a:avLst>
            <a:gd name="adj" fmla="val 10000"/>
          </a:avLst>
        </a:prstGeom>
        <a:gradFill rotWithShape="0">
          <a:gsLst>
            <a:gs pos="0">
              <a:srgbClr val="9BBB59">
                <a:alpha val="70000"/>
                <a:hueOff val="0"/>
                <a:satOff val="0"/>
                <a:lumOff val="0"/>
                <a:alphaOff val="0"/>
                <a:tint val="50000"/>
                <a:satMod val="300000"/>
              </a:srgbClr>
            </a:gs>
            <a:gs pos="35000">
              <a:srgbClr val="9BBB59">
                <a:alpha val="70000"/>
                <a:hueOff val="0"/>
                <a:satOff val="0"/>
                <a:lumOff val="0"/>
                <a:alphaOff val="0"/>
                <a:tint val="37000"/>
                <a:satMod val="300000"/>
              </a:srgbClr>
            </a:gs>
            <a:gs pos="100000">
              <a:srgbClr val="9BBB59">
                <a:alpha val="7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Suivi des doctorant.es (CSI)</a:t>
          </a:r>
        </a:p>
      </dsp:txBody>
      <dsp:txXfrm>
        <a:off x="4479793" y="555027"/>
        <a:ext cx="1903068" cy="755594"/>
      </dsp:txXfrm>
    </dsp:sp>
    <dsp:sp modelId="{25413BB6-F376-466B-ACB8-576B54C1A2A8}">
      <dsp:nvSpPr>
        <dsp:cNvPr id="0" name=""/>
        <dsp:cNvSpPr/>
      </dsp:nvSpPr>
      <dsp:spPr>
        <a:xfrm>
          <a:off x="4456285" y="1461434"/>
          <a:ext cx="1950084" cy="802610"/>
        </a:xfrm>
        <a:prstGeom prst="roundRect">
          <a:avLst>
            <a:gd name="adj" fmla="val 10000"/>
          </a:avLst>
        </a:prstGeom>
        <a:gradFill rotWithShape="0">
          <a:gsLst>
            <a:gs pos="0">
              <a:srgbClr val="9BBB59">
                <a:alpha val="50000"/>
                <a:hueOff val="0"/>
                <a:satOff val="0"/>
                <a:lumOff val="0"/>
                <a:alphaOff val="0"/>
                <a:tint val="50000"/>
                <a:satMod val="300000"/>
              </a:srgbClr>
            </a:gs>
            <a:gs pos="35000">
              <a:srgbClr val="9BBB59">
                <a:alpha val="50000"/>
                <a:hueOff val="0"/>
                <a:satOff val="0"/>
                <a:lumOff val="0"/>
                <a:alphaOff val="0"/>
                <a:tint val="37000"/>
                <a:satMod val="300000"/>
              </a:srgbClr>
            </a:gs>
            <a:gs pos="100000">
              <a:srgbClr val="9BBB59">
                <a:alpha val="50000"/>
                <a:hueOff val="0"/>
                <a:satOff val="0"/>
                <a:lumOff val="0"/>
                <a:alphaOff val="0"/>
                <a:tint val="15000"/>
                <a:satMod val="350000"/>
              </a:srgb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dirty="0">
              <a:solidFill>
                <a:sysClr val="windowText" lastClr="000000"/>
              </a:solidFill>
              <a:latin typeface="+mj-lt"/>
              <a:ea typeface="+mn-ea"/>
              <a:cs typeface="Arial"/>
            </a:rPr>
            <a:t>Suivi et médiation</a:t>
          </a:r>
        </a:p>
      </dsp:txBody>
      <dsp:txXfrm>
        <a:off x="4479793" y="1484942"/>
        <a:ext cx="1903068" cy="7555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B10E3-D728-40AB-BD63-BCBB46FEF920}">
      <dsp:nvSpPr>
        <dsp:cNvPr id="0" name=""/>
        <dsp:cNvSpPr/>
      </dsp:nvSpPr>
      <dsp:spPr>
        <a:xfrm>
          <a:off x="3744" y="0"/>
          <a:ext cx="2192345" cy="1377013"/>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 1</a:t>
          </a:r>
        </a:p>
      </dsp:txBody>
      <dsp:txXfrm rot="16200000">
        <a:off x="-341596" y="345340"/>
        <a:ext cx="1129150" cy="438469"/>
      </dsp:txXfrm>
    </dsp:sp>
    <dsp:sp modelId="{BF772B4A-7372-4786-B5A6-CD580C129045}">
      <dsp:nvSpPr>
        <dsp:cNvPr id="0" name=""/>
        <dsp:cNvSpPr/>
      </dsp:nvSpPr>
      <dsp:spPr>
        <a:xfrm>
          <a:off x="566684" y="0"/>
          <a:ext cx="1633297" cy="13770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Il/elle se </a:t>
          </a:r>
          <a:r>
            <a:rPr lang="fr-FR" sz="1800" b="1" kern="1200" dirty="0">
              <a:solidFill>
                <a:schemeClr val="tx1"/>
              </a:solidFill>
            </a:rPr>
            <a:t>connecte</a:t>
          </a:r>
          <a:r>
            <a:rPr lang="fr-FR" sz="1800" kern="1200" dirty="0">
              <a:solidFill>
                <a:schemeClr val="tx1"/>
              </a:solidFill>
            </a:rPr>
            <a:t> </a:t>
          </a:r>
          <a:r>
            <a:rPr lang="fr-FR" sz="1800" kern="1200" dirty="0"/>
            <a:t>sur </a:t>
          </a:r>
          <a:r>
            <a:rPr lang="fr-FR" sz="1800" kern="1200" dirty="0">
              <a:hlinkClick xmlns:r="http://schemas.openxmlformats.org/officeDocument/2006/relationships" r:id="rId1"/>
            </a:rPr>
            <a:t>TEBL</a:t>
          </a:r>
          <a:endParaRPr lang="fr-FR" sz="1800" kern="1200" dirty="0"/>
        </a:p>
      </dsp:txBody>
      <dsp:txXfrm>
        <a:off x="566684" y="0"/>
        <a:ext cx="1633297" cy="1377013"/>
      </dsp:txXfrm>
    </dsp:sp>
    <dsp:sp modelId="{9CA59A17-9DF8-4E70-B80D-11946D568D67}">
      <dsp:nvSpPr>
        <dsp:cNvPr id="0" name=""/>
        <dsp:cNvSpPr/>
      </dsp:nvSpPr>
      <dsp:spPr>
        <a:xfrm>
          <a:off x="2336802" y="0"/>
          <a:ext cx="2661329" cy="1377013"/>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2</a:t>
          </a:r>
        </a:p>
      </dsp:txBody>
      <dsp:txXfrm rot="16200000">
        <a:off x="2038360" y="298442"/>
        <a:ext cx="1129150" cy="532265"/>
      </dsp:txXfrm>
    </dsp:sp>
    <dsp:sp modelId="{7CA94FB1-E4D5-44DA-B76C-AA3EE5730D0E}">
      <dsp:nvSpPr>
        <dsp:cNvPr id="0" name=""/>
        <dsp:cNvSpPr/>
      </dsp:nvSpPr>
      <dsp:spPr>
        <a:xfrm rot="5400000">
          <a:off x="2255182" y="887078"/>
          <a:ext cx="202331" cy="586376"/>
        </a:xfrm>
        <a:prstGeom prst="flowChartExtract">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dsp:style>
    </dsp:sp>
    <dsp:sp modelId="{7D852176-F000-43DF-856F-6C632C130470}">
      <dsp:nvSpPr>
        <dsp:cNvPr id="0" name=""/>
        <dsp:cNvSpPr/>
      </dsp:nvSpPr>
      <dsp:spPr>
        <a:xfrm>
          <a:off x="2959537" y="0"/>
          <a:ext cx="1982690" cy="13770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Il/elle </a:t>
          </a:r>
          <a:r>
            <a:rPr lang="fr-FR" sz="1800" b="1" kern="1200" dirty="0"/>
            <a:t>candidate</a:t>
          </a:r>
          <a:r>
            <a:rPr lang="fr-FR" sz="1800" kern="1200" dirty="0"/>
            <a:t> à un sujet</a:t>
          </a:r>
        </a:p>
      </dsp:txBody>
      <dsp:txXfrm>
        <a:off x="2959537" y="0"/>
        <a:ext cx="1982690" cy="1377013"/>
      </dsp:txXfrm>
    </dsp:sp>
    <dsp:sp modelId="{0AD6443A-9FEC-4771-BD29-689296E0386D}">
      <dsp:nvSpPr>
        <dsp:cNvPr id="0" name=""/>
        <dsp:cNvSpPr/>
      </dsp:nvSpPr>
      <dsp:spPr>
        <a:xfrm>
          <a:off x="5134953" y="0"/>
          <a:ext cx="4403611" cy="1377013"/>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3</a:t>
          </a:r>
        </a:p>
      </dsp:txBody>
      <dsp:txXfrm rot="16200000">
        <a:off x="5010739" y="124214"/>
        <a:ext cx="1129150" cy="880722"/>
      </dsp:txXfrm>
    </dsp:sp>
    <dsp:sp modelId="{BA7C0155-192C-45D7-AD14-C7A3C6C5F017}">
      <dsp:nvSpPr>
        <dsp:cNvPr id="0" name=""/>
        <dsp:cNvSpPr/>
      </dsp:nvSpPr>
      <dsp:spPr>
        <a:xfrm rot="5400000">
          <a:off x="5053333" y="887078"/>
          <a:ext cx="202331" cy="586376"/>
        </a:xfrm>
        <a:prstGeom prst="flowChartExtract">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dsp:style>
    </dsp:sp>
    <dsp:sp modelId="{78D88FC5-9EFA-422D-983E-555E2452E6AF}">
      <dsp:nvSpPr>
        <dsp:cNvPr id="0" name=""/>
        <dsp:cNvSpPr/>
      </dsp:nvSpPr>
      <dsp:spPr>
        <a:xfrm>
          <a:off x="5979829" y="0"/>
          <a:ext cx="3280690" cy="13770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100000"/>
            </a:lnSpc>
            <a:spcBef>
              <a:spcPct val="0"/>
            </a:spcBef>
            <a:spcAft>
              <a:spcPts val="0"/>
            </a:spcAft>
            <a:buNone/>
          </a:pPr>
          <a:r>
            <a:rPr lang="fr-FR" sz="1800" kern="1200" dirty="0"/>
            <a:t>Après audition, </a:t>
          </a:r>
        </a:p>
        <a:p>
          <a:pPr marL="0" lvl="0" indent="0" algn="l" defTabSz="800100">
            <a:lnSpc>
              <a:spcPct val="100000"/>
            </a:lnSpc>
            <a:spcBef>
              <a:spcPct val="0"/>
            </a:spcBef>
            <a:spcAft>
              <a:spcPts val="0"/>
            </a:spcAft>
            <a:buNone/>
          </a:pPr>
          <a:r>
            <a:rPr lang="fr-FR" sz="1800" kern="1200" dirty="0"/>
            <a:t>si il/elle est </a:t>
          </a:r>
          <a:r>
            <a:rPr lang="fr-FR" sz="1800" b="1" kern="1200" dirty="0" err="1"/>
            <a:t>sélectionné.e</a:t>
          </a:r>
          <a:r>
            <a:rPr lang="fr-FR" sz="1800" kern="1200" dirty="0"/>
            <a:t>,  </a:t>
          </a:r>
        </a:p>
        <a:p>
          <a:pPr marL="0" lvl="0" indent="0" algn="l" defTabSz="800100">
            <a:lnSpc>
              <a:spcPct val="100000"/>
            </a:lnSpc>
            <a:spcBef>
              <a:spcPct val="0"/>
            </a:spcBef>
            <a:spcAft>
              <a:spcPts val="0"/>
            </a:spcAft>
            <a:buNone/>
          </a:pPr>
          <a:r>
            <a:rPr lang="fr-FR" sz="1800" kern="1200" dirty="0"/>
            <a:t>il/elle </a:t>
          </a:r>
          <a:r>
            <a:rPr lang="fr-FR" sz="1800" b="1" kern="1200" dirty="0"/>
            <a:t>se </a:t>
          </a:r>
          <a:r>
            <a:rPr lang="fr-FR" sz="1800" b="1" kern="1200" dirty="0" err="1"/>
            <a:t>pré-inscrit</a:t>
          </a:r>
          <a:endParaRPr lang="fr-FR" sz="1800" b="1" kern="1200" dirty="0"/>
        </a:p>
      </dsp:txBody>
      <dsp:txXfrm>
        <a:off x="5979829" y="0"/>
        <a:ext cx="3280690" cy="13770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B10E3-D728-40AB-BD63-BCBB46FEF920}">
      <dsp:nvSpPr>
        <dsp:cNvPr id="0" name=""/>
        <dsp:cNvSpPr/>
      </dsp:nvSpPr>
      <dsp:spPr>
        <a:xfrm>
          <a:off x="2855" y="0"/>
          <a:ext cx="3511701" cy="1066375"/>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marL="0" lvl="0" indent="0" algn="r" defTabSz="933450">
            <a:lnSpc>
              <a:spcPct val="90000"/>
            </a:lnSpc>
            <a:spcBef>
              <a:spcPct val="0"/>
            </a:spcBef>
            <a:spcAft>
              <a:spcPct val="35000"/>
            </a:spcAft>
            <a:buNone/>
          </a:pPr>
          <a:r>
            <a:rPr lang="fr-FR" sz="2100" kern="1200" dirty="0"/>
            <a:t> </a:t>
          </a:r>
          <a:r>
            <a:rPr lang="fr-FR" sz="1700" kern="1200" dirty="0"/>
            <a:t>1</a:t>
          </a:r>
        </a:p>
      </dsp:txBody>
      <dsp:txXfrm rot="16200000">
        <a:off x="-83188" y="86043"/>
        <a:ext cx="874427" cy="702340"/>
      </dsp:txXfrm>
    </dsp:sp>
    <dsp:sp modelId="{BF772B4A-7372-4786-B5A6-CD580C129045}">
      <dsp:nvSpPr>
        <dsp:cNvPr id="0" name=""/>
        <dsp:cNvSpPr/>
      </dsp:nvSpPr>
      <dsp:spPr>
        <a:xfrm>
          <a:off x="817887" y="0"/>
          <a:ext cx="2616217" cy="10663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Il/elle est </a:t>
          </a:r>
          <a:r>
            <a:rPr lang="fr-FR" sz="1800" b="1" kern="1200" dirty="0" err="1"/>
            <a:t>sélectionné.e</a:t>
          </a:r>
          <a:r>
            <a:rPr lang="fr-FR" sz="1800" kern="1200" dirty="0"/>
            <a:t> par sa direction de thèse</a:t>
          </a:r>
        </a:p>
      </dsp:txBody>
      <dsp:txXfrm>
        <a:off x="817887" y="0"/>
        <a:ext cx="2616217" cy="1066375"/>
      </dsp:txXfrm>
    </dsp:sp>
    <dsp:sp modelId="{9CA59A17-9DF8-4E70-B80D-11946D568D67}">
      <dsp:nvSpPr>
        <dsp:cNvPr id="0" name=""/>
        <dsp:cNvSpPr/>
      </dsp:nvSpPr>
      <dsp:spPr>
        <a:xfrm>
          <a:off x="3691869" y="0"/>
          <a:ext cx="2937512" cy="1066375"/>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fr-FR" sz="1700" kern="1200" dirty="0"/>
            <a:t>2</a:t>
          </a:r>
        </a:p>
      </dsp:txBody>
      <dsp:txXfrm rot="16200000">
        <a:off x="3548407" y="143462"/>
        <a:ext cx="874427" cy="587502"/>
      </dsp:txXfrm>
    </dsp:sp>
    <dsp:sp modelId="{7CA94FB1-E4D5-44DA-B76C-AA3EE5730D0E}">
      <dsp:nvSpPr>
        <dsp:cNvPr id="0" name=""/>
        <dsp:cNvSpPr/>
      </dsp:nvSpPr>
      <dsp:spPr>
        <a:xfrm rot="5400000">
          <a:off x="3638799" y="534719"/>
          <a:ext cx="156801" cy="759911"/>
        </a:xfrm>
        <a:prstGeom prst="flowChartExtract">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dsp:style>
    </dsp:sp>
    <dsp:sp modelId="{7D852176-F000-43DF-856F-6C632C130470}">
      <dsp:nvSpPr>
        <dsp:cNvPr id="0" name=""/>
        <dsp:cNvSpPr/>
      </dsp:nvSpPr>
      <dsp:spPr>
        <a:xfrm>
          <a:off x="4433692" y="0"/>
          <a:ext cx="2188446" cy="10663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Son laboratoire donne un avis favorable et l’ED </a:t>
          </a:r>
          <a:r>
            <a:rPr lang="fr-FR" sz="1800" b="1" kern="1200" dirty="0"/>
            <a:t>autorise </a:t>
          </a:r>
          <a:r>
            <a:rPr lang="fr-FR" sz="1800" b="0" kern="1200" dirty="0"/>
            <a:t>s</a:t>
          </a:r>
          <a:r>
            <a:rPr lang="fr-FR" sz="1800" kern="1200" dirty="0"/>
            <a:t>on inscription</a:t>
          </a:r>
        </a:p>
      </dsp:txBody>
      <dsp:txXfrm>
        <a:off x="4433692" y="0"/>
        <a:ext cx="2188446" cy="1066375"/>
      </dsp:txXfrm>
    </dsp:sp>
    <dsp:sp modelId="{0AD6443A-9FEC-4771-BD29-689296E0386D}">
      <dsp:nvSpPr>
        <dsp:cNvPr id="0" name=""/>
        <dsp:cNvSpPr/>
      </dsp:nvSpPr>
      <dsp:spPr>
        <a:xfrm>
          <a:off x="6806694" y="0"/>
          <a:ext cx="2704067" cy="1066375"/>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8293" rIns="75565" bIns="0" numCol="1" spcCol="1270" anchor="t" anchorCtr="0">
          <a:noAutofit/>
        </a:bodyPr>
        <a:lstStyle/>
        <a:p>
          <a:pPr marL="0" lvl="0" indent="0" algn="r" defTabSz="755650">
            <a:lnSpc>
              <a:spcPct val="90000"/>
            </a:lnSpc>
            <a:spcBef>
              <a:spcPct val="0"/>
            </a:spcBef>
            <a:spcAft>
              <a:spcPct val="35000"/>
            </a:spcAft>
            <a:buNone/>
          </a:pPr>
          <a:r>
            <a:rPr lang="fr-FR" sz="1700" kern="1200" dirty="0"/>
            <a:t>3</a:t>
          </a:r>
        </a:p>
      </dsp:txBody>
      <dsp:txXfrm rot="16200000">
        <a:off x="6639887" y="166806"/>
        <a:ext cx="874427" cy="540813"/>
      </dsp:txXfrm>
    </dsp:sp>
    <dsp:sp modelId="{BA7C0155-192C-45D7-AD14-C7A3C6C5F017}">
      <dsp:nvSpPr>
        <dsp:cNvPr id="0" name=""/>
        <dsp:cNvSpPr/>
      </dsp:nvSpPr>
      <dsp:spPr>
        <a:xfrm rot="5400000">
          <a:off x="6753624" y="534719"/>
          <a:ext cx="156801" cy="759911"/>
        </a:xfrm>
        <a:prstGeom prst="flowChartExtract">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dsp:style>
    </dsp:sp>
    <dsp:sp modelId="{78D88FC5-9EFA-422D-983E-555E2452E6AF}">
      <dsp:nvSpPr>
        <dsp:cNvPr id="0" name=""/>
        <dsp:cNvSpPr/>
      </dsp:nvSpPr>
      <dsp:spPr>
        <a:xfrm>
          <a:off x="7518753" y="0"/>
          <a:ext cx="2014530" cy="10663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Il/elle </a:t>
          </a:r>
          <a:r>
            <a:rPr lang="fr-FR" sz="1800" b="1" kern="1200" dirty="0"/>
            <a:t>se </a:t>
          </a:r>
          <a:r>
            <a:rPr lang="fr-FR" sz="1800" b="1" kern="1200" dirty="0" err="1"/>
            <a:t>pré-inscrit</a:t>
          </a:r>
          <a:endParaRPr lang="fr-FR" sz="1800" b="1" kern="1200" dirty="0"/>
        </a:p>
      </dsp:txBody>
      <dsp:txXfrm>
        <a:off x="7518753" y="0"/>
        <a:ext cx="2014530" cy="10663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B10E3-D728-40AB-BD63-BCBB46FEF920}">
      <dsp:nvSpPr>
        <dsp:cNvPr id="0" name=""/>
        <dsp:cNvSpPr/>
      </dsp:nvSpPr>
      <dsp:spPr>
        <a:xfrm>
          <a:off x="3744" y="0"/>
          <a:ext cx="2192345" cy="1377013"/>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 1</a:t>
          </a:r>
        </a:p>
      </dsp:txBody>
      <dsp:txXfrm rot="16200000">
        <a:off x="-341596" y="345340"/>
        <a:ext cx="1129150" cy="438469"/>
      </dsp:txXfrm>
    </dsp:sp>
    <dsp:sp modelId="{BF772B4A-7372-4786-B5A6-CD580C129045}">
      <dsp:nvSpPr>
        <dsp:cNvPr id="0" name=""/>
        <dsp:cNvSpPr/>
      </dsp:nvSpPr>
      <dsp:spPr>
        <a:xfrm>
          <a:off x="566684" y="0"/>
          <a:ext cx="1633297" cy="13770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Il/elle se </a:t>
          </a:r>
          <a:r>
            <a:rPr lang="fr-FR" sz="1800" b="1" kern="1200" dirty="0">
              <a:solidFill>
                <a:schemeClr val="tx1"/>
              </a:solidFill>
            </a:rPr>
            <a:t>connecte</a:t>
          </a:r>
          <a:r>
            <a:rPr lang="fr-FR" sz="1800" kern="1200" dirty="0">
              <a:solidFill>
                <a:schemeClr val="tx1"/>
              </a:solidFill>
            </a:rPr>
            <a:t> </a:t>
          </a:r>
          <a:r>
            <a:rPr lang="fr-FR" sz="1800" kern="1200" dirty="0"/>
            <a:t>sur </a:t>
          </a:r>
          <a:r>
            <a:rPr lang="fr-FR" sz="1800" kern="1200" dirty="0">
              <a:hlinkClick xmlns:r="http://schemas.openxmlformats.org/officeDocument/2006/relationships" r:id="rId1"/>
            </a:rPr>
            <a:t>TEBL</a:t>
          </a:r>
          <a:endParaRPr lang="fr-FR" sz="1800" kern="1200" dirty="0"/>
        </a:p>
      </dsp:txBody>
      <dsp:txXfrm>
        <a:off x="566684" y="0"/>
        <a:ext cx="1633297" cy="1377013"/>
      </dsp:txXfrm>
    </dsp:sp>
    <dsp:sp modelId="{9CA59A17-9DF8-4E70-B80D-11946D568D67}">
      <dsp:nvSpPr>
        <dsp:cNvPr id="0" name=""/>
        <dsp:cNvSpPr/>
      </dsp:nvSpPr>
      <dsp:spPr>
        <a:xfrm>
          <a:off x="2336802" y="0"/>
          <a:ext cx="2661329" cy="1377013"/>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2</a:t>
          </a:r>
        </a:p>
      </dsp:txBody>
      <dsp:txXfrm rot="16200000">
        <a:off x="2038360" y="298442"/>
        <a:ext cx="1129150" cy="532265"/>
      </dsp:txXfrm>
    </dsp:sp>
    <dsp:sp modelId="{7CA94FB1-E4D5-44DA-B76C-AA3EE5730D0E}">
      <dsp:nvSpPr>
        <dsp:cNvPr id="0" name=""/>
        <dsp:cNvSpPr/>
      </dsp:nvSpPr>
      <dsp:spPr>
        <a:xfrm rot="5400000">
          <a:off x="2255182" y="887078"/>
          <a:ext cx="202331" cy="586376"/>
        </a:xfrm>
        <a:prstGeom prst="flowChartExtract">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dsp:style>
    </dsp:sp>
    <dsp:sp modelId="{7D852176-F000-43DF-856F-6C632C130470}">
      <dsp:nvSpPr>
        <dsp:cNvPr id="0" name=""/>
        <dsp:cNvSpPr/>
      </dsp:nvSpPr>
      <dsp:spPr>
        <a:xfrm>
          <a:off x="2959537" y="0"/>
          <a:ext cx="1982690" cy="13770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Il/elle </a:t>
          </a:r>
          <a:r>
            <a:rPr lang="fr-FR" sz="1800" b="1" kern="1200" dirty="0"/>
            <a:t>candidate</a:t>
          </a:r>
          <a:r>
            <a:rPr lang="fr-FR" sz="1800" kern="1200" dirty="0"/>
            <a:t> à un sujet</a:t>
          </a:r>
        </a:p>
      </dsp:txBody>
      <dsp:txXfrm>
        <a:off x="2959537" y="0"/>
        <a:ext cx="1982690" cy="1377013"/>
      </dsp:txXfrm>
    </dsp:sp>
    <dsp:sp modelId="{0AD6443A-9FEC-4771-BD29-689296E0386D}">
      <dsp:nvSpPr>
        <dsp:cNvPr id="0" name=""/>
        <dsp:cNvSpPr/>
      </dsp:nvSpPr>
      <dsp:spPr>
        <a:xfrm>
          <a:off x="5134953" y="0"/>
          <a:ext cx="4403611" cy="1377013"/>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3</a:t>
          </a:r>
        </a:p>
      </dsp:txBody>
      <dsp:txXfrm rot="16200000">
        <a:off x="5010739" y="124214"/>
        <a:ext cx="1129150" cy="880722"/>
      </dsp:txXfrm>
    </dsp:sp>
    <dsp:sp modelId="{BA7C0155-192C-45D7-AD14-C7A3C6C5F017}">
      <dsp:nvSpPr>
        <dsp:cNvPr id="0" name=""/>
        <dsp:cNvSpPr/>
      </dsp:nvSpPr>
      <dsp:spPr>
        <a:xfrm rot="5400000">
          <a:off x="5053333" y="887078"/>
          <a:ext cx="202331" cy="586376"/>
        </a:xfrm>
        <a:prstGeom prst="flowChartExtract">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dsp:style>
    </dsp:sp>
    <dsp:sp modelId="{78D88FC5-9EFA-422D-983E-555E2452E6AF}">
      <dsp:nvSpPr>
        <dsp:cNvPr id="0" name=""/>
        <dsp:cNvSpPr/>
      </dsp:nvSpPr>
      <dsp:spPr>
        <a:xfrm>
          <a:off x="5979829" y="0"/>
          <a:ext cx="3280690" cy="137701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100000"/>
            </a:lnSpc>
            <a:spcBef>
              <a:spcPct val="0"/>
            </a:spcBef>
            <a:spcAft>
              <a:spcPts val="0"/>
            </a:spcAft>
            <a:buNone/>
          </a:pPr>
          <a:r>
            <a:rPr lang="fr-FR" sz="1800" kern="1200" dirty="0"/>
            <a:t>Après audition, </a:t>
          </a:r>
        </a:p>
        <a:p>
          <a:pPr marL="0" lvl="0" indent="0" algn="l" defTabSz="800100">
            <a:lnSpc>
              <a:spcPct val="100000"/>
            </a:lnSpc>
            <a:spcBef>
              <a:spcPct val="0"/>
            </a:spcBef>
            <a:spcAft>
              <a:spcPts val="0"/>
            </a:spcAft>
            <a:buNone/>
          </a:pPr>
          <a:r>
            <a:rPr lang="fr-FR" sz="1800" kern="1200" dirty="0"/>
            <a:t>si il/elle est </a:t>
          </a:r>
          <a:r>
            <a:rPr lang="fr-FR" sz="1800" b="1" kern="1200" dirty="0" err="1"/>
            <a:t>sélectionné.e</a:t>
          </a:r>
          <a:r>
            <a:rPr lang="fr-FR" sz="1800" kern="1200" dirty="0"/>
            <a:t>, </a:t>
          </a:r>
        </a:p>
        <a:p>
          <a:pPr marL="0" lvl="0" indent="0" algn="l" defTabSz="800100">
            <a:lnSpc>
              <a:spcPct val="100000"/>
            </a:lnSpc>
            <a:spcBef>
              <a:spcPct val="0"/>
            </a:spcBef>
            <a:spcAft>
              <a:spcPts val="0"/>
            </a:spcAft>
            <a:buNone/>
          </a:pPr>
          <a:r>
            <a:rPr lang="fr-FR" sz="1800" kern="1200" dirty="0"/>
            <a:t> il/elle </a:t>
          </a:r>
          <a:r>
            <a:rPr lang="fr-FR" sz="1800" b="1" kern="1200" dirty="0"/>
            <a:t>se </a:t>
          </a:r>
          <a:r>
            <a:rPr lang="fr-FR" sz="1800" b="1" kern="1200" dirty="0" err="1"/>
            <a:t>pré-inscrit</a:t>
          </a:r>
          <a:endParaRPr lang="fr-FR" sz="1800" b="1" kern="1200" dirty="0"/>
        </a:p>
      </dsp:txBody>
      <dsp:txXfrm>
        <a:off x="5979829" y="0"/>
        <a:ext cx="3280690" cy="13770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B10E3-D728-40AB-BD63-BCBB46FEF920}">
      <dsp:nvSpPr>
        <dsp:cNvPr id="0" name=""/>
        <dsp:cNvSpPr/>
      </dsp:nvSpPr>
      <dsp:spPr>
        <a:xfrm>
          <a:off x="3744" y="0"/>
          <a:ext cx="2192345" cy="1853501"/>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 1</a:t>
          </a:r>
        </a:p>
      </dsp:txBody>
      <dsp:txXfrm rot="16200000">
        <a:off x="-536956" y="540700"/>
        <a:ext cx="1519870" cy="438469"/>
      </dsp:txXfrm>
    </dsp:sp>
    <dsp:sp modelId="{BF772B4A-7372-4786-B5A6-CD580C129045}">
      <dsp:nvSpPr>
        <dsp:cNvPr id="0" name=""/>
        <dsp:cNvSpPr/>
      </dsp:nvSpPr>
      <dsp:spPr>
        <a:xfrm>
          <a:off x="566684" y="0"/>
          <a:ext cx="1633297" cy="18535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Il/elle </a:t>
          </a:r>
          <a:r>
            <a:rPr lang="fr-FR" sz="1800" b="1" kern="1200" dirty="0"/>
            <a:t>constitue</a:t>
          </a:r>
          <a:r>
            <a:rPr lang="fr-FR" sz="1800" kern="1200" dirty="0"/>
            <a:t> son dossier sur AMETHIS et joint les </a:t>
          </a:r>
          <a:r>
            <a:rPr lang="fr-FR" sz="1800" b="1" kern="1200" dirty="0"/>
            <a:t>pièces justificatives </a:t>
          </a:r>
        </a:p>
        <a:p>
          <a:pPr marL="0" lvl="0" indent="0" algn="l" defTabSz="800100">
            <a:lnSpc>
              <a:spcPct val="90000"/>
            </a:lnSpc>
            <a:spcBef>
              <a:spcPct val="0"/>
            </a:spcBef>
            <a:spcAft>
              <a:spcPct val="35000"/>
            </a:spcAft>
            <a:buNone/>
          </a:pPr>
          <a:endParaRPr lang="fr-FR" sz="1800" kern="1200" dirty="0"/>
        </a:p>
      </dsp:txBody>
      <dsp:txXfrm>
        <a:off x="566684" y="0"/>
        <a:ext cx="1633297" cy="1853501"/>
      </dsp:txXfrm>
    </dsp:sp>
    <dsp:sp modelId="{9CA59A17-9DF8-4E70-B80D-11946D568D67}">
      <dsp:nvSpPr>
        <dsp:cNvPr id="0" name=""/>
        <dsp:cNvSpPr/>
      </dsp:nvSpPr>
      <dsp:spPr>
        <a:xfrm>
          <a:off x="2336802" y="0"/>
          <a:ext cx="2661329" cy="1853501"/>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2</a:t>
          </a:r>
        </a:p>
      </dsp:txBody>
      <dsp:txXfrm rot="16200000">
        <a:off x="1843000" y="493802"/>
        <a:ext cx="1519870" cy="532265"/>
      </dsp:txXfrm>
    </dsp:sp>
    <dsp:sp modelId="{7CA94FB1-E4D5-44DA-B76C-AA3EE5730D0E}">
      <dsp:nvSpPr>
        <dsp:cNvPr id="0" name=""/>
        <dsp:cNvSpPr/>
      </dsp:nvSpPr>
      <dsp:spPr>
        <a:xfrm rot="5400000">
          <a:off x="2220063" y="1296808"/>
          <a:ext cx="272570" cy="586376"/>
        </a:xfrm>
        <a:prstGeom prst="flowChartExtract">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dsp:style>
    </dsp:sp>
    <dsp:sp modelId="{7D852176-F000-43DF-856F-6C632C130470}">
      <dsp:nvSpPr>
        <dsp:cNvPr id="0" name=""/>
        <dsp:cNvSpPr/>
      </dsp:nvSpPr>
      <dsp:spPr>
        <a:xfrm>
          <a:off x="2959537" y="0"/>
          <a:ext cx="1982690" cy="18535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fr-FR" sz="1800" kern="1200" dirty="0"/>
            <a:t>Son dossier passe en </a:t>
          </a:r>
          <a:r>
            <a:rPr lang="fr-FR" sz="1800" b="1" kern="1200" dirty="0"/>
            <a:t>commission </a:t>
          </a:r>
        </a:p>
        <a:p>
          <a:pPr marL="0" lvl="0" indent="0" algn="l" defTabSz="800100">
            <a:lnSpc>
              <a:spcPct val="90000"/>
            </a:lnSpc>
            <a:spcBef>
              <a:spcPct val="0"/>
            </a:spcBef>
            <a:spcAft>
              <a:spcPct val="35000"/>
            </a:spcAft>
            <a:buNone/>
          </a:pPr>
          <a:endParaRPr lang="fr-FR" sz="1800" kern="1200" dirty="0"/>
        </a:p>
      </dsp:txBody>
      <dsp:txXfrm>
        <a:off x="2959537" y="0"/>
        <a:ext cx="1982690" cy="1853501"/>
      </dsp:txXfrm>
    </dsp:sp>
    <dsp:sp modelId="{0AD6443A-9FEC-4771-BD29-689296E0386D}">
      <dsp:nvSpPr>
        <dsp:cNvPr id="0" name=""/>
        <dsp:cNvSpPr/>
      </dsp:nvSpPr>
      <dsp:spPr>
        <a:xfrm>
          <a:off x="5134953" y="0"/>
          <a:ext cx="4403611" cy="1853501"/>
        </a:xfrm>
        <a:prstGeom prst="roundRect">
          <a:avLst>
            <a:gd name="adj" fmla="val 5000"/>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3</a:t>
          </a:r>
        </a:p>
      </dsp:txBody>
      <dsp:txXfrm rot="16200000">
        <a:off x="4815379" y="319574"/>
        <a:ext cx="1519870" cy="880722"/>
      </dsp:txXfrm>
    </dsp:sp>
    <dsp:sp modelId="{BA7C0155-192C-45D7-AD14-C7A3C6C5F017}">
      <dsp:nvSpPr>
        <dsp:cNvPr id="0" name=""/>
        <dsp:cNvSpPr/>
      </dsp:nvSpPr>
      <dsp:spPr>
        <a:xfrm rot="5400000">
          <a:off x="5018214" y="1296808"/>
          <a:ext cx="272570" cy="586376"/>
        </a:xfrm>
        <a:prstGeom prst="flowChartExtract">
          <a:avLst/>
        </a:prstGeom>
        <a:solidFill>
          <a:schemeClr val="lt1">
            <a:hueOff val="0"/>
            <a:satOff val="0"/>
            <a:lumOff val="0"/>
            <a:alphaOff val="0"/>
          </a:schemeClr>
        </a:solidFill>
        <a:ln w="12700" cap="flat" cmpd="sng" algn="ctr">
          <a:solidFill>
            <a:srgbClr val="4070AA"/>
          </a:solidFill>
          <a:prstDash val="solid"/>
          <a:miter lim="800000"/>
        </a:ln>
        <a:effectLst/>
      </dsp:spPr>
      <dsp:style>
        <a:lnRef idx="2">
          <a:scrgbClr r="0" g="0" b="0"/>
        </a:lnRef>
        <a:fillRef idx="1">
          <a:scrgbClr r="0" g="0" b="0"/>
        </a:fillRef>
        <a:effectRef idx="0">
          <a:scrgbClr r="0" g="0" b="0"/>
        </a:effectRef>
        <a:fontRef idx="minor"/>
      </dsp:style>
    </dsp:sp>
    <dsp:sp modelId="{78D88FC5-9EFA-422D-983E-555E2452E6AF}">
      <dsp:nvSpPr>
        <dsp:cNvPr id="0" name=""/>
        <dsp:cNvSpPr/>
      </dsp:nvSpPr>
      <dsp:spPr>
        <a:xfrm>
          <a:off x="5979829" y="0"/>
          <a:ext cx="3280690" cy="185350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100000"/>
            </a:lnSpc>
            <a:spcBef>
              <a:spcPct val="0"/>
            </a:spcBef>
            <a:spcAft>
              <a:spcPts val="0"/>
            </a:spcAft>
            <a:buNone/>
          </a:pPr>
          <a:r>
            <a:rPr lang="fr-FR" sz="1800" kern="1200" dirty="0"/>
            <a:t>Si il/elle est </a:t>
          </a:r>
          <a:r>
            <a:rPr lang="fr-FR" sz="1800" kern="1200" dirty="0" err="1"/>
            <a:t>sélectionné.e</a:t>
          </a:r>
          <a:r>
            <a:rPr lang="fr-FR" sz="1800" kern="1200" dirty="0"/>
            <a:t>, </a:t>
          </a:r>
          <a:endParaRPr lang="fr-FR" sz="1800" b="1" kern="1200" dirty="0"/>
        </a:p>
        <a:p>
          <a:pPr marL="0" lvl="0" indent="0" algn="l" defTabSz="800100">
            <a:lnSpc>
              <a:spcPct val="100000"/>
            </a:lnSpc>
            <a:spcBef>
              <a:spcPct val="0"/>
            </a:spcBef>
            <a:spcAft>
              <a:spcPts val="0"/>
            </a:spcAft>
            <a:buNone/>
          </a:pPr>
          <a:r>
            <a:rPr lang="fr-FR" sz="1800" kern="1200" dirty="0"/>
            <a:t>son dossier AMETHIS est débloqué par l’ED</a:t>
          </a:r>
        </a:p>
        <a:p>
          <a:pPr marL="0" lvl="0" indent="0" algn="l" defTabSz="800100">
            <a:lnSpc>
              <a:spcPct val="100000"/>
            </a:lnSpc>
            <a:spcBef>
              <a:spcPct val="0"/>
            </a:spcBef>
            <a:spcAft>
              <a:spcPts val="0"/>
            </a:spcAft>
            <a:buNone/>
          </a:pPr>
          <a:endParaRPr lang="fr-FR" sz="1800" kern="1200" dirty="0"/>
        </a:p>
      </dsp:txBody>
      <dsp:txXfrm>
        <a:off x="5979829" y="0"/>
        <a:ext cx="3280690" cy="18535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25D14-6ED8-4148-A87A-BE81AA24999E}">
      <dsp:nvSpPr>
        <dsp:cNvPr id="0" name=""/>
        <dsp:cNvSpPr/>
      </dsp:nvSpPr>
      <dsp:spPr>
        <a:xfrm>
          <a:off x="3688" y="0"/>
          <a:ext cx="4016915" cy="1612689"/>
        </a:xfrm>
        <a:prstGeom prst="chevron">
          <a:avLst/>
        </a:prstGeom>
        <a:solidFill>
          <a:schemeClr val="lt1">
            <a:hueOff val="0"/>
            <a:satOff val="0"/>
            <a:lumOff val="0"/>
            <a:alphaOff val="0"/>
          </a:schemeClr>
        </a:solidFill>
        <a:ln w="12700" cap="flat" cmpd="sng" algn="ctr">
          <a:solidFill>
            <a:srgbClr val="00AA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4. Il/elle </a:t>
          </a:r>
          <a:r>
            <a:rPr lang="fr-FR" sz="1800" b="1" kern="1200" dirty="0">
              <a:latin typeface="+mj-lt"/>
            </a:rPr>
            <a:t>constitue</a:t>
          </a:r>
          <a:r>
            <a:rPr lang="fr-FR" sz="1800" kern="1200" dirty="0">
              <a:latin typeface="+mj-lt"/>
            </a:rPr>
            <a:t> son dossier sur AMETHIS et joint les </a:t>
          </a:r>
          <a:r>
            <a:rPr lang="fr-FR" sz="1800" b="1" kern="1200" dirty="0">
              <a:latin typeface="+mj-lt"/>
            </a:rPr>
            <a:t>pièces justificatives</a:t>
          </a:r>
          <a:r>
            <a:rPr lang="fr-FR" sz="1800" kern="1200" dirty="0">
              <a:latin typeface="+mj-lt"/>
            </a:rPr>
            <a:t> </a:t>
          </a:r>
          <a:endParaRPr lang="fr-FR" sz="1800" b="1" i="1" u="none" kern="1200" dirty="0">
            <a:solidFill>
              <a:schemeClr val="tx1"/>
            </a:solidFill>
            <a:latin typeface="+mj-lt"/>
          </a:endParaRPr>
        </a:p>
      </dsp:txBody>
      <dsp:txXfrm>
        <a:off x="810033" y="0"/>
        <a:ext cx="2404226" cy="1612689"/>
      </dsp:txXfrm>
    </dsp:sp>
    <dsp:sp modelId="{FC3D9715-8AE9-492C-808A-0EDCFEBE2AF0}">
      <dsp:nvSpPr>
        <dsp:cNvPr id="0" name=""/>
        <dsp:cNvSpPr/>
      </dsp:nvSpPr>
      <dsp:spPr>
        <a:xfrm>
          <a:off x="3473295" y="0"/>
          <a:ext cx="5473083" cy="1612689"/>
        </a:xfrm>
        <a:prstGeom prst="chevron">
          <a:avLst/>
        </a:prstGeom>
        <a:solidFill>
          <a:schemeClr val="lt1">
            <a:hueOff val="0"/>
            <a:satOff val="0"/>
            <a:lumOff val="0"/>
            <a:alphaOff val="0"/>
          </a:schemeClr>
        </a:solidFill>
        <a:ln w="12700" cap="flat" cmpd="sng" algn="ctr">
          <a:solidFill>
            <a:srgbClr val="00AA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5. Après vérification par l’ED*, la direction de thèse puis la direction du laboratoire et enfin la direction de l’ED </a:t>
          </a:r>
          <a:r>
            <a:rPr lang="fr-FR" sz="1800" b="1" kern="1200" dirty="0">
              <a:latin typeface="+mj-lt"/>
            </a:rPr>
            <a:t>valident</a:t>
          </a:r>
          <a:r>
            <a:rPr lang="fr-FR" sz="1800" kern="1200" dirty="0">
              <a:latin typeface="+mj-lt"/>
            </a:rPr>
            <a:t> le dossier (AMETHIS)</a:t>
          </a:r>
          <a:endParaRPr lang="fr-FR" sz="1800" b="1" kern="1200" dirty="0">
            <a:solidFill>
              <a:srgbClr val="003366"/>
            </a:solidFill>
            <a:latin typeface="+mj-lt"/>
          </a:endParaRPr>
        </a:p>
      </dsp:txBody>
      <dsp:txXfrm>
        <a:off x="4279640" y="0"/>
        <a:ext cx="3860394" cy="1612689"/>
      </dsp:txXfrm>
    </dsp:sp>
    <dsp:sp modelId="{8E62A5F3-71D2-4D9F-9D33-DAC7892A06C2}">
      <dsp:nvSpPr>
        <dsp:cNvPr id="0" name=""/>
        <dsp:cNvSpPr/>
      </dsp:nvSpPr>
      <dsp:spPr>
        <a:xfrm>
          <a:off x="8399070" y="0"/>
          <a:ext cx="3285327" cy="1612689"/>
        </a:xfrm>
        <a:prstGeom prst="chevron">
          <a:avLst/>
        </a:prstGeom>
        <a:solidFill>
          <a:schemeClr val="lt1">
            <a:hueOff val="0"/>
            <a:satOff val="0"/>
            <a:lumOff val="0"/>
            <a:alphaOff val="0"/>
          </a:schemeClr>
        </a:solidFill>
        <a:ln w="12700" cap="flat" cmpd="sng" algn="ctr">
          <a:solidFill>
            <a:srgbClr val="00AAE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mj-lt"/>
            </a:rPr>
            <a:t>6. Décision finale de l’établissement*</a:t>
          </a:r>
        </a:p>
      </dsp:txBody>
      <dsp:txXfrm>
        <a:off x="9205415" y="0"/>
        <a:ext cx="1672638" cy="1612689"/>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18BBA8A8-DBA7-4EBB-A8BC-11324EF34F49}"/>
              </a:ext>
            </a:extLst>
          </p:cNvPr>
          <p:cNvSpPr>
            <a:spLocks noGrp="1"/>
          </p:cNvSpPr>
          <p:nvPr>
            <p:ph type="hdr" sz="quarter"/>
          </p:nvPr>
        </p:nvSpPr>
        <p:spPr>
          <a:xfrm>
            <a:off x="0" y="0"/>
            <a:ext cx="6176963"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73C46CE7-FBAA-43EB-8AF5-20FCF488F055}"/>
              </a:ext>
            </a:extLst>
          </p:cNvPr>
          <p:cNvSpPr>
            <a:spLocks noGrp="1"/>
          </p:cNvSpPr>
          <p:nvPr>
            <p:ph type="dt" sz="quarter" idx="1"/>
          </p:nvPr>
        </p:nvSpPr>
        <p:spPr>
          <a:xfrm>
            <a:off x="8075613" y="0"/>
            <a:ext cx="6176962" cy="536575"/>
          </a:xfrm>
          <a:prstGeom prst="rect">
            <a:avLst/>
          </a:prstGeom>
        </p:spPr>
        <p:txBody>
          <a:bodyPr vert="horz" lIns="91440" tIns="45720" rIns="91440" bIns="45720" rtlCol="0"/>
          <a:lstStyle>
            <a:lvl1pPr algn="r">
              <a:defRPr sz="1200"/>
            </a:lvl1pPr>
          </a:lstStyle>
          <a:p>
            <a:fld id="{9E6FFA06-B445-4E09-925D-F366FD84D0D1}" type="datetimeFigureOut">
              <a:rPr lang="fr-FR" smtClean="0"/>
              <a:t>29/06/2022</a:t>
            </a:fld>
            <a:endParaRPr lang="fr-FR"/>
          </a:p>
        </p:txBody>
      </p:sp>
      <p:sp>
        <p:nvSpPr>
          <p:cNvPr id="4" name="Espace réservé du pied de page 3">
            <a:extLst>
              <a:ext uri="{FF2B5EF4-FFF2-40B4-BE49-F238E27FC236}">
                <a16:creationId xmlns:a16="http://schemas.microsoft.com/office/drawing/2014/main" id="{1B70FC02-6B0D-49E2-A07D-D29CCA49B399}"/>
              </a:ext>
            </a:extLst>
          </p:cNvPr>
          <p:cNvSpPr>
            <a:spLocks noGrp="1"/>
          </p:cNvSpPr>
          <p:nvPr>
            <p:ph type="ftr" sz="quarter" idx="2"/>
          </p:nvPr>
        </p:nvSpPr>
        <p:spPr>
          <a:xfrm>
            <a:off x="0" y="10155238"/>
            <a:ext cx="6176963" cy="5365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FBD301E4-C30E-49A4-A405-C1E41852022B}"/>
              </a:ext>
            </a:extLst>
          </p:cNvPr>
          <p:cNvSpPr>
            <a:spLocks noGrp="1"/>
          </p:cNvSpPr>
          <p:nvPr>
            <p:ph type="sldNum" sz="quarter" idx="3"/>
          </p:nvPr>
        </p:nvSpPr>
        <p:spPr>
          <a:xfrm>
            <a:off x="8075613" y="10155238"/>
            <a:ext cx="6176962" cy="536575"/>
          </a:xfrm>
          <a:prstGeom prst="rect">
            <a:avLst/>
          </a:prstGeom>
        </p:spPr>
        <p:txBody>
          <a:bodyPr vert="horz" lIns="91440" tIns="45720" rIns="91440" bIns="45720" rtlCol="0" anchor="b"/>
          <a:lstStyle>
            <a:lvl1pPr algn="r">
              <a:defRPr sz="1200"/>
            </a:lvl1pPr>
          </a:lstStyle>
          <a:p>
            <a:fld id="{D3D99EE8-74BD-444C-ACD5-19A98B077188}" type="slidenum">
              <a:rPr lang="fr-FR" smtClean="0"/>
              <a:t>‹N°›</a:t>
            </a:fld>
            <a:endParaRPr lang="fr-FR"/>
          </a:p>
        </p:txBody>
      </p:sp>
    </p:spTree>
    <p:extLst>
      <p:ext uri="{BB962C8B-B14F-4D97-AF65-F5344CB8AC3E}">
        <p14:creationId xmlns:p14="http://schemas.microsoft.com/office/powerpoint/2010/main" val="348462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6176963"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8075613" y="0"/>
            <a:ext cx="6176962" cy="536575"/>
          </a:xfrm>
          <a:prstGeom prst="rect">
            <a:avLst/>
          </a:prstGeom>
        </p:spPr>
        <p:txBody>
          <a:bodyPr vert="horz" lIns="91440" tIns="45720" rIns="91440" bIns="45720" rtlCol="0"/>
          <a:lstStyle>
            <a:lvl1pPr algn="r">
              <a:defRPr sz="1200"/>
            </a:lvl1pPr>
          </a:lstStyle>
          <a:p>
            <a:fld id="{2002D64B-E73D-4829-BB1E-9CBD91C533A1}" type="datetimeFigureOut">
              <a:rPr lang="fr-FR" smtClean="0"/>
              <a:t>29/06/2022</a:t>
            </a:fld>
            <a:endParaRPr lang="fr-FR"/>
          </a:p>
        </p:txBody>
      </p:sp>
      <p:sp>
        <p:nvSpPr>
          <p:cNvPr id="4" name="Espace réservé de l'image des diapositives 3"/>
          <p:cNvSpPr>
            <a:spLocks noGrp="1" noRot="1" noChangeAspect="1"/>
          </p:cNvSpPr>
          <p:nvPr>
            <p:ph type="sldImg" idx="2"/>
          </p:nvPr>
        </p:nvSpPr>
        <p:spPr>
          <a:xfrm>
            <a:off x="4722813" y="1336675"/>
            <a:ext cx="4810125"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425575" y="5145088"/>
            <a:ext cx="11404600" cy="42100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10155238"/>
            <a:ext cx="6176963"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8075613" y="10155238"/>
            <a:ext cx="6176962" cy="536575"/>
          </a:xfrm>
          <a:prstGeom prst="rect">
            <a:avLst/>
          </a:prstGeom>
        </p:spPr>
        <p:txBody>
          <a:bodyPr vert="horz" lIns="91440" tIns="45720" rIns="91440" bIns="45720" rtlCol="0" anchor="b"/>
          <a:lstStyle>
            <a:lvl1pPr algn="r">
              <a:defRPr sz="1200"/>
            </a:lvl1pPr>
          </a:lstStyle>
          <a:p>
            <a:fld id="{27681E19-2339-44E0-94EB-485303812455}" type="slidenum">
              <a:rPr lang="fr-FR" smtClean="0"/>
              <a:t>‹N°›</a:t>
            </a:fld>
            <a:endParaRPr lang="fr-FR"/>
          </a:p>
        </p:txBody>
      </p:sp>
    </p:spTree>
    <p:extLst>
      <p:ext uri="{BB962C8B-B14F-4D97-AF65-F5344CB8AC3E}">
        <p14:creationId xmlns:p14="http://schemas.microsoft.com/office/powerpoint/2010/main" val="165677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legifrance.gouv.fr/affichTexte.do?dateTexte=&amp;categorieLien=id&amp;cidTexte=JORFTEXT000000426953&amp;fastPos=2&amp;fastReqId=1688671734&amp;oldAction=rechExpTexteJor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legifrance.gouv.fr/affichTexte.do?dateTexte=&amp;categorieLien=id&amp;cidTexte=JORFTEXT000000426953&amp;fastPos=2&amp;fastReqId=1688671734&amp;oldAction=rechExpTexteJor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Autorisation du directeur pour donner un profil directeur d’unité aux gestionnaires de laboratoire (consultant avancé prévu dans une version </a:t>
            </a:r>
            <a:r>
              <a:rPr lang="fr-FR" dirty="0" err="1"/>
              <a:t>ulterieur</a:t>
            </a:r>
            <a:r>
              <a:rPr lang="fr-FR" dirty="0"/>
              <a:t>) </a:t>
            </a:r>
          </a:p>
        </p:txBody>
      </p:sp>
      <p:sp>
        <p:nvSpPr>
          <p:cNvPr id="4" name="Espace réservé du numéro de diapositive 3"/>
          <p:cNvSpPr>
            <a:spLocks noGrp="1"/>
          </p:cNvSpPr>
          <p:nvPr>
            <p:ph type="sldNum" sz="quarter" idx="5"/>
          </p:nvPr>
        </p:nvSpPr>
        <p:spPr/>
        <p:txBody>
          <a:bodyPr/>
          <a:lstStyle/>
          <a:p>
            <a:fld id="{27681E19-2339-44E0-94EB-485303812455}" type="slidenum">
              <a:rPr lang="fr-FR" smtClean="0"/>
              <a:t>11</a:t>
            </a:fld>
            <a:endParaRPr lang="fr-FR"/>
          </a:p>
        </p:txBody>
      </p:sp>
    </p:spTree>
    <p:extLst>
      <p:ext uri="{BB962C8B-B14F-4D97-AF65-F5344CB8AC3E}">
        <p14:creationId xmlns:p14="http://schemas.microsoft.com/office/powerpoint/2010/main" val="376404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Obj</a:t>
            </a:r>
            <a:r>
              <a:rPr lang="fr-FR" dirty="0"/>
              <a:t> gouvernement: améliorer la situation juridique et sociale des personnes qui s'engagent dans la préparation d'un doctorat. La </a:t>
            </a:r>
            <a:r>
              <a:rPr lang="fr-FR" dirty="0">
                <a:hlinkClick r:id="rId3" tooltip="Nouvelle fenêtre"/>
              </a:rPr>
              <a:t>loi du 18 avril 2006</a:t>
            </a:r>
            <a:r>
              <a:rPr lang="fr-FR" dirty="0"/>
              <a:t> a introduit dans l'article L. 612-7 du code de l'Éducation le principe selon lequel la préparation du doctorat constitue une expérience professionnelle. </a:t>
            </a:r>
          </a:p>
          <a:p>
            <a:r>
              <a:rPr lang="fr-FR" dirty="0"/>
              <a:t>Avant le « contrat doctoral », les doctorants disposaient jusqu'alors de possibilités de recrutement très disparates sur la base de contrats établis par l'État, les allocations de recherche, mais aussi d'autres types de contrats conçus à l'initiative des établissements d'enseignement supérieur, des organismes de recherche ou des collectivités locales. </a:t>
            </a:r>
          </a:p>
        </p:txBody>
      </p:sp>
      <p:sp>
        <p:nvSpPr>
          <p:cNvPr id="4" name="Espace réservé du numéro de diapositive 3"/>
          <p:cNvSpPr>
            <a:spLocks noGrp="1"/>
          </p:cNvSpPr>
          <p:nvPr>
            <p:ph type="sldNum" sz="quarter" idx="10"/>
          </p:nvPr>
        </p:nvSpPr>
        <p:spPr/>
        <p:txBody>
          <a:bodyPr/>
          <a:lstStyle/>
          <a:p>
            <a:fld id="{27681E19-2339-44E0-94EB-485303812455}" type="slidenum">
              <a:rPr lang="fr-FR" smtClean="0"/>
              <a:t>27</a:t>
            </a:fld>
            <a:endParaRPr lang="fr-FR"/>
          </a:p>
        </p:txBody>
      </p:sp>
    </p:spTree>
    <p:extLst>
      <p:ext uri="{BB962C8B-B14F-4D97-AF65-F5344CB8AC3E}">
        <p14:creationId xmlns:p14="http://schemas.microsoft.com/office/powerpoint/2010/main" val="3815742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Obj</a:t>
            </a:r>
            <a:r>
              <a:rPr lang="fr-FR" dirty="0"/>
              <a:t> gouvernement: améliorer la situation juridique et sociale des personnes qui s'engagent dans la préparation d'un doctorat. La </a:t>
            </a:r>
            <a:r>
              <a:rPr lang="fr-FR" dirty="0">
                <a:hlinkClick r:id="rId3" tooltip="Nouvelle fenêtre"/>
              </a:rPr>
              <a:t>loi du 18 avril 2006</a:t>
            </a:r>
            <a:r>
              <a:rPr lang="fr-FR" dirty="0"/>
              <a:t> a introduit dans l'article L. 612-7 du code de l'Éducation le principe selon lequel la préparation du doctorat constitue une expérience professionnelle. </a:t>
            </a:r>
          </a:p>
          <a:p>
            <a:r>
              <a:rPr lang="fr-FR" dirty="0"/>
              <a:t>Avant le « contrat doctoral », les doctorants disposaient jusqu'alors de possibilités de recrutement très disparates sur la base de contrats établis par l'État, les allocations de recherche, mais aussi d'autres types de contrats conçus à l'initiative des établissements d'enseignement supérieur, des organismes de recherche ou des collectivités locales. </a:t>
            </a:r>
          </a:p>
        </p:txBody>
      </p:sp>
      <p:sp>
        <p:nvSpPr>
          <p:cNvPr id="4" name="Espace réservé du numéro de diapositive 3"/>
          <p:cNvSpPr>
            <a:spLocks noGrp="1"/>
          </p:cNvSpPr>
          <p:nvPr>
            <p:ph type="sldNum" sz="quarter" idx="10"/>
          </p:nvPr>
        </p:nvSpPr>
        <p:spPr/>
        <p:txBody>
          <a:bodyPr/>
          <a:lstStyle/>
          <a:p>
            <a:fld id="{27681E19-2339-44E0-94EB-485303812455}" type="slidenum">
              <a:rPr lang="fr-FR" smtClean="0"/>
              <a:t>28</a:t>
            </a:fld>
            <a:endParaRPr lang="fr-FR"/>
          </a:p>
        </p:txBody>
      </p:sp>
    </p:spTree>
    <p:extLst>
      <p:ext uri="{BB962C8B-B14F-4D97-AF65-F5344CB8AC3E}">
        <p14:creationId xmlns:p14="http://schemas.microsoft.com/office/powerpoint/2010/main" val="381574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7681E19-2339-44E0-94EB-485303812455}" type="slidenum">
              <a:rPr lang="fr-FR" smtClean="0"/>
              <a:t>29</a:t>
            </a:fld>
            <a:endParaRPr lang="fr-FR"/>
          </a:p>
        </p:txBody>
      </p:sp>
    </p:spTree>
    <p:extLst>
      <p:ext uri="{BB962C8B-B14F-4D97-AF65-F5344CB8AC3E}">
        <p14:creationId xmlns:p14="http://schemas.microsoft.com/office/powerpoint/2010/main" val="1713987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1re page">
    <p:spTree>
      <p:nvGrpSpPr>
        <p:cNvPr id="1" name=""/>
        <p:cNvGrpSpPr/>
        <p:nvPr/>
      </p:nvGrpSpPr>
      <p:grpSpPr bwMode="auto">
        <a:xfrm>
          <a:off x="0" y="0"/>
          <a:ext cx="0" cy="0"/>
          <a:chOff x="0" y="0"/>
          <a:chExt cx="0" cy="0"/>
        </a:xfrm>
      </p:grpSpPr>
      <p:sp>
        <p:nvSpPr>
          <p:cNvPr id="35" name="Rectangle 34"/>
          <p:cNvSpPr/>
          <p:nvPr userDrawn="1"/>
        </p:nvSpPr>
        <p:spPr bwMode="white">
          <a:xfrm>
            <a:off x="0" y="-25241"/>
            <a:ext cx="14255750" cy="10742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sp>
        <p:nvSpPr>
          <p:cNvPr id="3" name="Content Placeholder 2"/>
          <p:cNvSpPr>
            <a:spLocks noGrp="1"/>
          </p:cNvSpPr>
          <p:nvPr>
            <p:ph idx="1" hasCustomPrompt="1"/>
          </p:nvPr>
        </p:nvSpPr>
        <p:spPr bwMode="black">
          <a:xfrm>
            <a:off x="862198" y="2642693"/>
            <a:ext cx="11330240" cy="2769989"/>
          </a:xfrm>
        </p:spPr>
        <p:txBody>
          <a:bodyPr/>
          <a:lstStyle>
            <a:lvl1pPr marL="0" indent="0">
              <a:buNone/>
              <a:defRPr sz="10000">
                <a:solidFill>
                  <a:schemeClr val="bg1"/>
                </a:solidFill>
              </a:defRPr>
            </a:lvl1pPr>
          </a:lstStyle>
          <a:p>
            <a:pPr lvl="0">
              <a:defRPr/>
            </a:pPr>
            <a:r>
              <a:rPr lang="fr-FR"/>
              <a:t>Modifiez le style du titre</a:t>
            </a:r>
            <a:endParaRPr/>
          </a:p>
        </p:txBody>
      </p:sp>
      <p:sp>
        <p:nvSpPr>
          <p:cNvPr id="11" name="Date Placeholder 3"/>
          <p:cNvSpPr>
            <a:spLocks noGrp="1"/>
          </p:cNvSpPr>
          <p:nvPr>
            <p:ph type="dt" sz="half" idx="10"/>
          </p:nvPr>
        </p:nvSpPr>
        <p:spPr bwMode="black">
          <a:xfrm>
            <a:off x="860096" y="1706027"/>
            <a:ext cx="3363941" cy="369332"/>
          </a:xfrm>
          <a:prstGeom prst="rect">
            <a:avLst/>
          </a:prstGeom>
        </p:spPr>
        <p:txBody>
          <a:bodyPr wrap="square" lIns="0" tIns="0" rIns="0" bIns="0">
            <a:spAutoFit/>
          </a:bodyPr>
          <a:lstStyle>
            <a:lvl1pPr>
              <a:defRPr sz="2400">
                <a:solidFill>
                  <a:schemeClr val="bg1"/>
                </a:solidFill>
              </a:defRPr>
            </a:lvl1pPr>
          </a:lstStyle>
          <a:p>
            <a:pPr>
              <a:defRPr/>
            </a:pPr>
            <a:endParaRPr lang="fr-FR"/>
          </a:p>
        </p:txBody>
      </p:sp>
      <p:sp>
        <p:nvSpPr>
          <p:cNvPr id="12" name="Footer Placeholder 4"/>
          <p:cNvSpPr>
            <a:spLocks noGrp="1"/>
          </p:cNvSpPr>
          <p:nvPr>
            <p:ph type="ftr" sz="quarter" idx="11"/>
          </p:nvPr>
        </p:nvSpPr>
        <p:spPr bwMode="black">
          <a:xfrm>
            <a:off x="7942880" y="1670992"/>
            <a:ext cx="4186125" cy="369332"/>
          </a:xfrm>
          <a:prstGeom prst="rect">
            <a:avLst/>
          </a:prstGeom>
        </p:spPr>
        <p:txBody>
          <a:bodyPr wrap="square" lIns="0" tIns="0" rIns="0" bIns="0">
            <a:spAutoFit/>
          </a:bodyPr>
          <a:lstStyle>
            <a:lvl1pPr algn="l">
              <a:defRPr sz="2400">
                <a:solidFill>
                  <a:schemeClr val="bg1"/>
                </a:solidFill>
              </a:defRPr>
            </a:lvl1pPr>
          </a:lstStyle>
          <a:p>
            <a:pPr>
              <a:defRPr/>
            </a:pPr>
            <a:endParaRPr lang="fr-FR"/>
          </a:p>
        </p:txBody>
      </p:sp>
      <p:sp>
        <p:nvSpPr>
          <p:cNvPr id="14" name="Subtitle 2"/>
          <p:cNvSpPr>
            <a:spLocks noGrp="1"/>
          </p:cNvSpPr>
          <p:nvPr>
            <p:ph type="subTitle" idx="12"/>
          </p:nvPr>
        </p:nvSpPr>
        <p:spPr bwMode="black">
          <a:xfrm>
            <a:off x="864568" y="5936542"/>
            <a:ext cx="11315169" cy="609398"/>
          </a:xfrm>
        </p:spPr>
        <p:txBody>
          <a:bodyPr wrap="square" lIns="0" tIns="0" rIns="0" bIns="0">
            <a:spAutoFit/>
          </a:bodyPr>
          <a:lstStyle>
            <a:lvl1pPr marL="0" indent="0" algn="l">
              <a:buNone/>
              <a:defRPr sz="4400">
                <a:solidFill>
                  <a:schemeClr val="bg1"/>
                </a:solidFill>
              </a:defRPr>
            </a:lvl1pPr>
            <a:lvl2pPr marL="712775" indent="0" algn="ctr">
              <a:buNone/>
              <a:defRPr sz="3100"/>
            </a:lvl2pPr>
            <a:lvl3pPr marL="1425550" indent="0" algn="ctr">
              <a:buNone/>
              <a:defRPr sz="2800"/>
            </a:lvl3pPr>
            <a:lvl4pPr marL="2138324" indent="0" algn="ctr">
              <a:buNone/>
              <a:defRPr sz="2500"/>
            </a:lvl4pPr>
            <a:lvl5pPr marL="2851099" indent="0" algn="ctr">
              <a:buNone/>
              <a:defRPr sz="2500"/>
            </a:lvl5pPr>
            <a:lvl6pPr marL="3563874" indent="0" algn="ctr">
              <a:buNone/>
              <a:defRPr sz="2500"/>
            </a:lvl6pPr>
            <a:lvl7pPr marL="4276649" indent="0" algn="ctr">
              <a:buNone/>
              <a:defRPr sz="2500"/>
            </a:lvl7pPr>
            <a:lvl8pPr marL="4989424" indent="0" algn="ctr">
              <a:buNone/>
              <a:defRPr sz="2500"/>
            </a:lvl8pPr>
            <a:lvl9pPr marL="5702198" indent="0" algn="ctr">
              <a:buNone/>
              <a:defRPr sz="2500"/>
            </a:lvl9pPr>
          </a:lstStyle>
          <a:p>
            <a:pPr>
              <a:defRPr/>
            </a:pPr>
            <a:r>
              <a:rPr lang="fr-FR"/>
              <a:t>Modifiez le style des sous-titres du masque</a:t>
            </a:r>
            <a:endParaRPr lang="en-US"/>
          </a:p>
        </p:txBody>
      </p:sp>
      <p:cxnSp>
        <p:nvCxnSpPr>
          <p:cNvPr id="36" name="Connecteur droit 35"/>
          <p:cNvCxnSpPr>
            <a:cxnSpLocks/>
          </p:cNvCxnSpPr>
          <p:nvPr userDrawn="1"/>
        </p:nvCxnSpPr>
        <p:spPr bwMode="black">
          <a:xfrm>
            <a:off x="435782" y="9418865"/>
            <a:ext cx="133568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Espace réservé du numéro de diapositive 5"/>
          <p:cNvSpPr>
            <a:spLocks noGrp="1"/>
          </p:cNvSpPr>
          <p:nvPr>
            <p:ph type="sldNum" sz="quarter" idx="13"/>
          </p:nvPr>
        </p:nvSpPr>
        <p:spPr bwMode="black">
          <a:xfrm>
            <a:off x="11701105" y="9532779"/>
            <a:ext cx="2091479" cy="430887"/>
          </a:xfrm>
        </p:spPr>
        <p:txBody>
          <a:bodyPr/>
          <a:lstStyle>
            <a:lvl1pPr>
              <a:defRPr>
                <a:solidFill>
                  <a:schemeClr val="bg1"/>
                </a:solidFill>
              </a:defRPr>
            </a:lvl1pPr>
          </a:lstStyle>
          <a:p>
            <a:pPr>
              <a:defRPr/>
            </a:pPr>
            <a:fld id="{935F9AA5-BE22-4C36-8B95-5AA10E261444}" type="slidenum">
              <a:rPr lang="fr-FR"/>
              <a:t>‹N°›</a:t>
            </a:fld>
            <a:endParaRPr lang="fr-FR"/>
          </a:p>
        </p:txBody>
      </p:sp>
      <p:pic>
        <p:nvPicPr>
          <p:cNvPr id="2051" name="Picture 3" descr="C:\Users\deffrasnes-c\Desktop\1-OUTILS COM\OUTILS\Pattern\Pattern-filigrane-CMJN - Copie-02.png"/>
          <p:cNvPicPr>
            <a:picLocks noChangeAspect="1" noChangeArrowheads="1"/>
          </p:cNvPicPr>
          <p:nvPr userDrawn="1"/>
        </p:nvPicPr>
        <p:blipFill>
          <a:blip r:embed="rId2"/>
          <a:stretch/>
        </p:blipFill>
        <p:spPr bwMode="auto">
          <a:xfrm rot="5400000">
            <a:off x="6783982" y="-6818476"/>
            <a:ext cx="660404" cy="14255749"/>
          </a:xfrm>
          <a:prstGeom prst="rect">
            <a:avLst/>
          </a:prstGeom>
          <a:noFill/>
        </p:spPr>
      </p:pic>
      <p:cxnSp>
        <p:nvCxnSpPr>
          <p:cNvPr id="40" name="Connecteur droit 39"/>
          <p:cNvCxnSpPr>
            <a:cxnSpLocks/>
          </p:cNvCxnSpPr>
          <p:nvPr userDrawn="1"/>
        </p:nvCxnSpPr>
        <p:spPr bwMode="black">
          <a:xfrm flipV="1">
            <a:off x="583324" y="2614668"/>
            <a:ext cx="0" cy="3976632"/>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5" name="Group 4"/>
          <p:cNvGrpSpPr>
            <a:grpSpLocks noChangeAspect="1"/>
          </p:cNvGrpSpPr>
          <p:nvPr userDrawn="1"/>
        </p:nvGrpSpPr>
        <p:grpSpPr bwMode="black">
          <a:xfrm>
            <a:off x="430837" y="9680521"/>
            <a:ext cx="2305048" cy="591776"/>
            <a:chOff x="2131" y="919"/>
            <a:chExt cx="3529" cy="906"/>
          </a:xfrm>
          <a:solidFill>
            <a:schemeClr val="bg1"/>
          </a:solidFill>
        </p:grpSpPr>
        <p:sp>
          <p:nvSpPr>
            <p:cNvPr id="16" name="Freeform 5"/>
            <p:cNvSpPr/>
            <p:nvPr userDrawn="1"/>
          </p:nvSpPr>
          <p:spPr bwMode="black">
            <a:xfrm>
              <a:off x="2131" y="1440"/>
              <a:ext cx="709" cy="385"/>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7" name="Freeform 6"/>
            <p:cNvSpPr/>
            <p:nvPr userDrawn="1"/>
          </p:nvSpPr>
          <p:spPr bwMode="black">
            <a:xfrm>
              <a:off x="3107" y="939"/>
              <a:ext cx="300" cy="359"/>
            </a:xfrm>
            <a:custGeom>
              <a:avLst/>
              <a:gdLst>
                <a:gd name="T0" fmla="*/ 59 w 300"/>
                <a:gd name="T1" fmla="*/ 91 h 359"/>
                <a:gd name="T2" fmla="*/ 59 w 300"/>
                <a:gd name="T3" fmla="*/ 359 h 359"/>
                <a:gd name="T4" fmla="*/ 0 w 300"/>
                <a:gd name="T5" fmla="*/ 359 h 359"/>
                <a:gd name="T6" fmla="*/ 0 w 300"/>
                <a:gd name="T7" fmla="*/ 0 h 359"/>
                <a:gd name="T8" fmla="*/ 72 w 300"/>
                <a:gd name="T9" fmla="*/ 0 h 359"/>
                <a:gd name="T10" fmla="*/ 228 w 300"/>
                <a:gd name="T11" fmla="*/ 262 h 359"/>
                <a:gd name="T12" fmla="*/ 243 w 300"/>
                <a:gd name="T13" fmla="*/ 296 h 359"/>
                <a:gd name="T14" fmla="*/ 242 w 300"/>
                <a:gd name="T15" fmla="*/ 259 h 359"/>
                <a:gd name="T16" fmla="*/ 242 w 300"/>
                <a:gd name="T17" fmla="*/ 0 h 359"/>
                <a:gd name="T18" fmla="*/ 300 w 300"/>
                <a:gd name="T19" fmla="*/ 0 h 359"/>
                <a:gd name="T20" fmla="*/ 300 w 300"/>
                <a:gd name="T21" fmla="*/ 359 h 359"/>
                <a:gd name="T22" fmla="*/ 233 w 300"/>
                <a:gd name="T23" fmla="*/ 359 h 359"/>
                <a:gd name="T24" fmla="*/ 71 w 300"/>
                <a:gd name="T25" fmla="*/ 87 h 359"/>
                <a:gd name="T26" fmla="*/ 56 w 300"/>
                <a:gd name="T27" fmla="*/ 57 h 359"/>
                <a:gd name="T28" fmla="*/ 59 w 300"/>
                <a:gd name="T29" fmla="*/ 9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359" extrusionOk="0">
                  <a:moveTo>
                    <a:pt x="59" y="91"/>
                  </a:moveTo>
                  <a:lnTo>
                    <a:pt x="59" y="359"/>
                  </a:lnTo>
                  <a:lnTo>
                    <a:pt x="0" y="359"/>
                  </a:lnTo>
                  <a:lnTo>
                    <a:pt x="0" y="0"/>
                  </a:lnTo>
                  <a:lnTo>
                    <a:pt x="72" y="0"/>
                  </a:lnTo>
                  <a:lnTo>
                    <a:pt x="228" y="262"/>
                  </a:lnTo>
                  <a:lnTo>
                    <a:pt x="243" y="296"/>
                  </a:lnTo>
                  <a:lnTo>
                    <a:pt x="242" y="259"/>
                  </a:lnTo>
                  <a:lnTo>
                    <a:pt x="242" y="0"/>
                  </a:lnTo>
                  <a:lnTo>
                    <a:pt x="300" y="0"/>
                  </a:lnTo>
                  <a:lnTo>
                    <a:pt x="300" y="359"/>
                  </a:lnTo>
                  <a:lnTo>
                    <a:pt x="233" y="359"/>
                  </a:lnTo>
                  <a:lnTo>
                    <a:pt x="71" y="87"/>
                  </a:lnTo>
                  <a:lnTo>
                    <a:pt x="56" y="57"/>
                  </a:lnTo>
                  <a:lnTo>
                    <a:pt x="59" y="91"/>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8" name="Freeform 7"/>
            <p:cNvSpPr>
              <a:spLocks noEditPoints="1"/>
            </p:cNvSpPr>
            <p:nvPr userDrawn="1"/>
          </p:nvSpPr>
          <p:spPr bwMode="black">
            <a:xfrm>
              <a:off x="3466" y="1017"/>
              <a:ext cx="297" cy="287"/>
            </a:xfrm>
            <a:custGeom>
              <a:avLst/>
              <a:gdLst>
                <a:gd name="T0" fmla="*/ 57 w 198"/>
                <a:gd name="T1" fmla="*/ 191 h 191"/>
                <a:gd name="T2" fmla="*/ 15 w 198"/>
                <a:gd name="T3" fmla="*/ 178 h 191"/>
                <a:gd name="T4" fmla="*/ 0 w 198"/>
                <a:gd name="T5" fmla="*/ 145 h 191"/>
                <a:gd name="T6" fmla="*/ 6 w 198"/>
                <a:gd name="T7" fmla="*/ 119 h 191"/>
                <a:gd name="T8" fmla="*/ 23 w 198"/>
                <a:gd name="T9" fmla="*/ 103 h 191"/>
                <a:gd name="T10" fmla="*/ 47 w 198"/>
                <a:gd name="T11" fmla="*/ 93 h 191"/>
                <a:gd name="T12" fmla="*/ 84 w 198"/>
                <a:gd name="T13" fmla="*/ 83 h 191"/>
                <a:gd name="T14" fmla="*/ 119 w 198"/>
                <a:gd name="T15" fmla="*/ 73 h 191"/>
                <a:gd name="T16" fmla="*/ 128 w 198"/>
                <a:gd name="T17" fmla="*/ 57 h 191"/>
                <a:gd name="T18" fmla="*/ 120 w 198"/>
                <a:gd name="T19" fmla="*/ 39 h 191"/>
                <a:gd name="T20" fmla="*/ 91 w 198"/>
                <a:gd name="T21" fmla="*/ 32 h 191"/>
                <a:gd name="T22" fmla="*/ 58 w 198"/>
                <a:gd name="T23" fmla="*/ 42 h 191"/>
                <a:gd name="T24" fmla="*/ 40 w 198"/>
                <a:gd name="T25" fmla="*/ 69 h 191"/>
                <a:gd name="T26" fmla="*/ 4 w 198"/>
                <a:gd name="T27" fmla="*/ 58 h 191"/>
                <a:gd name="T28" fmla="*/ 39 w 198"/>
                <a:gd name="T29" fmla="*/ 15 h 191"/>
                <a:gd name="T30" fmla="*/ 92 w 198"/>
                <a:gd name="T31" fmla="*/ 0 h 191"/>
                <a:gd name="T32" fmla="*/ 146 w 198"/>
                <a:gd name="T33" fmla="*/ 17 h 191"/>
                <a:gd name="T34" fmla="*/ 166 w 198"/>
                <a:gd name="T35" fmla="*/ 66 h 191"/>
                <a:gd name="T36" fmla="*/ 166 w 198"/>
                <a:gd name="T37" fmla="*/ 135 h 191"/>
                <a:gd name="T38" fmla="*/ 171 w 198"/>
                <a:gd name="T39" fmla="*/ 155 h 191"/>
                <a:gd name="T40" fmla="*/ 185 w 198"/>
                <a:gd name="T41" fmla="*/ 160 h 191"/>
                <a:gd name="T42" fmla="*/ 192 w 198"/>
                <a:gd name="T43" fmla="*/ 159 h 191"/>
                <a:gd name="T44" fmla="*/ 198 w 198"/>
                <a:gd name="T45" fmla="*/ 157 h 191"/>
                <a:gd name="T46" fmla="*/ 198 w 198"/>
                <a:gd name="T47" fmla="*/ 184 h 191"/>
                <a:gd name="T48" fmla="*/ 186 w 198"/>
                <a:gd name="T49" fmla="*/ 188 h 191"/>
                <a:gd name="T50" fmla="*/ 170 w 198"/>
                <a:gd name="T51" fmla="*/ 190 h 191"/>
                <a:gd name="T52" fmla="*/ 139 w 198"/>
                <a:gd name="T53" fmla="*/ 179 h 191"/>
                <a:gd name="T54" fmla="*/ 129 w 198"/>
                <a:gd name="T55" fmla="*/ 143 h 191"/>
                <a:gd name="T56" fmla="*/ 101 w 198"/>
                <a:gd name="T57" fmla="*/ 178 h 191"/>
                <a:gd name="T58" fmla="*/ 57 w 198"/>
                <a:gd name="T59" fmla="*/ 191 h 191"/>
                <a:gd name="T60" fmla="*/ 72 w 198"/>
                <a:gd name="T61" fmla="*/ 161 h 191"/>
                <a:gd name="T62" fmla="*/ 95 w 198"/>
                <a:gd name="T63" fmla="*/ 156 h 191"/>
                <a:gd name="T64" fmla="*/ 113 w 198"/>
                <a:gd name="T65" fmla="*/ 143 h 191"/>
                <a:gd name="T66" fmla="*/ 125 w 198"/>
                <a:gd name="T67" fmla="*/ 124 h 191"/>
                <a:gd name="T68" fmla="*/ 130 w 198"/>
                <a:gd name="T69" fmla="*/ 101 h 191"/>
                <a:gd name="T70" fmla="*/ 130 w 198"/>
                <a:gd name="T71" fmla="*/ 88 h 191"/>
                <a:gd name="T72" fmla="*/ 116 w 198"/>
                <a:gd name="T73" fmla="*/ 98 h 191"/>
                <a:gd name="T74" fmla="*/ 88 w 198"/>
                <a:gd name="T75" fmla="*/ 105 h 191"/>
                <a:gd name="T76" fmla="*/ 52 w 198"/>
                <a:gd name="T77" fmla="*/ 117 h 191"/>
                <a:gd name="T78" fmla="*/ 40 w 198"/>
                <a:gd name="T79" fmla="*/ 138 h 191"/>
                <a:gd name="T80" fmla="*/ 48 w 198"/>
                <a:gd name="T81" fmla="*/ 155 h 191"/>
                <a:gd name="T82" fmla="*/ 72 w 198"/>
                <a:gd name="T83" fmla="*/ 1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1" extrusionOk="0">
                  <a:moveTo>
                    <a:pt x="57" y="191"/>
                  </a:moveTo>
                  <a:cubicBezTo>
                    <a:pt x="39" y="191"/>
                    <a:pt x="25" y="187"/>
                    <a:pt x="15" y="178"/>
                  </a:cubicBezTo>
                  <a:cubicBezTo>
                    <a:pt x="5" y="170"/>
                    <a:pt x="0" y="159"/>
                    <a:pt x="0" y="145"/>
                  </a:cubicBezTo>
                  <a:cubicBezTo>
                    <a:pt x="0" y="134"/>
                    <a:pt x="2" y="126"/>
                    <a:pt x="6" y="119"/>
                  </a:cubicBezTo>
                  <a:cubicBezTo>
                    <a:pt x="10" y="113"/>
                    <a:pt x="16" y="107"/>
                    <a:pt x="23" y="103"/>
                  </a:cubicBezTo>
                  <a:cubicBezTo>
                    <a:pt x="29" y="99"/>
                    <a:pt x="37" y="95"/>
                    <a:pt x="47" y="93"/>
                  </a:cubicBezTo>
                  <a:cubicBezTo>
                    <a:pt x="56" y="90"/>
                    <a:pt x="69" y="87"/>
                    <a:pt x="84" y="83"/>
                  </a:cubicBezTo>
                  <a:cubicBezTo>
                    <a:pt x="101" y="80"/>
                    <a:pt x="112" y="76"/>
                    <a:pt x="119" y="73"/>
                  </a:cubicBezTo>
                  <a:cubicBezTo>
                    <a:pt x="125" y="69"/>
                    <a:pt x="128" y="64"/>
                    <a:pt x="128" y="57"/>
                  </a:cubicBezTo>
                  <a:cubicBezTo>
                    <a:pt x="128" y="50"/>
                    <a:pt x="126" y="45"/>
                    <a:pt x="120" y="39"/>
                  </a:cubicBezTo>
                  <a:cubicBezTo>
                    <a:pt x="114" y="34"/>
                    <a:pt x="105" y="32"/>
                    <a:pt x="91" y="32"/>
                  </a:cubicBezTo>
                  <a:cubicBezTo>
                    <a:pt x="77" y="32"/>
                    <a:pt x="67" y="35"/>
                    <a:pt x="58" y="42"/>
                  </a:cubicBezTo>
                  <a:cubicBezTo>
                    <a:pt x="50" y="48"/>
                    <a:pt x="44" y="57"/>
                    <a:pt x="40" y="69"/>
                  </a:cubicBezTo>
                  <a:cubicBezTo>
                    <a:pt x="4" y="58"/>
                    <a:pt x="4" y="58"/>
                    <a:pt x="4" y="58"/>
                  </a:cubicBezTo>
                  <a:cubicBezTo>
                    <a:pt x="11" y="39"/>
                    <a:pt x="23" y="24"/>
                    <a:pt x="39" y="15"/>
                  </a:cubicBezTo>
                  <a:cubicBezTo>
                    <a:pt x="54" y="5"/>
                    <a:pt x="72" y="0"/>
                    <a:pt x="92" y="0"/>
                  </a:cubicBezTo>
                  <a:cubicBezTo>
                    <a:pt x="115" y="0"/>
                    <a:pt x="133" y="6"/>
                    <a:pt x="146" y="17"/>
                  </a:cubicBezTo>
                  <a:cubicBezTo>
                    <a:pt x="160" y="28"/>
                    <a:pt x="166" y="44"/>
                    <a:pt x="166" y="66"/>
                  </a:cubicBezTo>
                  <a:cubicBezTo>
                    <a:pt x="166" y="135"/>
                    <a:pt x="166" y="135"/>
                    <a:pt x="166" y="135"/>
                  </a:cubicBezTo>
                  <a:cubicBezTo>
                    <a:pt x="166" y="145"/>
                    <a:pt x="168" y="151"/>
                    <a:pt x="171" y="155"/>
                  </a:cubicBezTo>
                  <a:cubicBezTo>
                    <a:pt x="174" y="158"/>
                    <a:pt x="179" y="160"/>
                    <a:pt x="185" y="160"/>
                  </a:cubicBezTo>
                  <a:cubicBezTo>
                    <a:pt x="187" y="160"/>
                    <a:pt x="190" y="159"/>
                    <a:pt x="192" y="159"/>
                  </a:cubicBezTo>
                  <a:cubicBezTo>
                    <a:pt x="194" y="159"/>
                    <a:pt x="196" y="158"/>
                    <a:pt x="198" y="157"/>
                  </a:cubicBezTo>
                  <a:cubicBezTo>
                    <a:pt x="198" y="184"/>
                    <a:pt x="198" y="184"/>
                    <a:pt x="198" y="184"/>
                  </a:cubicBezTo>
                  <a:cubicBezTo>
                    <a:pt x="195" y="185"/>
                    <a:pt x="191" y="187"/>
                    <a:pt x="186" y="188"/>
                  </a:cubicBezTo>
                  <a:cubicBezTo>
                    <a:pt x="181" y="190"/>
                    <a:pt x="176" y="190"/>
                    <a:pt x="170" y="190"/>
                  </a:cubicBezTo>
                  <a:cubicBezTo>
                    <a:pt x="156" y="190"/>
                    <a:pt x="145" y="187"/>
                    <a:pt x="139" y="179"/>
                  </a:cubicBezTo>
                  <a:cubicBezTo>
                    <a:pt x="132" y="172"/>
                    <a:pt x="129" y="160"/>
                    <a:pt x="129" y="143"/>
                  </a:cubicBezTo>
                  <a:cubicBezTo>
                    <a:pt x="123" y="158"/>
                    <a:pt x="114" y="170"/>
                    <a:pt x="101" y="178"/>
                  </a:cubicBezTo>
                  <a:cubicBezTo>
                    <a:pt x="88" y="187"/>
                    <a:pt x="74" y="191"/>
                    <a:pt x="57" y="191"/>
                  </a:cubicBezTo>
                  <a:close/>
                  <a:moveTo>
                    <a:pt x="72" y="161"/>
                  </a:moveTo>
                  <a:cubicBezTo>
                    <a:pt x="80" y="161"/>
                    <a:pt x="88" y="159"/>
                    <a:pt x="95" y="156"/>
                  </a:cubicBezTo>
                  <a:cubicBezTo>
                    <a:pt x="102" y="153"/>
                    <a:pt x="108" y="148"/>
                    <a:pt x="113" y="143"/>
                  </a:cubicBezTo>
                  <a:cubicBezTo>
                    <a:pt x="118" y="137"/>
                    <a:pt x="122" y="131"/>
                    <a:pt x="125" y="124"/>
                  </a:cubicBezTo>
                  <a:cubicBezTo>
                    <a:pt x="128" y="116"/>
                    <a:pt x="130" y="109"/>
                    <a:pt x="130" y="101"/>
                  </a:cubicBezTo>
                  <a:cubicBezTo>
                    <a:pt x="130" y="88"/>
                    <a:pt x="130" y="88"/>
                    <a:pt x="130" y="88"/>
                  </a:cubicBezTo>
                  <a:cubicBezTo>
                    <a:pt x="127" y="92"/>
                    <a:pt x="122" y="95"/>
                    <a:pt x="116" y="98"/>
                  </a:cubicBezTo>
                  <a:cubicBezTo>
                    <a:pt x="109" y="100"/>
                    <a:pt x="100" y="103"/>
                    <a:pt x="88" y="105"/>
                  </a:cubicBezTo>
                  <a:cubicBezTo>
                    <a:pt x="72" y="109"/>
                    <a:pt x="60" y="113"/>
                    <a:pt x="52" y="117"/>
                  </a:cubicBezTo>
                  <a:cubicBezTo>
                    <a:pt x="44" y="122"/>
                    <a:pt x="40" y="129"/>
                    <a:pt x="40" y="138"/>
                  </a:cubicBezTo>
                  <a:cubicBezTo>
                    <a:pt x="40" y="145"/>
                    <a:pt x="42" y="151"/>
                    <a:pt x="48" y="155"/>
                  </a:cubicBezTo>
                  <a:cubicBezTo>
                    <a:pt x="54" y="159"/>
                    <a:pt x="62" y="161"/>
                    <a:pt x="72" y="16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9" name="Freeform 8"/>
            <p:cNvSpPr/>
            <p:nvPr userDrawn="1"/>
          </p:nvSpPr>
          <p:spPr bwMode="black">
            <a:xfrm>
              <a:off x="3804" y="1017"/>
              <a:ext cx="259" cy="281"/>
            </a:xfrm>
            <a:custGeom>
              <a:avLst/>
              <a:gdLst>
                <a:gd name="T0" fmla="*/ 0 w 172"/>
                <a:gd name="T1" fmla="*/ 187 h 187"/>
                <a:gd name="T2" fmla="*/ 0 w 172"/>
                <a:gd name="T3" fmla="*/ 4 h 187"/>
                <a:gd name="T4" fmla="*/ 40 w 172"/>
                <a:gd name="T5" fmla="*/ 4 h 187"/>
                <a:gd name="T6" fmla="*/ 40 w 172"/>
                <a:gd name="T7" fmla="*/ 47 h 187"/>
                <a:gd name="T8" fmla="*/ 65 w 172"/>
                <a:gd name="T9" fmla="*/ 12 h 187"/>
                <a:gd name="T10" fmla="*/ 105 w 172"/>
                <a:gd name="T11" fmla="*/ 0 h 187"/>
                <a:gd name="T12" fmla="*/ 154 w 172"/>
                <a:gd name="T13" fmla="*/ 21 h 187"/>
                <a:gd name="T14" fmla="*/ 172 w 172"/>
                <a:gd name="T15" fmla="*/ 75 h 187"/>
                <a:gd name="T16" fmla="*/ 172 w 172"/>
                <a:gd name="T17" fmla="*/ 187 h 187"/>
                <a:gd name="T18" fmla="*/ 132 w 172"/>
                <a:gd name="T19" fmla="*/ 187 h 187"/>
                <a:gd name="T20" fmla="*/ 132 w 172"/>
                <a:gd name="T21" fmla="*/ 85 h 187"/>
                <a:gd name="T22" fmla="*/ 122 w 172"/>
                <a:gd name="T23" fmla="*/ 48 h 187"/>
                <a:gd name="T24" fmla="*/ 88 w 172"/>
                <a:gd name="T25" fmla="*/ 33 h 187"/>
                <a:gd name="T26" fmla="*/ 53 w 172"/>
                <a:gd name="T27" fmla="*/ 50 h 187"/>
                <a:gd name="T28" fmla="*/ 40 w 172"/>
                <a:gd name="T29" fmla="*/ 97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4"/>
                    <a:pt x="0" y="4"/>
                    <a:pt x="0" y="4"/>
                  </a:cubicBezTo>
                  <a:cubicBezTo>
                    <a:pt x="40" y="4"/>
                    <a:pt x="40" y="4"/>
                    <a:pt x="40" y="4"/>
                  </a:cubicBezTo>
                  <a:cubicBezTo>
                    <a:pt x="40" y="47"/>
                    <a:pt x="40" y="47"/>
                    <a:pt x="40" y="47"/>
                  </a:cubicBezTo>
                  <a:cubicBezTo>
                    <a:pt x="46" y="32"/>
                    <a:pt x="54" y="20"/>
                    <a:pt x="65" y="12"/>
                  </a:cubicBezTo>
                  <a:cubicBezTo>
                    <a:pt x="77" y="4"/>
                    <a:pt x="90" y="0"/>
                    <a:pt x="105" y="0"/>
                  </a:cubicBezTo>
                  <a:cubicBezTo>
                    <a:pt x="126" y="0"/>
                    <a:pt x="143" y="7"/>
                    <a:pt x="154" y="21"/>
                  </a:cubicBezTo>
                  <a:cubicBezTo>
                    <a:pt x="166" y="35"/>
                    <a:pt x="172" y="53"/>
                    <a:pt x="172" y="75"/>
                  </a:cubicBezTo>
                  <a:cubicBezTo>
                    <a:pt x="172" y="187"/>
                    <a:pt x="172" y="187"/>
                    <a:pt x="172" y="187"/>
                  </a:cubicBezTo>
                  <a:cubicBezTo>
                    <a:pt x="132" y="187"/>
                    <a:pt x="132" y="187"/>
                    <a:pt x="132" y="187"/>
                  </a:cubicBezTo>
                  <a:cubicBezTo>
                    <a:pt x="132" y="85"/>
                    <a:pt x="132" y="85"/>
                    <a:pt x="132" y="85"/>
                  </a:cubicBezTo>
                  <a:cubicBezTo>
                    <a:pt x="132" y="70"/>
                    <a:pt x="129" y="57"/>
                    <a:pt x="122" y="48"/>
                  </a:cubicBezTo>
                  <a:cubicBezTo>
                    <a:pt x="115" y="38"/>
                    <a:pt x="104" y="33"/>
                    <a:pt x="88" y="33"/>
                  </a:cubicBezTo>
                  <a:cubicBezTo>
                    <a:pt x="73" y="33"/>
                    <a:pt x="61" y="39"/>
                    <a:pt x="53" y="50"/>
                  </a:cubicBezTo>
                  <a:cubicBezTo>
                    <a:pt x="44" y="61"/>
                    <a:pt x="40" y="77"/>
                    <a:pt x="40" y="97"/>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0" name="Freeform 9"/>
            <p:cNvSpPr/>
            <p:nvPr userDrawn="1"/>
          </p:nvSpPr>
          <p:spPr bwMode="black">
            <a:xfrm>
              <a:off x="4100" y="919"/>
              <a:ext cx="196" cy="385"/>
            </a:xfrm>
            <a:custGeom>
              <a:avLst/>
              <a:gdLst>
                <a:gd name="T0" fmla="*/ 131 w 131"/>
                <a:gd name="T1" fmla="*/ 216 h 256"/>
                <a:gd name="T2" fmla="*/ 131 w 131"/>
                <a:gd name="T3" fmla="*/ 249 h 256"/>
                <a:gd name="T4" fmla="*/ 116 w 131"/>
                <a:gd name="T5" fmla="*/ 254 h 256"/>
                <a:gd name="T6" fmla="*/ 98 w 131"/>
                <a:gd name="T7" fmla="*/ 256 h 256"/>
                <a:gd name="T8" fmla="*/ 55 w 131"/>
                <a:gd name="T9" fmla="*/ 240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89 h 256"/>
                <a:gd name="T34" fmla="*/ 86 w 131"/>
                <a:gd name="T35" fmla="*/ 214 h 256"/>
                <a:gd name="T36" fmla="*/ 107 w 131"/>
                <a:gd name="T37" fmla="*/ 222 h 256"/>
                <a:gd name="T38" fmla="*/ 120 w 131"/>
                <a:gd name="T39" fmla="*/ 220 h 256"/>
                <a:gd name="T40" fmla="*/ 131 w 131"/>
                <a:gd name="T41"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6"/>
                  </a:moveTo>
                  <a:cubicBezTo>
                    <a:pt x="131" y="249"/>
                    <a:pt x="131" y="249"/>
                    <a:pt x="131" y="249"/>
                  </a:cubicBezTo>
                  <a:cubicBezTo>
                    <a:pt x="126" y="251"/>
                    <a:pt x="121" y="252"/>
                    <a:pt x="116" y="254"/>
                  </a:cubicBezTo>
                  <a:cubicBezTo>
                    <a:pt x="111" y="255"/>
                    <a:pt x="105" y="256"/>
                    <a:pt x="98" y="256"/>
                  </a:cubicBezTo>
                  <a:cubicBezTo>
                    <a:pt x="78" y="256"/>
                    <a:pt x="64" y="251"/>
                    <a:pt x="55" y="240"/>
                  </a:cubicBezTo>
                  <a:cubicBezTo>
                    <a:pt x="46" y="230"/>
                    <a:pt x="42" y="214"/>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89"/>
                    <a:pt x="79" y="189"/>
                    <a:pt x="79" y="189"/>
                  </a:cubicBezTo>
                  <a:cubicBezTo>
                    <a:pt x="79" y="201"/>
                    <a:pt x="82" y="210"/>
                    <a:pt x="86" y="214"/>
                  </a:cubicBezTo>
                  <a:cubicBezTo>
                    <a:pt x="91" y="219"/>
                    <a:pt x="98" y="222"/>
                    <a:pt x="107" y="222"/>
                  </a:cubicBezTo>
                  <a:cubicBezTo>
                    <a:pt x="112" y="222"/>
                    <a:pt x="116" y="221"/>
                    <a:pt x="120" y="220"/>
                  </a:cubicBezTo>
                  <a:cubicBezTo>
                    <a:pt x="123" y="219"/>
                    <a:pt x="127" y="218"/>
                    <a:pt x="131" y="216"/>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1" name="Freeform 10"/>
            <p:cNvSpPr>
              <a:spLocks noEditPoints="1"/>
            </p:cNvSpPr>
            <p:nvPr userDrawn="1"/>
          </p:nvSpPr>
          <p:spPr bwMode="black">
            <a:xfrm>
              <a:off x="4328" y="1017"/>
              <a:ext cx="273" cy="287"/>
            </a:xfrm>
            <a:custGeom>
              <a:avLst/>
              <a:gdLst>
                <a:gd name="T0" fmla="*/ 177 w 182"/>
                <a:gd name="T1" fmla="*/ 147 h 191"/>
                <a:gd name="T2" fmla="*/ 146 w 182"/>
                <a:gd name="T3" fmla="*/ 178 h 191"/>
                <a:gd name="T4" fmla="*/ 95 w 182"/>
                <a:gd name="T5" fmla="*/ 191 h 191"/>
                <a:gd name="T6" fmla="*/ 54 w 182"/>
                <a:gd name="T7" fmla="*/ 184 h 191"/>
                <a:gd name="T8" fmla="*/ 24 w 182"/>
                <a:gd name="T9" fmla="*/ 164 h 191"/>
                <a:gd name="T10" fmla="*/ 6 w 182"/>
                <a:gd name="T11" fmla="*/ 134 h 191"/>
                <a:gd name="T12" fmla="*/ 0 w 182"/>
                <a:gd name="T13" fmla="*/ 97 h 191"/>
                <a:gd name="T14" fmla="*/ 6 w 182"/>
                <a:gd name="T15" fmla="*/ 60 h 191"/>
                <a:gd name="T16" fmla="*/ 25 w 182"/>
                <a:gd name="T17" fmla="*/ 29 h 191"/>
                <a:gd name="T18" fmla="*/ 54 w 182"/>
                <a:gd name="T19" fmla="*/ 8 h 191"/>
                <a:gd name="T20" fmla="*/ 94 w 182"/>
                <a:gd name="T21" fmla="*/ 0 h 191"/>
                <a:gd name="T22" fmla="*/ 133 w 182"/>
                <a:gd name="T23" fmla="*/ 8 h 191"/>
                <a:gd name="T24" fmla="*/ 160 w 182"/>
                <a:gd name="T25" fmla="*/ 28 h 191"/>
                <a:gd name="T26" fmla="*/ 176 w 182"/>
                <a:gd name="T27" fmla="*/ 57 h 191"/>
                <a:gd name="T28" fmla="*/ 182 w 182"/>
                <a:gd name="T29" fmla="*/ 93 h 191"/>
                <a:gd name="T30" fmla="*/ 182 w 182"/>
                <a:gd name="T31" fmla="*/ 106 h 191"/>
                <a:gd name="T32" fmla="*/ 39 w 182"/>
                <a:gd name="T33" fmla="*/ 106 h 191"/>
                <a:gd name="T34" fmla="*/ 55 w 182"/>
                <a:gd name="T35" fmla="*/ 144 h 191"/>
                <a:gd name="T36" fmla="*/ 95 w 182"/>
                <a:gd name="T37" fmla="*/ 158 h 191"/>
                <a:gd name="T38" fmla="*/ 125 w 182"/>
                <a:gd name="T39" fmla="*/ 150 h 191"/>
                <a:gd name="T40" fmla="*/ 144 w 182"/>
                <a:gd name="T41" fmla="*/ 128 h 191"/>
                <a:gd name="T42" fmla="*/ 177 w 182"/>
                <a:gd name="T43" fmla="*/ 147 h 191"/>
                <a:gd name="T44" fmla="*/ 94 w 182"/>
                <a:gd name="T45" fmla="*/ 33 h 191"/>
                <a:gd name="T46" fmla="*/ 56 w 182"/>
                <a:gd name="T47" fmla="*/ 46 h 191"/>
                <a:gd name="T48" fmla="*/ 39 w 182"/>
                <a:gd name="T49" fmla="*/ 82 h 191"/>
                <a:gd name="T50" fmla="*/ 143 w 182"/>
                <a:gd name="T51" fmla="*/ 82 h 191"/>
                <a:gd name="T52" fmla="*/ 130 w 182"/>
                <a:gd name="T53" fmla="*/ 47 h 191"/>
                <a:gd name="T54" fmla="*/ 94 w 182"/>
                <a:gd name="T55" fmla="*/ 3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1" extrusionOk="0">
                  <a:moveTo>
                    <a:pt x="177" y="147"/>
                  </a:moveTo>
                  <a:cubicBezTo>
                    <a:pt x="170" y="159"/>
                    <a:pt x="159" y="170"/>
                    <a:pt x="146" y="178"/>
                  </a:cubicBezTo>
                  <a:cubicBezTo>
                    <a:pt x="132" y="187"/>
                    <a:pt x="116" y="191"/>
                    <a:pt x="95" y="191"/>
                  </a:cubicBezTo>
                  <a:cubicBezTo>
                    <a:pt x="80" y="191"/>
                    <a:pt x="66" y="188"/>
                    <a:pt x="54" y="184"/>
                  </a:cubicBezTo>
                  <a:cubicBezTo>
                    <a:pt x="42" y="179"/>
                    <a:pt x="32" y="172"/>
                    <a:pt x="24" y="164"/>
                  </a:cubicBezTo>
                  <a:cubicBezTo>
                    <a:pt x="16" y="156"/>
                    <a:pt x="10" y="146"/>
                    <a:pt x="6" y="134"/>
                  </a:cubicBezTo>
                  <a:cubicBezTo>
                    <a:pt x="2" y="122"/>
                    <a:pt x="0" y="110"/>
                    <a:pt x="0" y="97"/>
                  </a:cubicBezTo>
                  <a:cubicBezTo>
                    <a:pt x="0" y="84"/>
                    <a:pt x="2" y="71"/>
                    <a:pt x="6" y="60"/>
                  </a:cubicBezTo>
                  <a:cubicBezTo>
                    <a:pt x="11" y="48"/>
                    <a:pt x="17" y="37"/>
                    <a:pt x="25" y="29"/>
                  </a:cubicBezTo>
                  <a:cubicBezTo>
                    <a:pt x="33" y="20"/>
                    <a:pt x="43" y="13"/>
                    <a:pt x="54" y="8"/>
                  </a:cubicBezTo>
                  <a:cubicBezTo>
                    <a:pt x="66" y="3"/>
                    <a:pt x="79" y="0"/>
                    <a:pt x="94" y="0"/>
                  </a:cubicBezTo>
                  <a:cubicBezTo>
                    <a:pt x="109" y="0"/>
                    <a:pt x="122" y="3"/>
                    <a:pt x="133" y="8"/>
                  </a:cubicBezTo>
                  <a:cubicBezTo>
                    <a:pt x="144" y="13"/>
                    <a:pt x="153" y="19"/>
                    <a:pt x="160" y="28"/>
                  </a:cubicBezTo>
                  <a:cubicBezTo>
                    <a:pt x="167" y="36"/>
                    <a:pt x="173" y="46"/>
                    <a:pt x="176" y="57"/>
                  </a:cubicBezTo>
                  <a:cubicBezTo>
                    <a:pt x="180" y="68"/>
                    <a:pt x="182" y="80"/>
                    <a:pt x="182" y="93"/>
                  </a:cubicBezTo>
                  <a:cubicBezTo>
                    <a:pt x="182" y="106"/>
                    <a:pt x="182" y="106"/>
                    <a:pt x="182" y="106"/>
                  </a:cubicBezTo>
                  <a:cubicBezTo>
                    <a:pt x="39" y="106"/>
                    <a:pt x="39" y="106"/>
                    <a:pt x="39" y="106"/>
                  </a:cubicBezTo>
                  <a:cubicBezTo>
                    <a:pt x="40" y="122"/>
                    <a:pt x="46" y="135"/>
                    <a:pt x="55" y="144"/>
                  </a:cubicBezTo>
                  <a:cubicBezTo>
                    <a:pt x="64" y="153"/>
                    <a:pt x="78" y="158"/>
                    <a:pt x="95" y="158"/>
                  </a:cubicBezTo>
                  <a:cubicBezTo>
                    <a:pt x="107" y="158"/>
                    <a:pt x="117" y="155"/>
                    <a:pt x="125" y="150"/>
                  </a:cubicBezTo>
                  <a:cubicBezTo>
                    <a:pt x="132" y="145"/>
                    <a:pt x="139" y="138"/>
                    <a:pt x="144" y="128"/>
                  </a:cubicBezTo>
                  <a:lnTo>
                    <a:pt x="177" y="147"/>
                  </a:lnTo>
                  <a:close/>
                  <a:moveTo>
                    <a:pt x="94" y="33"/>
                  </a:moveTo>
                  <a:cubicBezTo>
                    <a:pt x="78" y="33"/>
                    <a:pt x="66" y="37"/>
                    <a:pt x="56" y="46"/>
                  </a:cubicBezTo>
                  <a:cubicBezTo>
                    <a:pt x="47" y="55"/>
                    <a:pt x="41" y="66"/>
                    <a:pt x="39" y="82"/>
                  </a:cubicBezTo>
                  <a:cubicBezTo>
                    <a:pt x="143" y="82"/>
                    <a:pt x="143" y="82"/>
                    <a:pt x="143" y="82"/>
                  </a:cubicBezTo>
                  <a:cubicBezTo>
                    <a:pt x="142" y="68"/>
                    <a:pt x="138" y="56"/>
                    <a:pt x="130" y="47"/>
                  </a:cubicBezTo>
                  <a:cubicBezTo>
                    <a:pt x="122" y="38"/>
                    <a:pt x="110" y="33"/>
                    <a:pt x="94" y="33"/>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2" name="Freeform 11"/>
            <p:cNvSpPr/>
            <p:nvPr userDrawn="1"/>
          </p:nvSpPr>
          <p:spPr bwMode="black">
            <a:xfrm>
              <a:off x="4637" y="1017"/>
              <a:ext cx="248" cy="287"/>
            </a:xfrm>
            <a:custGeom>
              <a:avLst/>
              <a:gdLst>
                <a:gd name="T0" fmla="*/ 0 w 165"/>
                <a:gd name="T1" fmla="*/ 155 h 191"/>
                <a:gd name="T2" fmla="*/ 28 w 165"/>
                <a:gd name="T3" fmla="*/ 127 h 191"/>
                <a:gd name="T4" fmla="*/ 54 w 165"/>
                <a:gd name="T5" fmla="*/ 150 h 191"/>
                <a:gd name="T6" fmla="*/ 89 w 165"/>
                <a:gd name="T7" fmla="*/ 158 h 191"/>
                <a:gd name="T8" fmla="*/ 117 w 165"/>
                <a:gd name="T9" fmla="*/ 150 h 191"/>
                <a:gd name="T10" fmla="*/ 126 w 165"/>
                <a:gd name="T11" fmla="*/ 132 h 191"/>
                <a:gd name="T12" fmla="*/ 121 w 165"/>
                <a:gd name="T13" fmla="*/ 121 h 191"/>
                <a:gd name="T14" fmla="*/ 108 w 165"/>
                <a:gd name="T15" fmla="*/ 114 h 191"/>
                <a:gd name="T16" fmla="*/ 88 w 165"/>
                <a:gd name="T17" fmla="*/ 110 h 191"/>
                <a:gd name="T18" fmla="*/ 64 w 165"/>
                <a:gd name="T19" fmla="*/ 106 h 191"/>
                <a:gd name="T20" fmla="*/ 23 w 165"/>
                <a:gd name="T21" fmla="*/ 92 h 191"/>
                <a:gd name="T22" fmla="*/ 6 w 165"/>
                <a:gd name="T23" fmla="*/ 57 h 191"/>
                <a:gd name="T24" fmla="*/ 26 w 165"/>
                <a:gd name="T25" fmla="*/ 16 h 191"/>
                <a:gd name="T26" fmla="*/ 79 w 165"/>
                <a:gd name="T27" fmla="*/ 0 h 191"/>
                <a:gd name="T28" fmla="*/ 128 w 165"/>
                <a:gd name="T29" fmla="*/ 9 h 191"/>
                <a:gd name="T30" fmla="*/ 165 w 165"/>
                <a:gd name="T31" fmla="*/ 37 h 191"/>
                <a:gd name="T32" fmla="*/ 134 w 165"/>
                <a:gd name="T33" fmla="*/ 63 h 191"/>
                <a:gd name="T34" fmla="*/ 110 w 165"/>
                <a:gd name="T35" fmla="*/ 41 h 191"/>
                <a:gd name="T36" fmla="*/ 77 w 165"/>
                <a:gd name="T37" fmla="*/ 33 h 191"/>
                <a:gd name="T38" fmla="*/ 50 w 165"/>
                <a:gd name="T39" fmla="*/ 40 h 191"/>
                <a:gd name="T40" fmla="*/ 41 w 165"/>
                <a:gd name="T41" fmla="*/ 57 h 191"/>
                <a:gd name="T42" fmla="*/ 56 w 165"/>
                <a:gd name="T43" fmla="*/ 74 h 191"/>
                <a:gd name="T44" fmla="*/ 94 w 165"/>
                <a:gd name="T45" fmla="*/ 82 h 191"/>
                <a:gd name="T46" fmla="*/ 119 w 165"/>
                <a:gd name="T47" fmla="*/ 87 h 191"/>
                <a:gd name="T48" fmla="*/ 141 w 165"/>
                <a:gd name="T49" fmla="*/ 95 h 191"/>
                <a:gd name="T50" fmla="*/ 156 w 165"/>
                <a:gd name="T51" fmla="*/ 110 h 191"/>
                <a:gd name="T52" fmla="*/ 162 w 165"/>
                <a:gd name="T53" fmla="*/ 132 h 191"/>
                <a:gd name="T54" fmla="*/ 142 w 165"/>
                <a:gd name="T55" fmla="*/ 175 h 191"/>
                <a:gd name="T56" fmla="*/ 88 w 165"/>
                <a:gd name="T57" fmla="*/ 191 h 191"/>
                <a:gd name="T58" fmla="*/ 35 w 165"/>
                <a:gd name="T59" fmla="*/ 181 h 191"/>
                <a:gd name="T60" fmla="*/ 0 w 165"/>
                <a:gd name="T61"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1" extrusionOk="0">
                  <a:moveTo>
                    <a:pt x="0" y="155"/>
                  </a:moveTo>
                  <a:cubicBezTo>
                    <a:pt x="28" y="127"/>
                    <a:pt x="28" y="127"/>
                    <a:pt x="28" y="127"/>
                  </a:cubicBezTo>
                  <a:cubicBezTo>
                    <a:pt x="36" y="138"/>
                    <a:pt x="44" y="145"/>
                    <a:pt x="54" y="150"/>
                  </a:cubicBezTo>
                  <a:cubicBezTo>
                    <a:pt x="64" y="155"/>
                    <a:pt x="76" y="158"/>
                    <a:pt x="89" y="158"/>
                  </a:cubicBezTo>
                  <a:cubicBezTo>
                    <a:pt x="102" y="158"/>
                    <a:pt x="112" y="155"/>
                    <a:pt x="117" y="150"/>
                  </a:cubicBezTo>
                  <a:cubicBezTo>
                    <a:pt x="123" y="145"/>
                    <a:pt x="126" y="139"/>
                    <a:pt x="126" y="132"/>
                  </a:cubicBezTo>
                  <a:cubicBezTo>
                    <a:pt x="126" y="128"/>
                    <a:pt x="124" y="124"/>
                    <a:pt x="121" y="121"/>
                  </a:cubicBezTo>
                  <a:cubicBezTo>
                    <a:pt x="118" y="118"/>
                    <a:pt x="113" y="116"/>
                    <a:pt x="108" y="114"/>
                  </a:cubicBezTo>
                  <a:cubicBezTo>
                    <a:pt x="102" y="113"/>
                    <a:pt x="95" y="111"/>
                    <a:pt x="88" y="110"/>
                  </a:cubicBezTo>
                  <a:cubicBezTo>
                    <a:pt x="80" y="109"/>
                    <a:pt x="72" y="107"/>
                    <a:pt x="64" y="106"/>
                  </a:cubicBezTo>
                  <a:cubicBezTo>
                    <a:pt x="48" y="104"/>
                    <a:pt x="34" y="99"/>
                    <a:pt x="23" y="92"/>
                  </a:cubicBezTo>
                  <a:cubicBezTo>
                    <a:pt x="12" y="85"/>
                    <a:pt x="6" y="73"/>
                    <a:pt x="6" y="57"/>
                  </a:cubicBezTo>
                  <a:cubicBezTo>
                    <a:pt x="6" y="41"/>
                    <a:pt x="13" y="27"/>
                    <a:pt x="26" y="16"/>
                  </a:cubicBezTo>
                  <a:cubicBezTo>
                    <a:pt x="39" y="5"/>
                    <a:pt x="56" y="0"/>
                    <a:pt x="79" y="0"/>
                  </a:cubicBezTo>
                  <a:cubicBezTo>
                    <a:pt x="98" y="0"/>
                    <a:pt x="114" y="3"/>
                    <a:pt x="128" y="9"/>
                  </a:cubicBezTo>
                  <a:cubicBezTo>
                    <a:pt x="142" y="15"/>
                    <a:pt x="154" y="24"/>
                    <a:pt x="165" y="37"/>
                  </a:cubicBezTo>
                  <a:cubicBezTo>
                    <a:pt x="134" y="63"/>
                    <a:pt x="134" y="63"/>
                    <a:pt x="134" y="63"/>
                  </a:cubicBezTo>
                  <a:cubicBezTo>
                    <a:pt x="127" y="53"/>
                    <a:pt x="119" y="46"/>
                    <a:pt x="110" y="41"/>
                  </a:cubicBezTo>
                  <a:cubicBezTo>
                    <a:pt x="101" y="36"/>
                    <a:pt x="90" y="33"/>
                    <a:pt x="77" y="33"/>
                  </a:cubicBezTo>
                  <a:cubicBezTo>
                    <a:pt x="64" y="33"/>
                    <a:pt x="55" y="35"/>
                    <a:pt x="50" y="40"/>
                  </a:cubicBezTo>
                  <a:cubicBezTo>
                    <a:pt x="44" y="45"/>
                    <a:pt x="41" y="51"/>
                    <a:pt x="41" y="57"/>
                  </a:cubicBezTo>
                  <a:cubicBezTo>
                    <a:pt x="41" y="66"/>
                    <a:pt x="46" y="71"/>
                    <a:pt x="56" y="74"/>
                  </a:cubicBezTo>
                  <a:cubicBezTo>
                    <a:pt x="66" y="77"/>
                    <a:pt x="78" y="80"/>
                    <a:pt x="94" y="82"/>
                  </a:cubicBezTo>
                  <a:cubicBezTo>
                    <a:pt x="103" y="83"/>
                    <a:pt x="111" y="85"/>
                    <a:pt x="119" y="87"/>
                  </a:cubicBezTo>
                  <a:cubicBezTo>
                    <a:pt x="128" y="89"/>
                    <a:pt x="135" y="92"/>
                    <a:pt x="141" y="95"/>
                  </a:cubicBezTo>
                  <a:cubicBezTo>
                    <a:pt x="147" y="99"/>
                    <a:pt x="152" y="104"/>
                    <a:pt x="156" y="110"/>
                  </a:cubicBezTo>
                  <a:cubicBezTo>
                    <a:pt x="160" y="116"/>
                    <a:pt x="162" y="123"/>
                    <a:pt x="162" y="132"/>
                  </a:cubicBezTo>
                  <a:cubicBezTo>
                    <a:pt x="162" y="149"/>
                    <a:pt x="155" y="163"/>
                    <a:pt x="142" y="175"/>
                  </a:cubicBezTo>
                  <a:cubicBezTo>
                    <a:pt x="129" y="186"/>
                    <a:pt x="111" y="191"/>
                    <a:pt x="88" y="191"/>
                  </a:cubicBezTo>
                  <a:cubicBezTo>
                    <a:pt x="68" y="191"/>
                    <a:pt x="50" y="188"/>
                    <a:pt x="35" y="181"/>
                  </a:cubicBezTo>
                  <a:cubicBezTo>
                    <a:pt x="20" y="175"/>
                    <a:pt x="8"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3" name="Freeform 12"/>
            <p:cNvSpPr/>
            <p:nvPr userDrawn="1"/>
          </p:nvSpPr>
          <p:spPr bwMode="black">
            <a:xfrm>
              <a:off x="3104" y="1440"/>
              <a:ext cx="293" cy="365"/>
            </a:xfrm>
            <a:custGeom>
              <a:avLst/>
              <a:gdLst>
                <a:gd name="T0" fmla="*/ 156 w 195"/>
                <a:gd name="T1" fmla="*/ 0 h 243"/>
                <a:gd name="T2" fmla="*/ 195 w 195"/>
                <a:gd name="T3" fmla="*/ 0 h 243"/>
                <a:gd name="T4" fmla="*/ 195 w 195"/>
                <a:gd name="T5" fmla="*/ 140 h 243"/>
                <a:gd name="T6" fmla="*/ 188 w 195"/>
                <a:gd name="T7" fmla="*/ 185 h 243"/>
                <a:gd name="T8" fmla="*/ 168 w 195"/>
                <a:gd name="T9" fmla="*/ 218 h 243"/>
                <a:gd name="T10" fmla="*/ 137 w 195"/>
                <a:gd name="T11" fmla="*/ 237 h 243"/>
                <a:gd name="T12" fmla="*/ 97 w 195"/>
                <a:gd name="T13" fmla="*/ 243 h 243"/>
                <a:gd name="T14" fmla="*/ 25 w 195"/>
                <a:gd name="T15" fmla="*/ 218 h 243"/>
                <a:gd name="T16" fmla="*/ 0 w 195"/>
                <a:gd name="T17" fmla="*/ 140 h 243"/>
                <a:gd name="T18" fmla="*/ 0 w 195"/>
                <a:gd name="T19" fmla="*/ 0 h 243"/>
                <a:gd name="T20" fmla="*/ 40 w 195"/>
                <a:gd name="T21" fmla="*/ 0 h 243"/>
                <a:gd name="T22" fmla="*/ 40 w 195"/>
                <a:gd name="T23" fmla="*/ 137 h 243"/>
                <a:gd name="T24" fmla="*/ 54 w 195"/>
                <a:gd name="T25" fmla="*/ 189 h 243"/>
                <a:gd name="T26" fmla="*/ 97 w 195"/>
                <a:gd name="T27" fmla="*/ 206 h 243"/>
                <a:gd name="T28" fmla="*/ 142 w 195"/>
                <a:gd name="T29" fmla="*/ 189 h 243"/>
                <a:gd name="T30" fmla="*/ 156 w 195"/>
                <a:gd name="T31" fmla="*/ 137 h 243"/>
                <a:gd name="T32" fmla="*/ 156 w 195"/>
                <a:gd name="T3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43" extrusionOk="0">
                  <a:moveTo>
                    <a:pt x="156" y="0"/>
                  </a:moveTo>
                  <a:cubicBezTo>
                    <a:pt x="195" y="0"/>
                    <a:pt x="195" y="0"/>
                    <a:pt x="195" y="0"/>
                  </a:cubicBezTo>
                  <a:cubicBezTo>
                    <a:pt x="195" y="140"/>
                    <a:pt x="195" y="140"/>
                    <a:pt x="195" y="140"/>
                  </a:cubicBezTo>
                  <a:cubicBezTo>
                    <a:pt x="195" y="157"/>
                    <a:pt x="193" y="172"/>
                    <a:pt x="188" y="185"/>
                  </a:cubicBezTo>
                  <a:cubicBezTo>
                    <a:pt x="184" y="198"/>
                    <a:pt x="177" y="209"/>
                    <a:pt x="168" y="218"/>
                  </a:cubicBezTo>
                  <a:cubicBezTo>
                    <a:pt x="160" y="226"/>
                    <a:pt x="150" y="232"/>
                    <a:pt x="137" y="237"/>
                  </a:cubicBezTo>
                  <a:cubicBezTo>
                    <a:pt x="125" y="241"/>
                    <a:pt x="112" y="243"/>
                    <a:pt x="97" y="243"/>
                  </a:cubicBezTo>
                  <a:cubicBezTo>
                    <a:pt x="66" y="243"/>
                    <a:pt x="42" y="235"/>
                    <a:pt x="25" y="218"/>
                  </a:cubicBezTo>
                  <a:cubicBezTo>
                    <a:pt x="9" y="201"/>
                    <a:pt x="0" y="175"/>
                    <a:pt x="0" y="140"/>
                  </a:cubicBezTo>
                  <a:cubicBezTo>
                    <a:pt x="0" y="0"/>
                    <a:pt x="0" y="0"/>
                    <a:pt x="0" y="0"/>
                  </a:cubicBezTo>
                  <a:cubicBezTo>
                    <a:pt x="40" y="0"/>
                    <a:pt x="40" y="0"/>
                    <a:pt x="40" y="0"/>
                  </a:cubicBezTo>
                  <a:cubicBezTo>
                    <a:pt x="40" y="137"/>
                    <a:pt x="40" y="137"/>
                    <a:pt x="40" y="137"/>
                  </a:cubicBezTo>
                  <a:cubicBezTo>
                    <a:pt x="40" y="160"/>
                    <a:pt x="45" y="177"/>
                    <a:pt x="54" y="189"/>
                  </a:cubicBezTo>
                  <a:cubicBezTo>
                    <a:pt x="63" y="200"/>
                    <a:pt x="78" y="206"/>
                    <a:pt x="97" y="206"/>
                  </a:cubicBezTo>
                  <a:cubicBezTo>
                    <a:pt x="118" y="206"/>
                    <a:pt x="133" y="200"/>
                    <a:pt x="142" y="189"/>
                  </a:cubicBezTo>
                  <a:cubicBezTo>
                    <a:pt x="151" y="177"/>
                    <a:pt x="156" y="160"/>
                    <a:pt x="156" y="137"/>
                  </a:cubicBezTo>
                  <a:lnTo>
                    <a:pt x="156"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4" name="Freeform 13"/>
            <p:cNvSpPr/>
            <p:nvPr userDrawn="1"/>
          </p:nvSpPr>
          <p:spPr bwMode="black">
            <a:xfrm>
              <a:off x="3469" y="1520"/>
              <a:ext cx="258" cy="281"/>
            </a:xfrm>
            <a:custGeom>
              <a:avLst/>
              <a:gdLst>
                <a:gd name="T0" fmla="*/ 0 w 172"/>
                <a:gd name="T1" fmla="*/ 187 h 187"/>
                <a:gd name="T2" fmla="*/ 0 w 172"/>
                <a:gd name="T3" fmla="*/ 3 h 187"/>
                <a:gd name="T4" fmla="*/ 40 w 172"/>
                <a:gd name="T5" fmla="*/ 3 h 187"/>
                <a:gd name="T6" fmla="*/ 40 w 172"/>
                <a:gd name="T7" fmla="*/ 47 h 187"/>
                <a:gd name="T8" fmla="*/ 66 w 172"/>
                <a:gd name="T9" fmla="*/ 11 h 187"/>
                <a:gd name="T10" fmla="*/ 105 w 172"/>
                <a:gd name="T11" fmla="*/ 0 h 187"/>
                <a:gd name="T12" fmla="*/ 155 w 172"/>
                <a:gd name="T13" fmla="*/ 20 h 187"/>
                <a:gd name="T14" fmla="*/ 172 w 172"/>
                <a:gd name="T15" fmla="*/ 75 h 187"/>
                <a:gd name="T16" fmla="*/ 172 w 172"/>
                <a:gd name="T17" fmla="*/ 187 h 187"/>
                <a:gd name="T18" fmla="*/ 132 w 172"/>
                <a:gd name="T19" fmla="*/ 187 h 187"/>
                <a:gd name="T20" fmla="*/ 132 w 172"/>
                <a:gd name="T21" fmla="*/ 85 h 187"/>
                <a:gd name="T22" fmla="*/ 122 w 172"/>
                <a:gd name="T23" fmla="*/ 47 h 187"/>
                <a:gd name="T24" fmla="*/ 88 w 172"/>
                <a:gd name="T25" fmla="*/ 33 h 187"/>
                <a:gd name="T26" fmla="*/ 53 w 172"/>
                <a:gd name="T27" fmla="*/ 49 h 187"/>
                <a:gd name="T28" fmla="*/ 40 w 172"/>
                <a:gd name="T29" fmla="*/ 96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3"/>
                    <a:pt x="0" y="3"/>
                    <a:pt x="0" y="3"/>
                  </a:cubicBezTo>
                  <a:cubicBezTo>
                    <a:pt x="40" y="3"/>
                    <a:pt x="40" y="3"/>
                    <a:pt x="40" y="3"/>
                  </a:cubicBezTo>
                  <a:cubicBezTo>
                    <a:pt x="40" y="47"/>
                    <a:pt x="40" y="47"/>
                    <a:pt x="40" y="47"/>
                  </a:cubicBezTo>
                  <a:cubicBezTo>
                    <a:pt x="46" y="31"/>
                    <a:pt x="55" y="19"/>
                    <a:pt x="66" y="11"/>
                  </a:cubicBezTo>
                  <a:cubicBezTo>
                    <a:pt x="77" y="4"/>
                    <a:pt x="90" y="0"/>
                    <a:pt x="105" y="0"/>
                  </a:cubicBezTo>
                  <a:cubicBezTo>
                    <a:pt x="126" y="0"/>
                    <a:pt x="143" y="7"/>
                    <a:pt x="155" y="20"/>
                  </a:cubicBezTo>
                  <a:cubicBezTo>
                    <a:pt x="166" y="34"/>
                    <a:pt x="172" y="52"/>
                    <a:pt x="172" y="75"/>
                  </a:cubicBezTo>
                  <a:cubicBezTo>
                    <a:pt x="172" y="187"/>
                    <a:pt x="172" y="187"/>
                    <a:pt x="172" y="187"/>
                  </a:cubicBezTo>
                  <a:cubicBezTo>
                    <a:pt x="132" y="187"/>
                    <a:pt x="132" y="187"/>
                    <a:pt x="132" y="187"/>
                  </a:cubicBezTo>
                  <a:cubicBezTo>
                    <a:pt x="132" y="85"/>
                    <a:pt x="132" y="85"/>
                    <a:pt x="132" y="85"/>
                  </a:cubicBezTo>
                  <a:cubicBezTo>
                    <a:pt x="132" y="69"/>
                    <a:pt x="129" y="56"/>
                    <a:pt x="122" y="47"/>
                  </a:cubicBezTo>
                  <a:cubicBezTo>
                    <a:pt x="116" y="37"/>
                    <a:pt x="104" y="33"/>
                    <a:pt x="88" y="33"/>
                  </a:cubicBezTo>
                  <a:cubicBezTo>
                    <a:pt x="73" y="33"/>
                    <a:pt x="62" y="38"/>
                    <a:pt x="53" y="49"/>
                  </a:cubicBezTo>
                  <a:cubicBezTo>
                    <a:pt x="44" y="61"/>
                    <a:pt x="40" y="76"/>
                    <a:pt x="40" y="96"/>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5" name="Freeform 14"/>
            <p:cNvSpPr>
              <a:spLocks noEditPoints="1"/>
            </p:cNvSpPr>
            <p:nvPr userDrawn="1"/>
          </p:nvSpPr>
          <p:spPr bwMode="black">
            <a:xfrm>
              <a:off x="3792" y="1404"/>
              <a:ext cx="78" cy="396"/>
            </a:xfrm>
            <a:custGeom>
              <a:avLst/>
              <a:gdLst>
                <a:gd name="T0" fmla="*/ 0 w 52"/>
                <a:gd name="T1" fmla="*/ 27 h 264"/>
                <a:gd name="T2" fmla="*/ 7 w 52"/>
                <a:gd name="T3" fmla="*/ 8 h 264"/>
                <a:gd name="T4" fmla="*/ 26 w 52"/>
                <a:gd name="T5" fmla="*/ 0 h 264"/>
                <a:gd name="T6" fmla="*/ 45 w 52"/>
                <a:gd name="T7" fmla="*/ 8 h 264"/>
                <a:gd name="T8" fmla="*/ 52 w 52"/>
                <a:gd name="T9" fmla="*/ 27 h 264"/>
                <a:gd name="T10" fmla="*/ 45 w 52"/>
                <a:gd name="T11" fmla="*/ 45 h 264"/>
                <a:gd name="T12" fmla="*/ 26 w 52"/>
                <a:gd name="T13" fmla="*/ 52 h 264"/>
                <a:gd name="T14" fmla="*/ 7 w 52"/>
                <a:gd name="T15" fmla="*/ 45 h 264"/>
                <a:gd name="T16" fmla="*/ 0 w 52"/>
                <a:gd name="T17" fmla="*/ 27 h 264"/>
                <a:gd name="T18" fmla="*/ 45 w 52"/>
                <a:gd name="T19" fmla="*/ 80 h 264"/>
                <a:gd name="T20" fmla="*/ 45 w 52"/>
                <a:gd name="T21" fmla="*/ 264 h 264"/>
                <a:gd name="T22" fmla="*/ 5 w 52"/>
                <a:gd name="T23" fmla="*/ 264 h 264"/>
                <a:gd name="T24" fmla="*/ 5 w 52"/>
                <a:gd name="T25" fmla="*/ 80 h 264"/>
                <a:gd name="T26" fmla="*/ 45 w 52"/>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64" extrusionOk="0">
                  <a:moveTo>
                    <a:pt x="0" y="27"/>
                  </a:moveTo>
                  <a:cubicBezTo>
                    <a:pt x="0" y="19"/>
                    <a:pt x="3" y="13"/>
                    <a:pt x="7" y="8"/>
                  </a:cubicBezTo>
                  <a:cubicBezTo>
                    <a:pt x="12" y="3"/>
                    <a:pt x="18" y="0"/>
                    <a:pt x="26" y="0"/>
                  </a:cubicBezTo>
                  <a:cubicBezTo>
                    <a:pt x="34" y="0"/>
                    <a:pt x="41" y="3"/>
                    <a:pt x="45" y="8"/>
                  </a:cubicBezTo>
                  <a:cubicBezTo>
                    <a:pt x="50" y="13"/>
                    <a:pt x="52" y="19"/>
                    <a:pt x="52" y="27"/>
                  </a:cubicBezTo>
                  <a:cubicBezTo>
                    <a:pt x="52" y="34"/>
                    <a:pt x="50" y="40"/>
                    <a:pt x="45" y="45"/>
                  </a:cubicBezTo>
                  <a:cubicBezTo>
                    <a:pt x="41" y="50"/>
                    <a:pt x="34" y="52"/>
                    <a:pt x="26" y="52"/>
                  </a:cubicBezTo>
                  <a:cubicBezTo>
                    <a:pt x="18" y="52"/>
                    <a:pt x="12" y="50"/>
                    <a:pt x="7" y="45"/>
                  </a:cubicBezTo>
                  <a:cubicBezTo>
                    <a:pt x="3" y="40"/>
                    <a:pt x="0" y="34"/>
                    <a:pt x="0" y="27"/>
                  </a:cubicBezTo>
                  <a:close/>
                  <a:moveTo>
                    <a:pt x="45" y="80"/>
                  </a:moveTo>
                  <a:cubicBezTo>
                    <a:pt x="45" y="264"/>
                    <a:pt x="45" y="264"/>
                    <a:pt x="45" y="264"/>
                  </a:cubicBezTo>
                  <a:cubicBezTo>
                    <a:pt x="5" y="264"/>
                    <a:pt x="5" y="264"/>
                    <a:pt x="5" y="264"/>
                  </a:cubicBezTo>
                  <a:cubicBezTo>
                    <a:pt x="5" y="80"/>
                    <a:pt x="5" y="80"/>
                    <a:pt x="5" y="80"/>
                  </a:cubicBezTo>
                  <a:lnTo>
                    <a:pt x="45"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6" name="Freeform 15"/>
            <p:cNvSpPr/>
            <p:nvPr userDrawn="1"/>
          </p:nvSpPr>
          <p:spPr bwMode="black">
            <a:xfrm>
              <a:off x="3903" y="1524"/>
              <a:ext cx="288" cy="277"/>
            </a:xfrm>
            <a:custGeom>
              <a:avLst/>
              <a:gdLst>
                <a:gd name="T0" fmla="*/ 174 w 288"/>
                <a:gd name="T1" fmla="*/ 277 h 277"/>
                <a:gd name="T2" fmla="*/ 111 w 288"/>
                <a:gd name="T3" fmla="*/ 277 h 277"/>
                <a:gd name="T4" fmla="*/ 0 w 288"/>
                <a:gd name="T5" fmla="*/ 0 h 277"/>
                <a:gd name="T6" fmla="*/ 62 w 288"/>
                <a:gd name="T7" fmla="*/ 0 h 277"/>
                <a:gd name="T8" fmla="*/ 131 w 288"/>
                <a:gd name="T9" fmla="*/ 181 h 277"/>
                <a:gd name="T10" fmla="*/ 144 w 288"/>
                <a:gd name="T11" fmla="*/ 223 h 277"/>
                <a:gd name="T12" fmla="*/ 158 w 288"/>
                <a:gd name="T13" fmla="*/ 181 h 277"/>
                <a:gd name="T14" fmla="*/ 228 w 288"/>
                <a:gd name="T15" fmla="*/ 0 h 277"/>
                <a:gd name="T16" fmla="*/ 288 w 288"/>
                <a:gd name="T17" fmla="*/ 0 h 277"/>
                <a:gd name="T18" fmla="*/ 174 w 288"/>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77" extrusionOk="0">
                  <a:moveTo>
                    <a:pt x="174" y="277"/>
                  </a:moveTo>
                  <a:lnTo>
                    <a:pt x="111" y="277"/>
                  </a:lnTo>
                  <a:lnTo>
                    <a:pt x="0" y="0"/>
                  </a:lnTo>
                  <a:lnTo>
                    <a:pt x="62" y="0"/>
                  </a:lnTo>
                  <a:lnTo>
                    <a:pt x="131" y="181"/>
                  </a:lnTo>
                  <a:lnTo>
                    <a:pt x="144" y="223"/>
                  </a:lnTo>
                  <a:lnTo>
                    <a:pt x="158" y="181"/>
                  </a:lnTo>
                  <a:lnTo>
                    <a:pt x="228" y="0"/>
                  </a:lnTo>
                  <a:lnTo>
                    <a:pt x="288" y="0"/>
                  </a:lnTo>
                  <a:lnTo>
                    <a:pt x="174" y="27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7" name="Freeform 16"/>
            <p:cNvSpPr>
              <a:spLocks noEditPoints="1"/>
            </p:cNvSpPr>
            <p:nvPr userDrawn="1"/>
          </p:nvSpPr>
          <p:spPr bwMode="black">
            <a:xfrm>
              <a:off x="4211" y="1520"/>
              <a:ext cx="273" cy="285"/>
            </a:xfrm>
            <a:custGeom>
              <a:avLst/>
              <a:gdLst>
                <a:gd name="T0" fmla="*/ 178 w 182"/>
                <a:gd name="T1" fmla="*/ 146 h 190"/>
                <a:gd name="T2" fmla="*/ 146 w 182"/>
                <a:gd name="T3" fmla="*/ 178 h 190"/>
                <a:gd name="T4" fmla="*/ 96 w 182"/>
                <a:gd name="T5" fmla="*/ 190 h 190"/>
                <a:gd name="T6" fmla="*/ 54 w 182"/>
                <a:gd name="T7" fmla="*/ 183 h 190"/>
                <a:gd name="T8" fmla="*/ 24 w 182"/>
                <a:gd name="T9" fmla="*/ 163 h 190"/>
                <a:gd name="T10" fmla="*/ 6 w 182"/>
                <a:gd name="T11" fmla="*/ 133 h 190"/>
                <a:gd name="T12" fmla="*/ 0 w 182"/>
                <a:gd name="T13" fmla="*/ 96 h 190"/>
                <a:gd name="T14" fmla="*/ 7 w 182"/>
                <a:gd name="T15" fmla="*/ 59 h 190"/>
                <a:gd name="T16" fmla="*/ 25 w 182"/>
                <a:gd name="T17" fmla="*/ 28 h 190"/>
                <a:gd name="T18" fmla="*/ 55 w 182"/>
                <a:gd name="T19" fmla="*/ 7 h 190"/>
                <a:gd name="T20" fmla="*/ 94 w 182"/>
                <a:gd name="T21" fmla="*/ 0 h 190"/>
                <a:gd name="T22" fmla="*/ 133 w 182"/>
                <a:gd name="T23" fmla="*/ 7 h 190"/>
                <a:gd name="T24" fmla="*/ 161 w 182"/>
                <a:gd name="T25" fmla="*/ 27 h 190"/>
                <a:gd name="T26" fmla="*/ 177 w 182"/>
                <a:gd name="T27" fmla="*/ 56 h 190"/>
                <a:gd name="T28" fmla="*/ 182 w 182"/>
                <a:gd name="T29" fmla="*/ 92 h 190"/>
                <a:gd name="T30" fmla="*/ 182 w 182"/>
                <a:gd name="T31" fmla="*/ 106 h 190"/>
                <a:gd name="T32" fmla="*/ 39 w 182"/>
                <a:gd name="T33" fmla="*/ 106 h 190"/>
                <a:gd name="T34" fmla="*/ 55 w 182"/>
                <a:gd name="T35" fmla="*/ 143 h 190"/>
                <a:gd name="T36" fmla="*/ 95 w 182"/>
                <a:gd name="T37" fmla="*/ 157 h 190"/>
                <a:gd name="T38" fmla="*/ 125 w 182"/>
                <a:gd name="T39" fmla="*/ 149 h 190"/>
                <a:gd name="T40" fmla="*/ 144 w 182"/>
                <a:gd name="T41" fmla="*/ 128 h 190"/>
                <a:gd name="T42" fmla="*/ 178 w 182"/>
                <a:gd name="T43" fmla="*/ 146 h 190"/>
                <a:gd name="T44" fmla="*/ 94 w 182"/>
                <a:gd name="T45" fmla="*/ 32 h 190"/>
                <a:gd name="T46" fmla="*/ 57 w 182"/>
                <a:gd name="T47" fmla="*/ 45 h 190"/>
                <a:gd name="T48" fmla="*/ 39 w 182"/>
                <a:gd name="T49" fmla="*/ 81 h 190"/>
                <a:gd name="T50" fmla="*/ 143 w 182"/>
                <a:gd name="T51" fmla="*/ 81 h 190"/>
                <a:gd name="T52" fmla="*/ 130 w 182"/>
                <a:gd name="T53" fmla="*/ 46 h 190"/>
                <a:gd name="T54" fmla="*/ 94 w 182"/>
                <a:gd name="T55"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0" extrusionOk="0">
                  <a:moveTo>
                    <a:pt x="178" y="146"/>
                  </a:moveTo>
                  <a:cubicBezTo>
                    <a:pt x="170" y="159"/>
                    <a:pt x="159" y="169"/>
                    <a:pt x="146" y="178"/>
                  </a:cubicBezTo>
                  <a:cubicBezTo>
                    <a:pt x="133" y="186"/>
                    <a:pt x="116" y="190"/>
                    <a:pt x="96" y="190"/>
                  </a:cubicBezTo>
                  <a:cubicBezTo>
                    <a:pt x="80" y="190"/>
                    <a:pt x="66" y="188"/>
                    <a:pt x="54" y="183"/>
                  </a:cubicBezTo>
                  <a:cubicBezTo>
                    <a:pt x="42" y="178"/>
                    <a:pt x="32" y="172"/>
                    <a:pt x="24" y="163"/>
                  </a:cubicBezTo>
                  <a:cubicBezTo>
                    <a:pt x="16" y="155"/>
                    <a:pt x="10" y="145"/>
                    <a:pt x="6" y="133"/>
                  </a:cubicBezTo>
                  <a:cubicBezTo>
                    <a:pt x="2" y="122"/>
                    <a:pt x="0" y="109"/>
                    <a:pt x="0" y="96"/>
                  </a:cubicBezTo>
                  <a:cubicBezTo>
                    <a:pt x="0" y="83"/>
                    <a:pt x="2" y="71"/>
                    <a:pt x="7" y="59"/>
                  </a:cubicBezTo>
                  <a:cubicBezTo>
                    <a:pt x="11" y="47"/>
                    <a:pt x="17" y="37"/>
                    <a:pt x="25" y="28"/>
                  </a:cubicBezTo>
                  <a:cubicBezTo>
                    <a:pt x="33" y="19"/>
                    <a:pt x="43" y="12"/>
                    <a:pt x="55" y="7"/>
                  </a:cubicBezTo>
                  <a:cubicBezTo>
                    <a:pt x="66" y="2"/>
                    <a:pt x="80" y="0"/>
                    <a:pt x="94" y="0"/>
                  </a:cubicBezTo>
                  <a:cubicBezTo>
                    <a:pt x="109" y="0"/>
                    <a:pt x="122" y="2"/>
                    <a:pt x="133" y="7"/>
                  </a:cubicBezTo>
                  <a:cubicBezTo>
                    <a:pt x="144" y="12"/>
                    <a:pt x="153" y="19"/>
                    <a:pt x="161" y="27"/>
                  </a:cubicBezTo>
                  <a:cubicBezTo>
                    <a:pt x="168" y="35"/>
                    <a:pt x="173" y="45"/>
                    <a:pt x="177" y="56"/>
                  </a:cubicBezTo>
                  <a:cubicBezTo>
                    <a:pt x="180" y="68"/>
                    <a:pt x="182" y="80"/>
                    <a:pt x="182" y="92"/>
                  </a:cubicBezTo>
                  <a:cubicBezTo>
                    <a:pt x="182" y="106"/>
                    <a:pt x="182" y="106"/>
                    <a:pt x="182" y="106"/>
                  </a:cubicBezTo>
                  <a:cubicBezTo>
                    <a:pt x="39" y="106"/>
                    <a:pt x="39" y="106"/>
                    <a:pt x="39" y="106"/>
                  </a:cubicBezTo>
                  <a:cubicBezTo>
                    <a:pt x="40" y="122"/>
                    <a:pt x="46" y="134"/>
                    <a:pt x="55" y="143"/>
                  </a:cubicBezTo>
                  <a:cubicBezTo>
                    <a:pt x="65" y="152"/>
                    <a:pt x="78" y="157"/>
                    <a:pt x="95" y="157"/>
                  </a:cubicBezTo>
                  <a:cubicBezTo>
                    <a:pt x="107" y="157"/>
                    <a:pt x="117" y="155"/>
                    <a:pt x="125" y="149"/>
                  </a:cubicBezTo>
                  <a:cubicBezTo>
                    <a:pt x="132" y="144"/>
                    <a:pt x="139" y="137"/>
                    <a:pt x="144" y="128"/>
                  </a:cubicBezTo>
                  <a:lnTo>
                    <a:pt x="178" y="146"/>
                  </a:lnTo>
                  <a:close/>
                  <a:moveTo>
                    <a:pt x="94" y="32"/>
                  </a:moveTo>
                  <a:cubicBezTo>
                    <a:pt x="78" y="32"/>
                    <a:pt x="66" y="37"/>
                    <a:pt x="57" y="45"/>
                  </a:cubicBezTo>
                  <a:cubicBezTo>
                    <a:pt x="47" y="54"/>
                    <a:pt x="41" y="66"/>
                    <a:pt x="39" y="81"/>
                  </a:cubicBezTo>
                  <a:cubicBezTo>
                    <a:pt x="143" y="81"/>
                    <a:pt x="143" y="81"/>
                    <a:pt x="143" y="81"/>
                  </a:cubicBezTo>
                  <a:cubicBezTo>
                    <a:pt x="142" y="67"/>
                    <a:pt x="138" y="55"/>
                    <a:pt x="130" y="46"/>
                  </a:cubicBezTo>
                  <a:cubicBezTo>
                    <a:pt x="122" y="37"/>
                    <a:pt x="110" y="32"/>
                    <a:pt x="94" y="32"/>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8" name="Freeform 17"/>
            <p:cNvSpPr/>
            <p:nvPr userDrawn="1"/>
          </p:nvSpPr>
          <p:spPr bwMode="black">
            <a:xfrm>
              <a:off x="4541" y="1521"/>
              <a:ext cx="185" cy="280"/>
            </a:xfrm>
            <a:custGeom>
              <a:avLst/>
              <a:gdLst>
                <a:gd name="T0" fmla="*/ 91 w 123"/>
                <a:gd name="T1" fmla="*/ 0 h 186"/>
                <a:gd name="T2" fmla="*/ 109 w 123"/>
                <a:gd name="T3" fmla="*/ 2 h 186"/>
                <a:gd name="T4" fmla="*/ 123 w 123"/>
                <a:gd name="T5" fmla="*/ 7 h 186"/>
                <a:gd name="T6" fmla="*/ 111 w 123"/>
                <a:gd name="T7" fmla="*/ 43 h 186"/>
                <a:gd name="T8" fmla="*/ 97 w 123"/>
                <a:gd name="T9" fmla="*/ 37 h 186"/>
                <a:gd name="T10" fmla="*/ 80 w 123"/>
                <a:gd name="T11" fmla="*/ 35 h 186"/>
                <a:gd name="T12" fmla="*/ 52 w 123"/>
                <a:gd name="T13" fmla="*/ 49 h 186"/>
                <a:gd name="T14" fmla="*/ 40 w 123"/>
                <a:gd name="T15" fmla="*/ 93 h 186"/>
                <a:gd name="T16" fmla="*/ 40 w 123"/>
                <a:gd name="T17" fmla="*/ 186 h 186"/>
                <a:gd name="T18" fmla="*/ 0 w 123"/>
                <a:gd name="T19" fmla="*/ 186 h 186"/>
                <a:gd name="T20" fmla="*/ 0 w 123"/>
                <a:gd name="T21" fmla="*/ 2 h 186"/>
                <a:gd name="T22" fmla="*/ 40 w 123"/>
                <a:gd name="T23" fmla="*/ 2 h 186"/>
                <a:gd name="T24" fmla="*/ 40 w 123"/>
                <a:gd name="T25" fmla="*/ 46 h 186"/>
                <a:gd name="T26" fmla="*/ 58 w 123"/>
                <a:gd name="T27" fmla="*/ 11 h 186"/>
                <a:gd name="T28" fmla="*/ 91 w 123"/>
                <a:gd name="T2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86" extrusionOk="0">
                  <a:moveTo>
                    <a:pt x="91" y="0"/>
                  </a:moveTo>
                  <a:cubicBezTo>
                    <a:pt x="98" y="0"/>
                    <a:pt x="103" y="0"/>
                    <a:pt x="109" y="2"/>
                  </a:cubicBezTo>
                  <a:cubicBezTo>
                    <a:pt x="114" y="3"/>
                    <a:pt x="118" y="5"/>
                    <a:pt x="123" y="7"/>
                  </a:cubicBezTo>
                  <a:cubicBezTo>
                    <a:pt x="111" y="43"/>
                    <a:pt x="111" y="43"/>
                    <a:pt x="111" y="43"/>
                  </a:cubicBezTo>
                  <a:cubicBezTo>
                    <a:pt x="107" y="40"/>
                    <a:pt x="102" y="38"/>
                    <a:pt x="97" y="37"/>
                  </a:cubicBezTo>
                  <a:cubicBezTo>
                    <a:pt x="92" y="36"/>
                    <a:pt x="86" y="35"/>
                    <a:pt x="80" y="35"/>
                  </a:cubicBezTo>
                  <a:cubicBezTo>
                    <a:pt x="69" y="35"/>
                    <a:pt x="59" y="40"/>
                    <a:pt x="52" y="49"/>
                  </a:cubicBezTo>
                  <a:cubicBezTo>
                    <a:pt x="44" y="59"/>
                    <a:pt x="40" y="73"/>
                    <a:pt x="40" y="93"/>
                  </a:cubicBezTo>
                  <a:cubicBezTo>
                    <a:pt x="40" y="186"/>
                    <a:pt x="40" y="186"/>
                    <a:pt x="40" y="186"/>
                  </a:cubicBezTo>
                  <a:cubicBezTo>
                    <a:pt x="0" y="186"/>
                    <a:pt x="0" y="186"/>
                    <a:pt x="0" y="186"/>
                  </a:cubicBezTo>
                  <a:cubicBezTo>
                    <a:pt x="0" y="2"/>
                    <a:pt x="0" y="2"/>
                    <a:pt x="0" y="2"/>
                  </a:cubicBezTo>
                  <a:cubicBezTo>
                    <a:pt x="40" y="2"/>
                    <a:pt x="40" y="2"/>
                    <a:pt x="40" y="2"/>
                  </a:cubicBezTo>
                  <a:cubicBezTo>
                    <a:pt x="40" y="46"/>
                    <a:pt x="40" y="46"/>
                    <a:pt x="40" y="46"/>
                  </a:cubicBezTo>
                  <a:cubicBezTo>
                    <a:pt x="44" y="31"/>
                    <a:pt x="50" y="19"/>
                    <a:pt x="58" y="11"/>
                  </a:cubicBezTo>
                  <a:cubicBezTo>
                    <a:pt x="67" y="3"/>
                    <a:pt x="77" y="0"/>
                    <a:pt x="9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29" name="Freeform 18"/>
            <p:cNvSpPr/>
            <p:nvPr userDrawn="1"/>
          </p:nvSpPr>
          <p:spPr bwMode="black">
            <a:xfrm>
              <a:off x="4744" y="1518"/>
              <a:ext cx="248" cy="289"/>
            </a:xfrm>
            <a:custGeom>
              <a:avLst/>
              <a:gdLst>
                <a:gd name="T0" fmla="*/ 0 w 165"/>
                <a:gd name="T1" fmla="*/ 155 h 192"/>
                <a:gd name="T2" fmla="*/ 29 w 165"/>
                <a:gd name="T3" fmla="*/ 128 h 192"/>
                <a:gd name="T4" fmla="*/ 54 w 165"/>
                <a:gd name="T5" fmla="*/ 151 h 192"/>
                <a:gd name="T6" fmla="*/ 90 w 165"/>
                <a:gd name="T7" fmla="*/ 158 h 192"/>
                <a:gd name="T8" fmla="*/ 118 w 165"/>
                <a:gd name="T9" fmla="*/ 150 h 192"/>
                <a:gd name="T10" fmla="*/ 126 w 165"/>
                <a:gd name="T11" fmla="*/ 133 h 192"/>
                <a:gd name="T12" fmla="*/ 121 w 165"/>
                <a:gd name="T13" fmla="*/ 121 h 192"/>
                <a:gd name="T14" fmla="*/ 108 w 165"/>
                <a:gd name="T15" fmla="*/ 115 h 192"/>
                <a:gd name="T16" fmla="*/ 88 w 165"/>
                <a:gd name="T17" fmla="*/ 110 h 192"/>
                <a:gd name="T18" fmla="*/ 64 w 165"/>
                <a:gd name="T19" fmla="*/ 107 h 192"/>
                <a:gd name="T20" fmla="*/ 23 w 165"/>
                <a:gd name="T21" fmla="*/ 92 h 192"/>
                <a:gd name="T22" fmla="*/ 7 w 165"/>
                <a:gd name="T23" fmla="*/ 57 h 192"/>
                <a:gd name="T24" fmla="*/ 26 w 165"/>
                <a:gd name="T25" fmla="*/ 17 h 192"/>
                <a:gd name="T26" fmla="*/ 79 w 165"/>
                <a:gd name="T27" fmla="*/ 0 h 192"/>
                <a:gd name="T28" fmla="*/ 128 w 165"/>
                <a:gd name="T29" fmla="*/ 9 h 192"/>
                <a:gd name="T30" fmla="*/ 165 w 165"/>
                <a:gd name="T31" fmla="*/ 38 h 192"/>
                <a:gd name="T32" fmla="*/ 135 w 165"/>
                <a:gd name="T33" fmla="*/ 64 h 192"/>
                <a:gd name="T34" fmla="*/ 110 w 165"/>
                <a:gd name="T35" fmla="*/ 41 h 192"/>
                <a:gd name="T36" fmla="*/ 77 w 165"/>
                <a:gd name="T37" fmla="*/ 33 h 192"/>
                <a:gd name="T38" fmla="*/ 50 w 165"/>
                <a:gd name="T39" fmla="*/ 41 h 192"/>
                <a:gd name="T40" fmla="*/ 41 w 165"/>
                <a:gd name="T41" fmla="*/ 58 h 192"/>
                <a:gd name="T42" fmla="*/ 56 w 165"/>
                <a:gd name="T43" fmla="*/ 75 h 192"/>
                <a:gd name="T44" fmla="*/ 94 w 165"/>
                <a:gd name="T45" fmla="*/ 82 h 192"/>
                <a:gd name="T46" fmla="*/ 120 w 165"/>
                <a:gd name="T47" fmla="*/ 87 h 192"/>
                <a:gd name="T48" fmla="*/ 141 w 165"/>
                <a:gd name="T49" fmla="*/ 96 h 192"/>
                <a:gd name="T50" fmla="*/ 156 w 165"/>
                <a:gd name="T51" fmla="*/ 110 h 192"/>
                <a:gd name="T52" fmla="*/ 162 w 165"/>
                <a:gd name="T53" fmla="*/ 133 h 192"/>
                <a:gd name="T54" fmla="*/ 142 w 165"/>
                <a:gd name="T55" fmla="*/ 175 h 192"/>
                <a:gd name="T56" fmla="*/ 89 w 165"/>
                <a:gd name="T57" fmla="*/ 192 h 192"/>
                <a:gd name="T58" fmla="*/ 35 w 165"/>
                <a:gd name="T59" fmla="*/ 182 h 192"/>
                <a:gd name="T60" fmla="*/ 0 w 165"/>
                <a:gd name="T61"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2" extrusionOk="0">
                  <a:moveTo>
                    <a:pt x="0" y="155"/>
                  </a:moveTo>
                  <a:cubicBezTo>
                    <a:pt x="29" y="128"/>
                    <a:pt x="29" y="128"/>
                    <a:pt x="29" y="128"/>
                  </a:cubicBezTo>
                  <a:cubicBezTo>
                    <a:pt x="36" y="138"/>
                    <a:pt x="45" y="146"/>
                    <a:pt x="54" y="151"/>
                  </a:cubicBezTo>
                  <a:cubicBezTo>
                    <a:pt x="64" y="156"/>
                    <a:pt x="76" y="158"/>
                    <a:pt x="90" y="158"/>
                  </a:cubicBezTo>
                  <a:cubicBezTo>
                    <a:pt x="102" y="158"/>
                    <a:pt x="112" y="156"/>
                    <a:pt x="118" y="150"/>
                  </a:cubicBezTo>
                  <a:cubicBezTo>
                    <a:pt x="123" y="145"/>
                    <a:pt x="126" y="139"/>
                    <a:pt x="126" y="133"/>
                  </a:cubicBezTo>
                  <a:cubicBezTo>
                    <a:pt x="126" y="128"/>
                    <a:pt x="125" y="124"/>
                    <a:pt x="121" y="121"/>
                  </a:cubicBezTo>
                  <a:cubicBezTo>
                    <a:pt x="118" y="119"/>
                    <a:pt x="114" y="116"/>
                    <a:pt x="108" y="115"/>
                  </a:cubicBezTo>
                  <a:cubicBezTo>
                    <a:pt x="102" y="113"/>
                    <a:pt x="96" y="112"/>
                    <a:pt x="88" y="110"/>
                  </a:cubicBezTo>
                  <a:cubicBezTo>
                    <a:pt x="81" y="109"/>
                    <a:pt x="73" y="108"/>
                    <a:pt x="64" y="107"/>
                  </a:cubicBezTo>
                  <a:cubicBezTo>
                    <a:pt x="48" y="104"/>
                    <a:pt x="34" y="99"/>
                    <a:pt x="23" y="92"/>
                  </a:cubicBezTo>
                  <a:cubicBezTo>
                    <a:pt x="12" y="85"/>
                    <a:pt x="7" y="74"/>
                    <a:pt x="7" y="57"/>
                  </a:cubicBezTo>
                  <a:cubicBezTo>
                    <a:pt x="7" y="41"/>
                    <a:pt x="13" y="28"/>
                    <a:pt x="26" y="17"/>
                  </a:cubicBezTo>
                  <a:cubicBezTo>
                    <a:pt x="39" y="6"/>
                    <a:pt x="57" y="0"/>
                    <a:pt x="79" y="0"/>
                  </a:cubicBezTo>
                  <a:cubicBezTo>
                    <a:pt x="98" y="0"/>
                    <a:pt x="114" y="3"/>
                    <a:pt x="128" y="9"/>
                  </a:cubicBezTo>
                  <a:cubicBezTo>
                    <a:pt x="142" y="15"/>
                    <a:pt x="154" y="25"/>
                    <a:pt x="165" y="38"/>
                  </a:cubicBezTo>
                  <a:cubicBezTo>
                    <a:pt x="135" y="64"/>
                    <a:pt x="135" y="64"/>
                    <a:pt x="135" y="64"/>
                  </a:cubicBezTo>
                  <a:cubicBezTo>
                    <a:pt x="128" y="54"/>
                    <a:pt x="119" y="46"/>
                    <a:pt x="110" y="41"/>
                  </a:cubicBezTo>
                  <a:cubicBezTo>
                    <a:pt x="101" y="36"/>
                    <a:pt x="90" y="33"/>
                    <a:pt x="77" y="33"/>
                  </a:cubicBezTo>
                  <a:cubicBezTo>
                    <a:pt x="64" y="33"/>
                    <a:pt x="55" y="36"/>
                    <a:pt x="50" y="41"/>
                  </a:cubicBezTo>
                  <a:cubicBezTo>
                    <a:pt x="44" y="46"/>
                    <a:pt x="41" y="51"/>
                    <a:pt x="41" y="58"/>
                  </a:cubicBezTo>
                  <a:cubicBezTo>
                    <a:pt x="41" y="66"/>
                    <a:pt x="46" y="72"/>
                    <a:pt x="56" y="75"/>
                  </a:cubicBezTo>
                  <a:cubicBezTo>
                    <a:pt x="66" y="78"/>
                    <a:pt x="78" y="80"/>
                    <a:pt x="94" y="82"/>
                  </a:cubicBezTo>
                  <a:cubicBezTo>
                    <a:pt x="103" y="84"/>
                    <a:pt x="111" y="85"/>
                    <a:pt x="120" y="87"/>
                  </a:cubicBezTo>
                  <a:cubicBezTo>
                    <a:pt x="128" y="89"/>
                    <a:pt x="135" y="92"/>
                    <a:pt x="141" y="96"/>
                  </a:cubicBezTo>
                  <a:cubicBezTo>
                    <a:pt x="147" y="99"/>
                    <a:pt x="152" y="104"/>
                    <a:pt x="156" y="110"/>
                  </a:cubicBezTo>
                  <a:cubicBezTo>
                    <a:pt x="160" y="116"/>
                    <a:pt x="162" y="124"/>
                    <a:pt x="162" y="133"/>
                  </a:cubicBezTo>
                  <a:cubicBezTo>
                    <a:pt x="162" y="150"/>
                    <a:pt x="155" y="164"/>
                    <a:pt x="142" y="175"/>
                  </a:cubicBezTo>
                  <a:cubicBezTo>
                    <a:pt x="129" y="186"/>
                    <a:pt x="111" y="192"/>
                    <a:pt x="89" y="192"/>
                  </a:cubicBezTo>
                  <a:cubicBezTo>
                    <a:pt x="68" y="192"/>
                    <a:pt x="50" y="188"/>
                    <a:pt x="35" y="182"/>
                  </a:cubicBezTo>
                  <a:cubicBezTo>
                    <a:pt x="21" y="175"/>
                    <a:pt x="9"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0" name="Freeform 19"/>
            <p:cNvSpPr>
              <a:spLocks noEditPoints="1"/>
            </p:cNvSpPr>
            <p:nvPr userDrawn="1"/>
          </p:nvSpPr>
          <p:spPr bwMode="black">
            <a:xfrm>
              <a:off x="5040" y="1404"/>
              <a:ext cx="77" cy="396"/>
            </a:xfrm>
            <a:custGeom>
              <a:avLst/>
              <a:gdLst>
                <a:gd name="T0" fmla="*/ 0 w 51"/>
                <a:gd name="T1" fmla="*/ 27 h 264"/>
                <a:gd name="T2" fmla="*/ 6 w 51"/>
                <a:gd name="T3" fmla="*/ 8 h 264"/>
                <a:gd name="T4" fmla="*/ 25 w 51"/>
                <a:gd name="T5" fmla="*/ 0 h 264"/>
                <a:gd name="T6" fmla="*/ 44 w 51"/>
                <a:gd name="T7" fmla="*/ 8 h 264"/>
                <a:gd name="T8" fmla="*/ 51 w 51"/>
                <a:gd name="T9" fmla="*/ 27 h 264"/>
                <a:gd name="T10" fmla="*/ 44 w 51"/>
                <a:gd name="T11" fmla="*/ 45 h 264"/>
                <a:gd name="T12" fmla="*/ 25 w 51"/>
                <a:gd name="T13" fmla="*/ 52 h 264"/>
                <a:gd name="T14" fmla="*/ 6 w 51"/>
                <a:gd name="T15" fmla="*/ 45 h 264"/>
                <a:gd name="T16" fmla="*/ 0 w 51"/>
                <a:gd name="T17" fmla="*/ 27 h 264"/>
                <a:gd name="T18" fmla="*/ 44 w 51"/>
                <a:gd name="T19" fmla="*/ 80 h 264"/>
                <a:gd name="T20" fmla="*/ 44 w 51"/>
                <a:gd name="T21" fmla="*/ 264 h 264"/>
                <a:gd name="T22" fmla="*/ 4 w 51"/>
                <a:gd name="T23" fmla="*/ 264 h 264"/>
                <a:gd name="T24" fmla="*/ 4 w 51"/>
                <a:gd name="T25" fmla="*/ 80 h 264"/>
                <a:gd name="T26" fmla="*/ 44 w 51"/>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64" extrusionOk="0">
                  <a:moveTo>
                    <a:pt x="0" y="27"/>
                  </a:moveTo>
                  <a:cubicBezTo>
                    <a:pt x="0" y="19"/>
                    <a:pt x="2" y="13"/>
                    <a:pt x="6" y="8"/>
                  </a:cubicBezTo>
                  <a:cubicBezTo>
                    <a:pt x="11" y="3"/>
                    <a:pt x="17" y="0"/>
                    <a:pt x="25" y="0"/>
                  </a:cubicBezTo>
                  <a:cubicBezTo>
                    <a:pt x="34" y="0"/>
                    <a:pt x="40" y="3"/>
                    <a:pt x="44" y="8"/>
                  </a:cubicBezTo>
                  <a:cubicBezTo>
                    <a:pt x="49" y="13"/>
                    <a:pt x="51" y="19"/>
                    <a:pt x="51" y="27"/>
                  </a:cubicBezTo>
                  <a:cubicBezTo>
                    <a:pt x="51" y="34"/>
                    <a:pt x="49" y="40"/>
                    <a:pt x="44" y="45"/>
                  </a:cubicBezTo>
                  <a:cubicBezTo>
                    <a:pt x="40" y="50"/>
                    <a:pt x="34" y="52"/>
                    <a:pt x="25" y="52"/>
                  </a:cubicBezTo>
                  <a:cubicBezTo>
                    <a:pt x="17" y="52"/>
                    <a:pt x="11" y="50"/>
                    <a:pt x="6" y="45"/>
                  </a:cubicBezTo>
                  <a:cubicBezTo>
                    <a:pt x="2" y="40"/>
                    <a:pt x="0" y="34"/>
                    <a:pt x="0" y="27"/>
                  </a:cubicBezTo>
                  <a:close/>
                  <a:moveTo>
                    <a:pt x="44" y="80"/>
                  </a:moveTo>
                  <a:cubicBezTo>
                    <a:pt x="44" y="264"/>
                    <a:pt x="44" y="264"/>
                    <a:pt x="44" y="264"/>
                  </a:cubicBezTo>
                  <a:cubicBezTo>
                    <a:pt x="4" y="264"/>
                    <a:pt x="4" y="264"/>
                    <a:pt x="4" y="264"/>
                  </a:cubicBezTo>
                  <a:cubicBezTo>
                    <a:pt x="4" y="80"/>
                    <a:pt x="4" y="80"/>
                    <a:pt x="4" y="80"/>
                  </a:cubicBezTo>
                  <a:lnTo>
                    <a:pt x="44"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1" name="Freeform 20"/>
            <p:cNvSpPr/>
            <p:nvPr userDrawn="1"/>
          </p:nvSpPr>
          <p:spPr bwMode="black">
            <a:xfrm>
              <a:off x="5159" y="1421"/>
              <a:ext cx="196" cy="384"/>
            </a:xfrm>
            <a:custGeom>
              <a:avLst/>
              <a:gdLst>
                <a:gd name="T0" fmla="*/ 131 w 131"/>
                <a:gd name="T1" fmla="*/ 217 h 256"/>
                <a:gd name="T2" fmla="*/ 131 w 131"/>
                <a:gd name="T3" fmla="*/ 249 h 256"/>
                <a:gd name="T4" fmla="*/ 116 w 131"/>
                <a:gd name="T5" fmla="*/ 254 h 256"/>
                <a:gd name="T6" fmla="*/ 98 w 131"/>
                <a:gd name="T7" fmla="*/ 256 h 256"/>
                <a:gd name="T8" fmla="*/ 55 w 131"/>
                <a:gd name="T9" fmla="*/ 241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90 h 256"/>
                <a:gd name="T34" fmla="*/ 86 w 131"/>
                <a:gd name="T35" fmla="*/ 215 h 256"/>
                <a:gd name="T36" fmla="*/ 107 w 131"/>
                <a:gd name="T37" fmla="*/ 222 h 256"/>
                <a:gd name="T38" fmla="*/ 119 w 131"/>
                <a:gd name="T39" fmla="*/ 221 h 256"/>
                <a:gd name="T40" fmla="*/ 131 w 131"/>
                <a:gd name="T41" fmla="*/ 2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7"/>
                  </a:moveTo>
                  <a:cubicBezTo>
                    <a:pt x="131" y="249"/>
                    <a:pt x="131" y="249"/>
                    <a:pt x="131" y="249"/>
                  </a:cubicBezTo>
                  <a:cubicBezTo>
                    <a:pt x="126" y="251"/>
                    <a:pt x="121" y="253"/>
                    <a:pt x="116" y="254"/>
                  </a:cubicBezTo>
                  <a:cubicBezTo>
                    <a:pt x="110" y="256"/>
                    <a:pt x="104" y="256"/>
                    <a:pt x="98" y="256"/>
                  </a:cubicBezTo>
                  <a:cubicBezTo>
                    <a:pt x="78" y="256"/>
                    <a:pt x="64" y="251"/>
                    <a:pt x="55" y="241"/>
                  </a:cubicBezTo>
                  <a:cubicBezTo>
                    <a:pt x="46" y="230"/>
                    <a:pt x="42" y="215"/>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90"/>
                    <a:pt x="79" y="190"/>
                    <a:pt x="79" y="190"/>
                  </a:cubicBezTo>
                  <a:cubicBezTo>
                    <a:pt x="79" y="202"/>
                    <a:pt x="82" y="210"/>
                    <a:pt x="86" y="215"/>
                  </a:cubicBezTo>
                  <a:cubicBezTo>
                    <a:pt x="91" y="220"/>
                    <a:pt x="98" y="222"/>
                    <a:pt x="107" y="222"/>
                  </a:cubicBezTo>
                  <a:cubicBezTo>
                    <a:pt x="112" y="222"/>
                    <a:pt x="116" y="222"/>
                    <a:pt x="119" y="221"/>
                  </a:cubicBezTo>
                  <a:cubicBezTo>
                    <a:pt x="123" y="220"/>
                    <a:pt x="127" y="219"/>
                    <a:pt x="131" y="217"/>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2" name="Freeform 21"/>
            <p:cNvSpPr>
              <a:spLocks noEditPoints="1"/>
            </p:cNvSpPr>
            <p:nvPr userDrawn="1"/>
          </p:nvSpPr>
          <p:spPr bwMode="black">
            <a:xfrm>
              <a:off x="5387" y="1388"/>
              <a:ext cx="273" cy="417"/>
            </a:xfrm>
            <a:custGeom>
              <a:avLst/>
              <a:gdLst>
                <a:gd name="T0" fmla="*/ 177 w 182"/>
                <a:gd name="T1" fmla="*/ 234 h 278"/>
                <a:gd name="T2" fmla="*/ 146 w 182"/>
                <a:gd name="T3" fmla="*/ 266 h 278"/>
                <a:gd name="T4" fmla="*/ 95 w 182"/>
                <a:gd name="T5" fmla="*/ 278 h 278"/>
                <a:gd name="T6" fmla="*/ 54 w 182"/>
                <a:gd name="T7" fmla="*/ 271 h 278"/>
                <a:gd name="T8" fmla="*/ 24 w 182"/>
                <a:gd name="T9" fmla="*/ 251 h 278"/>
                <a:gd name="T10" fmla="*/ 6 w 182"/>
                <a:gd name="T11" fmla="*/ 221 h 278"/>
                <a:gd name="T12" fmla="*/ 0 w 182"/>
                <a:gd name="T13" fmla="*/ 184 h 278"/>
                <a:gd name="T14" fmla="*/ 6 w 182"/>
                <a:gd name="T15" fmla="*/ 147 h 278"/>
                <a:gd name="T16" fmla="*/ 25 w 182"/>
                <a:gd name="T17" fmla="*/ 116 h 278"/>
                <a:gd name="T18" fmla="*/ 54 w 182"/>
                <a:gd name="T19" fmla="*/ 95 h 278"/>
                <a:gd name="T20" fmla="*/ 94 w 182"/>
                <a:gd name="T21" fmla="*/ 88 h 278"/>
                <a:gd name="T22" fmla="*/ 133 w 182"/>
                <a:gd name="T23" fmla="*/ 95 h 278"/>
                <a:gd name="T24" fmla="*/ 160 w 182"/>
                <a:gd name="T25" fmla="*/ 115 h 278"/>
                <a:gd name="T26" fmla="*/ 176 w 182"/>
                <a:gd name="T27" fmla="*/ 144 h 278"/>
                <a:gd name="T28" fmla="*/ 182 w 182"/>
                <a:gd name="T29" fmla="*/ 180 h 278"/>
                <a:gd name="T30" fmla="*/ 182 w 182"/>
                <a:gd name="T31" fmla="*/ 194 h 278"/>
                <a:gd name="T32" fmla="*/ 38 w 182"/>
                <a:gd name="T33" fmla="*/ 194 h 278"/>
                <a:gd name="T34" fmla="*/ 55 w 182"/>
                <a:gd name="T35" fmla="*/ 231 h 278"/>
                <a:gd name="T36" fmla="*/ 95 w 182"/>
                <a:gd name="T37" fmla="*/ 245 h 278"/>
                <a:gd name="T38" fmla="*/ 124 w 182"/>
                <a:gd name="T39" fmla="*/ 237 h 278"/>
                <a:gd name="T40" fmla="*/ 144 w 182"/>
                <a:gd name="T41" fmla="*/ 216 h 278"/>
                <a:gd name="T42" fmla="*/ 177 w 182"/>
                <a:gd name="T43" fmla="*/ 234 h 278"/>
                <a:gd name="T44" fmla="*/ 94 w 182"/>
                <a:gd name="T45" fmla="*/ 120 h 278"/>
                <a:gd name="T46" fmla="*/ 56 w 182"/>
                <a:gd name="T47" fmla="*/ 133 h 278"/>
                <a:gd name="T48" fmla="*/ 39 w 182"/>
                <a:gd name="T49" fmla="*/ 169 h 278"/>
                <a:gd name="T50" fmla="*/ 143 w 182"/>
                <a:gd name="T51" fmla="*/ 169 h 278"/>
                <a:gd name="T52" fmla="*/ 130 w 182"/>
                <a:gd name="T53" fmla="*/ 134 h 278"/>
                <a:gd name="T54" fmla="*/ 94 w 182"/>
                <a:gd name="T55" fmla="*/ 120 h 278"/>
                <a:gd name="T56" fmla="*/ 88 w 182"/>
                <a:gd name="T57" fmla="*/ 74 h 278"/>
                <a:gd name="T58" fmla="*/ 73 w 182"/>
                <a:gd name="T59" fmla="*/ 59 h 278"/>
                <a:gd name="T60" fmla="*/ 127 w 182"/>
                <a:gd name="T61" fmla="*/ 0 h 278"/>
                <a:gd name="T62" fmla="*/ 147 w 182"/>
                <a:gd name="T63" fmla="*/ 18 h 278"/>
                <a:gd name="T64" fmla="*/ 88 w 182"/>
                <a:gd name="T65" fmla="*/ 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278" extrusionOk="0">
                  <a:moveTo>
                    <a:pt x="177" y="234"/>
                  </a:moveTo>
                  <a:cubicBezTo>
                    <a:pt x="170" y="247"/>
                    <a:pt x="159" y="257"/>
                    <a:pt x="146" y="266"/>
                  </a:cubicBezTo>
                  <a:cubicBezTo>
                    <a:pt x="132" y="274"/>
                    <a:pt x="116" y="278"/>
                    <a:pt x="95" y="278"/>
                  </a:cubicBezTo>
                  <a:cubicBezTo>
                    <a:pt x="79" y="278"/>
                    <a:pt x="66" y="276"/>
                    <a:pt x="54" y="271"/>
                  </a:cubicBezTo>
                  <a:cubicBezTo>
                    <a:pt x="42" y="266"/>
                    <a:pt x="32" y="260"/>
                    <a:pt x="24" y="251"/>
                  </a:cubicBezTo>
                  <a:cubicBezTo>
                    <a:pt x="16" y="243"/>
                    <a:pt x="10" y="233"/>
                    <a:pt x="6" y="221"/>
                  </a:cubicBezTo>
                  <a:cubicBezTo>
                    <a:pt x="2" y="210"/>
                    <a:pt x="0" y="197"/>
                    <a:pt x="0" y="184"/>
                  </a:cubicBezTo>
                  <a:cubicBezTo>
                    <a:pt x="0" y="171"/>
                    <a:pt x="2" y="159"/>
                    <a:pt x="6" y="147"/>
                  </a:cubicBezTo>
                  <a:cubicBezTo>
                    <a:pt x="11" y="135"/>
                    <a:pt x="17" y="125"/>
                    <a:pt x="25" y="116"/>
                  </a:cubicBezTo>
                  <a:cubicBezTo>
                    <a:pt x="33" y="107"/>
                    <a:pt x="43" y="100"/>
                    <a:pt x="54" y="95"/>
                  </a:cubicBezTo>
                  <a:cubicBezTo>
                    <a:pt x="66" y="90"/>
                    <a:pt x="79" y="88"/>
                    <a:pt x="94" y="88"/>
                  </a:cubicBezTo>
                  <a:cubicBezTo>
                    <a:pt x="109" y="88"/>
                    <a:pt x="122" y="90"/>
                    <a:pt x="133" y="95"/>
                  </a:cubicBezTo>
                  <a:cubicBezTo>
                    <a:pt x="144" y="100"/>
                    <a:pt x="153" y="107"/>
                    <a:pt x="160" y="115"/>
                  </a:cubicBezTo>
                  <a:cubicBezTo>
                    <a:pt x="167" y="123"/>
                    <a:pt x="173" y="133"/>
                    <a:pt x="176" y="144"/>
                  </a:cubicBezTo>
                  <a:cubicBezTo>
                    <a:pt x="180" y="156"/>
                    <a:pt x="182" y="168"/>
                    <a:pt x="182" y="180"/>
                  </a:cubicBezTo>
                  <a:cubicBezTo>
                    <a:pt x="182" y="194"/>
                    <a:pt x="182" y="194"/>
                    <a:pt x="182" y="194"/>
                  </a:cubicBezTo>
                  <a:cubicBezTo>
                    <a:pt x="38" y="194"/>
                    <a:pt x="38" y="194"/>
                    <a:pt x="38" y="194"/>
                  </a:cubicBezTo>
                  <a:cubicBezTo>
                    <a:pt x="40" y="210"/>
                    <a:pt x="45" y="222"/>
                    <a:pt x="55" y="231"/>
                  </a:cubicBezTo>
                  <a:cubicBezTo>
                    <a:pt x="64" y="240"/>
                    <a:pt x="77" y="245"/>
                    <a:pt x="95" y="245"/>
                  </a:cubicBezTo>
                  <a:cubicBezTo>
                    <a:pt x="107" y="245"/>
                    <a:pt x="117" y="243"/>
                    <a:pt x="124" y="237"/>
                  </a:cubicBezTo>
                  <a:cubicBezTo>
                    <a:pt x="132" y="232"/>
                    <a:pt x="139" y="225"/>
                    <a:pt x="144" y="216"/>
                  </a:cubicBezTo>
                  <a:lnTo>
                    <a:pt x="177" y="234"/>
                  </a:lnTo>
                  <a:close/>
                  <a:moveTo>
                    <a:pt x="94" y="120"/>
                  </a:moveTo>
                  <a:cubicBezTo>
                    <a:pt x="78" y="120"/>
                    <a:pt x="66" y="125"/>
                    <a:pt x="56" y="133"/>
                  </a:cubicBezTo>
                  <a:cubicBezTo>
                    <a:pt x="47" y="142"/>
                    <a:pt x="41" y="154"/>
                    <a:pt x="39" y="169"/>
                  </a:cubicBezTo>
                  <a:cubicBezTo>
                    <a:pt x="143" y="169"/>
                    <a:pt x="143" y="169"/>
                    <a:pt x="143" y="169"/>
                  </a:cubicBezTo>
                  <a:cubicBezTo>
                    <a:pt x="142" y="155"/>
                    <a:pt x="138" y="143"/>
                    <a:pt x="130" y="134"/>
                  </a:cubicBezTo>
                  <a:cubicBezTo>
                    <a:pt x="122" y="125"/>
                    <a:pt x="110" y="120"/>
                    <a:pt x="94" y="120"/>
                  </a:cubicBezTo>
                  <a:close/>
                  <a:moveTo>
                    <a:pt x="88" y="74"/>
                  </a:moveTo>
                  <a:cubicBezTo>
                    <a:pt x="73" y="59"/>
                    <a:pt x="73" y="59"/>
                    <a:pt x="73" y="59"/>
                  </a:cubicBezTo>
                  <a:cubicBezTo>
                    <a:pt x="127" y="0"/>
                    <a:pt x="127" y="0"/>
                    <a:pt x="127" y="0"/>
                  </a:cubicBezTo>
                  <a:cubicBezTo>
                    <a:pt x="147" y="18"/>
                    <a:pt x="147" y="18"/>
                    <a:pt x="147" y="18"/>
                  </a:cubicBezTo>
                  <a:lnTo>
                    <a:pt x="88" y="74"/>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3" name="Freeform 22"/>
            <p:cNvSpPr/>
            <p:nvPr userDrawn="1"/>
          </p:nvSpPr>
          <p:spPr bwMode="black">
            <a:xfrm>
              <a:off x="2367" y="939"/>
              <a:ext cx="473" cy="360"/>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34" name="Rectangle 23"/>
            <p:cNvSpPr>
              <a:spLocks noChangeArrowheads="1"/>
            </p:cNvSpPr>
            <p:nvPr userDrawn="1"/>
          </p:nvSpPr>
          <p:spPr bwMode="black">
            <a:xfrm>
              <a:off x="2131" y="939"/>
              <a:ext cx="173" cy="360"/>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preserve="1" userDrawn="1">
  <p:cSld name="Page de titre">
    <p:spTree>
      <p:nvGrpSpPr>
        <p:cNvPr id="1" name=""/>
        <p:cNvGrpSpPr/>
        <p:nvPr/>
      </p:nvGrpSpPr>
      <p:grpSpPr bwMode="auto">
        <a:xfrm>
          <a:off x="0" y="0"/>
          <a:ext cx="0" cy="0"/>
          <a:chOff x="0" y="0"/>
          <a:chExt cx="0" cy="0"/>
        </a:xfrm>
      </p:grpSpPr>
      <p:sp>
        <p:nvSpPr>
          <p:cNvPr id="3" name="Content Placeholder 2"/>
          <p:cNvSpPr>
            <a:spLocks noGrp="1"/>
          </p:cNvSpPr>
          <p:nvPr>
            <p:ph idx="1" hasCustomPrompt="1"/>
          </p:nvPr>
        </p:nvSpPr>
        <p:spPr bwMode="auto">
          <a:xfrm>
            <a:off x="840739" y="2957566"/>
            <a:ext cx="11330240" cy="4373399"/>
          </a:xfrm>
        </p:spPr>
        <p:txBody>
          <a:bodyPr/>
          <a:lstStyle>
            <a:lvl1pPr marL="0" indent="0">
              <a:buNone/>
              <a:defRPr sz="9600"/>
            </a:lvl1pPr>
          </a:lstStyle>
          <a:p>
            <a:pPr lvl="0">
              <a:defRPr/>
            </a:pPr>
            <a:r>
              <a:rPr lang="fr-FR"/>
              <a:t>Modifiez le style du titre</a:t>
            </a:r>
            <a:endParaRP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cxnSp>
        <p:nvCxnSpPr>
          <p:cNvPr id="7" name="Connecteur droit 6"/>
          <p:cNvCxnSpPr>
            <a:cxnSpLocks/>
          </p:cNvCxnSpPr>
          <p:nvPr userDrawn="1"/>
        </p:nvCxnSpPr>
        <p:spPr bwMode="auto">
          <a:xfrm flipV="1">
            <a:off x="583324" y="2957568"/>
            <a:ext cx="0" cy="2323880"/>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Page de contenu 1">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646735" y="687419"/>
            <a:ext cx="12392174" cy="692497"/>
          </a:xfrm>
        </p:spPr>
        <p:txBody>
          <a:bodyPr/>
          <a:lstStyle>
            <a:lvl1pPr>
              <a:defRPr/>
            </a:lvl1pPr>
          </a:lstStyle>
          <a:p>
            <a:pPr>
              <a:defRPr/>
            </a:pPr>
            <a:r>
              <a:rPr lang="fr-FR"/>
              <a:t>Modifiez le style du titre</a:t>
            </a:r>
            <a:endParaRPr lang="en-US"/>
          </a:p>
        </p:txBody>
      </p:sp>
      <p:sp>
        <p:nvSpPr>
          <p:cNvPr id="3" name="Content Placeholder 2"/>
          <p:cNvSpPr>
            <a:spLocks noGrp="1"/>
          </p:cNvSpPr>
          <p:nvPr>
            <p:ph idx="1"/>
          </p:nvPr>
        </p:nvSpPr>
        <p:spPr bwMode="auto">
          <a:xfrm>
            <a:off x="990601" y="3064847"/>
            <a:ext cx="11887200" cy="997196"/>
          </a:xfrm>
        </p:spPr>
        <p:txBody>
          <a:bodyPr/>
          <a:lstStyle>
            <a:lvl1pPr>
              <a:defRPr sz="2800"/>
            </a:lvl1pPr>
            <a:lvl2pPr>
              <a:defRPr sz="2400"/>
            </a:lvl2pPr>
            <a:lvl3pPr>
              <a:defRPr sz="2000"/>
            </a:lvl3pPr>
          </a:lstStyle>
          <a:p>
            <a:pPr lvl="0">
              <a:defRPr/>
            </a:pPr>
            <a:r>
              <a:rPr lang="fr-FR"/>
              <a:t>Modifiez les styles du texte du masque</a:t>
            </a:r>
          </a:p>
          <a:p>
            <a:pPr lvl="1">
              <a:defRPr/>
            </a:pPr>
            <a:r>
              <a:rPr lang="fr-FR"/>
              <a:t>Deuxième niveau</a:t>
            </a:r>
          </a:p>
          <a:p>
            <a:pPr lvl="2">
              <a:defRPr/>
            </a:pPr>
            <a:r>
              <a:rPr lang="fr-FR"/>
              <a:t>Troisième niveau</a:t>
            </a:r>
          </a:p>
        </p:txBody>
      </p:sp>
      <p:sp>
        <p:nvSpPr>
          <p:cNvPr id="5" name="Footer Placeholder 4"/>
          <p:cNvSpPr>
            <a:spLocks noGrp="1"/>
          </p:cNvSpPr>
          <p:nvPr>
            <p:ph type="ftr" sz="quarter" idx="11"/>
          </p:nvPr>
        </p:nvSpPr>
        <p:spPr bwMode="auto">
          <a:xfrm>
            <a:off x="456603" y="8894233"/>
            <a:ext cx="4811316" cy="276999"/>
          </a:xfrm>
          <a:prstGeom prst="rect">
            <a:avLst/>
          </a:prstGeom>
        </p:spPr>
        <p:txBody>
          <a:bodyPr wrap="square" lIns="0" tIns="0" rIns="0" bIns="0">
            <a:spAutoFit/>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cxnSp>
        <p:nvCxnSpPr>
          <p:cNvPr id="8" name="Connecteur droit 7"/>
          <p:cNvCxnSpPr>
            <a:cxnSpLocks/>
          </p:cNvCxnSpPr>
          <p:nvPr userDrawn="1"/>
        </p:nvCxnSpPr>
        <p:spPr bwMode="auto">
          <a:xfrm flipV="1">
            <a:off x="443624" y="341368"/>
            <a:ext cx="0" cy="1387803"/>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preserve="1" userDrawn="1">
  <p:cSld name="Page de contenu avec image">
    <p:spTree>
      <p:nvGrpSpPr>
        <p:cNvPr id="1" name=""/>
        <p:cNvGrpSpPr/>
        <p:nvPr/>
      </p:nvGrpSpPr>
      <p:grpSpPr bwMode="auto">
        <a:xfrm>
          <a:off x="0" y="0"/>
          <a:ext cx="0" cy="0"/>
          <a:chOff x="0" y="0"/>
          <a:chExt cx="0" cy="0"/>
        </a:xfrm>
      </p:grpSpPr>
      <p:sp>
        <p:nvSpPr>
          <p:cNvPr id="3" name="Content Placeholder 2"/>
          <p:cNvSpPr>
            <a:spLocks noGrp="1"/>
          </p:cNvSpPr>
          <p:nvPr>
            <p:ph idx="1"/>
          </p:nvPr>
        </p:nvSpPr>
        <p:spPr bwMode="auto">
          <a:xfrm>
            <a:off x="7469268" y="2561168"/>
            <a:ext cx="6323316" cy="1274195"/>
          </a:xfrm>
        </p:spPr>
        <p:txBody>
          <a:bodyPr/>
          <a:lstStyle/>
          <a:p>
            <a:pPr lvl="0">
              <a:defRPr/>
            </a:pPr>
            <a:r>
              <a:rPr lang="fr-FR"/>
              <a:t>Modifiez les styles du texte du masque</a:t>
            </a:r>
          </a:p>
          <a:p>
            <a:pPr lvl="1">
              <a:defRPr/>
            </a:pPr>
            <a:r>
              <a:rPr lang="fr-FR"/>
              <a:t>Deuxième niveau</a:t>
            </a:r>
          </a:p>
          <a:p>
            <a:pPr lvl="2">
              <a:defRPr/>
            </a:pPr>
            <a:r>
              <a:rPr lang="fr-FR"/>
              <a:t>Troisième niveau</a:t>
            </a:r>
          </a:p>
        </p:txBody>
      </p:sp>
      <p:sp>
        <p:nvSpPr>
          <p:cNvPr id="5" name="Footer Placeholder 4"/>
          <p:cNvSpPr>
            <a:spLocks noGrp="1"/>
          </p:cNvSpPr>
          <p:nvPr>
            <p:ph type="ftr" sz="quarter" idx="11"/>
          </p:nvPr>
        </p:nvSpPr>
        <p:spPr bwMode="auto">
          <a:xfrm>
            <a:off x="7469268" y="8183033"/>
            <a:ext cx="4811316" cy="276999"/>
          </a:xfrm>
          <a:prstGeom prst="rect">
            <a:avLst/>
          </a:prstGeom>
        </p:spPr>
        <p:txBody>
          <a:bodyPr wrap="square" lIns="0" tIns="0" rIns="0" bIns="0">
            <a:spAutoFit/>
          </a:bodyPr>
          <a:lstStyle/>
          <a:p>
            <a:pPr>
              <a:defRPr/>
            </a:pPr>
            <a:endParaRPr lang="fr-FR"/>
          </a:p>
        </p:txBody>
      </p:sp>
      <p:sp>
        <p:nvSpPr>
          <p:cNvPr id="6" name="Slide Number Placeholder 5"/>
          <p:cNvSpPr>
            <a:spLocks noGrp="1"/>
          </p:cNvSpPr>
          <p:nvPr>
            <p:ph type="sldNum" sz="quarter" idx="12"/>
          </p:nvPr>
        </p:nvSpPr>
        <p:spPr bwMode="auto"/>
        <p:txBody>
          <a:bodyPr/>
          <a:lstStyle/>
          <a:p>
            <a:pPr>
              <a:defRPr/>
            </a:pPr>
            <a:fld id="{935F9AA5-BE22-4C36-8B95-5AA10E261444}" type="slidenum">
              <a:rPr lang="fr-FR"/>
              <a:t>‹N°›</a:t>
            </a:fld>
            <a:endParaRPr lang="fr-FR"/>
          </a:p>
        </p:txBody>
      </p:sp>
      <p:sp>
        <p:nvSpPr>
          <p:cNvPr id="7" name="Espace réservé pour une image  6"/>
          <p:cNvSpPr>
            <a:spLocks noGrp="1"/>
          </p:cNvSpPr>
          <p:nvPr>
            <p:ph type="pic" sz="quarter" idx="13"/>
          </p:nvPr>
        </p:nvSpPr>
        <p:spPr bwMode="auto">
          <a:xfrm>
            <a:off x="431799" y="2540000"/>
            <a:ext cx="6664325" cy="6604000"/>
          </a:xfrm>
        </p:spPr>
        <p:txBody>
          <a:bodyPr/>
          <a:lstStyle/>
          <a:p>
            <a:pPr>
              <a:defRPr/>
            </a:pPr>
            <a:r>
              <a:rPr lang="fr-FR"/>
              <a:t>Cliquez sur l'icône pour ajouter une image</a:t>
            </a:r>
          </a:p>
        </p:txBody>
      </p:sp>
      <p:sp>
        <p:nvSpPr>
          <p:cNvPr id="9" name="Title 1"/>
          <p:cNvSpPr>
            <a:spLocks noGrp="1"/>
          </p:cNvSpPr>
          <p:nvPr>
            <p:ph type="title"/>
          </p:nvPr>
        </p:nvSpPr>
        <p:spPr bwMode="auto">
          <a:xfrm>
            <a:off x="646735" y="687419"/>
            <a:ext cx="12392174" cy="692497"/>
          </a:xfrm>
        </p:spPr>
        <p:txBody>
          <a:bodyPr/>
          <a:lstStyle>
            <a:lvl1pPr>
              <a:defRPr/>
            </a:lvl1pPr>
          </a:lstStyle>
          <a:p>
            <a:pPr>
              <a:defRPr/>
            </a:pPr>
            <a:r>
              <a:rPr lang="fr-FR"/>
              <a:t>Modifiez le style du titre</a:t>
            </a:r>
            <a:endParaRPr lang="en-US"/>
          </a:p>
        </p:txBody>
      </p:sp>
      <p:cxnSp>
        <p:nvCxnSpPr>
          <p:cNvPr id="10" name="Connecteur droit 9"/>
          <p:cNvCxnSpPr>
            <a:cxnSpLocks/>
          </p:cNvCxnSpPr>
          <p:nvPr userDrawn="1"/>
        </p:nvCxnSpPr>
        <p:spPr bwMode="auto">
          <a:xfrm flipV="1">
            <a:off x="443624" y="341368"/>
            <a:ext cx="0" cy="1387803"/>
          </a:xfrm>
          <a:prstGeom prst="line">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userDrawn="1">
  <p:cSld name="Dernière page">
    <p:spTree>
      <p:nvGrpSpPr>
        <p:cNvPr id="1" name=""/>
        <p:cNvGrpSpPr/>
        <p:nvPr/>
      </p:nvGrpSpPr>
      <p:grpSpPr bwMode="auto">
        <a:xfrm>
          <a:off x="0" y="0"/>
          <a:ext cx="0" cy="0"/>
          <a:chOff x="0" y="0"/>
          <a:chExt cx="0" cy="0"/>
        </a:xfrm>
      </p:grpSpPr>
      <p:sp>
        <p:nvSpPr>
          <p:cNvPr id="2" name="Rectangle 1"/>
          <p:cNvSpPr/>
          <p:nvPr userDrawn="1"/>
        </p:nvSpPr>
        <p:spPr bwMode="white">
          <a:xfrm>
            <a:off x="0" y="-50481"/>
            <a:ext cx="14255750" cy="1074229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a:ln>
                <a:noFill/>
              </a:ln>
            </a:endParaRPr>
          </a:p>
        </p:txBody>
      </p:sp>
      <p:grpSp>
        <p:nvGrpSpPr>
          <p:cNvPr id="10" name="Groupe 9"/>
          <p:cNvGrpSpPr/>
          <p:nvPr userDrawn="1"/>
        </p:nvGrpSpPr>
        <p:grpSpPr bwMode="black">
          <a:xfrm>
            <a:off x="4081773" y="1517232"/>
            <a:ext cx="6092203" cy="7613123"/>
            <a:chOff x="5624516" y="-1210470"/>
            <a:chExt cx="463100" cy="578713"/>
          </a:xfrm>
          <a:solidFill>
            <a:schemeClr val="bg1"/>
          </a:solidFill>
        </p:grpSpPr>
        <p:sp>
          <p:nvSpPr>
            <p:cNvPr id="11" name="Freeform 5"/>
            <p:cNvSpPr/>
            <p:nvPr userDrawn="1"/>
          </p:nvSpPr>
          <p:spPr bwMode="black">
            <a:xfrm>
              <a:off x="5624516" y="-883229"/>
              <a:ext cx="463100" cy="251472"/>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2" name="Freeform 22"/>
            <p:cNvSpPr/>
            <p:nvPr userDrawn="1"/>
          </p:nvSpPr>
          <p:spPr bwMode="black">
            <a:xfrm>
              <a:off x="5778665" y="-1210470"/>
              <a:ext cx="308951" cy="235143"/>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13" name="Rectangle 23"/>
            <p:cNvSpPr>
              <a:spLocks noChangeArrowheads="1"/>
            </p:cNvSpPr>
            <p:nvPr userDrawn="1"/>
          </p:nvSpPr>
          <p:spPr bwMode="black">
            <a:xfrm>
              <a:off x="5624516" y="-1210470"/>
              <a:ext cx="112999" cy="235143"/>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30835" y="522319"/>
            <a:ext cx="12392174" cy="692497"/>
          </a:xfrm>
          <a:prstGeom prst="rect">
            <a:avLst/>
          </a:prstGeom>
        </p:spPr>
        <p:txBody>
          <a:bodyPr vert="horz" wrap="square" lIns="0" tIns="0" rIns="0" bIns="0" rtlCol="0" anchor="ctr">
            <a:spAutoFit/>
          </a:bodyPr>
          <a:lstStyle/>
          <a:p>
            <a:pPr>
              <a:defRPr/>
            </a:pPr>
            <a:r>
              <a:rPr lang="fr-FR"/>
              <a:t>Modifiez le style du titre</a:t>
            </a:r>
            <a:endParaRPr lang="en-US"/>
          </a:p>
        </p:txBody>
      </p:sp>
      <p:sp>
        <p:nvSpPr>
          <p:cNvPr id="3" name="Text Placeholder 2"/>
          <p:cNvSpPr>
            <a:spLocks noGrp="1"/>
          </p:cNvSpPr>
          <p:nvPr>
            <p:ph type="body" idx="1"/>
          </p:nvPr>
        </p:nvSpPr>
        <p:spPr bwMode="auto">
          <a:xfrm>
            <a:off x="430834" y="3064847"/>
            <a:ext cx="13361747" cy="1349087"/>
          </a:xfrm>
          <a:prstGeom prst="rect">
            <a:avLst/>
          </a:prstGeom>
        </p:spPr>
        <p:txBody>
          <a:bodyPr vert="horz" wrap="square" lIns="0" tIns="0" rIns="0" bIns="0" rtlCol="0">
            <a:spAutoFit/>
          </a:bodyPr>
          <a:lstStyle/>
          <a:p>
            <a:pPr lvl="0">
              <a:defRPr/>
            </a:pPr>
            <a:r>
              <a:rPr lang="fr-FR"/>
              <a:t>Cliquez pour modifier les styles du texte du masque</a:t>
            </a:r>
            <a:endParaRPr/>
          </a:p>
          <a:p>
            <a:pPr lvl="1">
              <a:defRPr/>
            </a:pPr>
            <a:r>
              <a:rPr lang="fr-FR"/>
              <a:t>Fdsd</a:t>
            </a:r>
          </a:p>
          <a:p>
            <a:pPr lvl="2">
              <a:defRPr/>
            </a:pPr>
            <a:r>
              <a:rPr lang="fr-FR"/>
              <a:t>Gfgdfgdfg</a:t>
            </a:r>
          </a:p>
          <a:p>
            <a:pPr lvl="3">
              <a:defRPr/>
            </a:pPr>
            <a:r>
              <a:rPr lang="fr-FR"/>
              <a:t>Gfgfdgfdgdfgdf</a:t>
            </a:r>
          </a:p>
        </p:txBody>
      </p:sp>
      <p:sp>
        <p:nvSpPr>
          <p:cNvPr id="6" name="Slide Number Placeholder 5"/>
          <p:cNvSpPr>
            <a:spLocks noGrp="1"/>
          </p:cNvSpPr>
          <p:nvPr>
            <p:ph type="sldNum" sz="quarter" idx="4"/>
          </p:nvPr>
        </p:nvSpPr>
        <p:spPr bwMode="auto">
          <a:xfrm>
            <a:off x="11701105" y="9532779"/>
            <a:ext cx="2091479" cy="430887"/>
          </a:xfrm>
          <a:prstGeom prst="rect">
            <a:avLst/>
          </a:prstGeom>
        </p:spPr>
        <p:txBody>
          <a:bodyPr vert="horz" wrap="square" lIns="0" tIns="0" rIns="0" bIns="0" rtlCol="0" anchor="ctr">
            <a:spAutoFit/>
          </a:bodyPr>
          <a:lstStyle>
            <a:lvl1pPr algn="r">
              <a:defRPr sz="2800">
                <a:solidFill>
                  <a:schemeClr val="tx1"/>
                </a:solidFill>
              </a:defRPr>
            </a:lvl1pPr>
          </a:lstStyle>
          <a:p>
            <a:pPr>
              <a:defRPr/>
            </a:pPr>
            <a:fld id="{935F9AA5-BE22-4C36-8B95-5AA10E261444}" type="slidenum">
              <a:rPr lang="fr-FR"/>
              <a:t>‹N°›</a:t>
            </a:fld>
            <a:endParaRPr lang="fr-FR"/>
          </a:p>
        </p:txBody>
      </p:sp>
      <p:cxnSp>
        <p:nvCxnSpPr>
          <p:cNvPr id="7" name="Connecteur droit 6"/>
          <p:cNvCxnSpPr>
            <a:cxnSpLocks/>
          </p:cNvCxnSpPr>
          <p:nvPr/>
        </p:nvCxnSpPr>
        <p:spPr bwMode="auto">
          <a:xfrm>
            <a:off x="435782" y="9418865"/>
            <a:ext cx="1335680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
          <p:cNvGrpSpPr>
            <a:grpSpLocks noChangeAspect="1"/>
          </p:cNvGrpSpPr>
          <p:nvPr/>
        </p:nvGrpSpPr>
        <p:grpSpPr bwMode="black">
          <a:xfrm>
            <a:off x="430837" y="9680521"/>
            <a:ext cx="2305048" cy="591776"/>
            <a:chOff x="2131" y="919"/>
            <a:chExt cx="3529" cy="906"/>
          </a:xfrm>
          <a:solidFill>
            <a:schemeClr val="tx1"/>
          </a:solidFill>
        </p:grpSpPr>
        <p:sp>
          <p:nvSpPr>
            <p:cNvPr id="51" name="Freeform 5"/>
            <p:cNvSpPr/>
            <p:nvPr userDrawn="1"/>
          </p:nvSpPr>
          <p:spPr bwMode="black">
            <a:xfrm>
              <a:off x="2131" y="1440"/>
              <a:ext cx="709" cy="385"/>
            </a:xfrm>
            <a:custGeom>
              <a:avLst/>
              <a:gdLst>
                <a:gd name="T0" fmla="*/ 355 w 472"/>
                <a:gd name="T1" fmla="*/ 19 h 256"/>
                <a:gd name="T2" fmla="*/ 355 w 472"/>
                <a:gd name="T3" fmla="*/ 0 h 256"/>
                <a:gd name="T4" fmla="*/ 472 w 472"/>
                <a:gd name="T5" fmla="*/ 0 h 256"/>
                <a:gd name="T6" fmla="*/ 472 w 472"/>
                <a:gd name="T7" fmla="*/ 19 h 256"/>
                <a:gd name="T8" fmla="*/ 236 w 472"/>
                <a:gd name="T9" fmla="*/ 256 h 256"/>
                <a:gd name="T10" fmla="*/ 0 w 472"/>
                <a:gd name="T11" fmla="*/ 19 h 256"/>
                <a:gd name="T12" fmla="*/ 0 w 472"/>
                <a:gd name="T13" fmla="*/ 0 h 256"/>
                <a:gd name="T14" fmla="*/ 117 w 472"/>
                <a:gd name="T15" fmla="*/ 0 h 256"/>
                <a:gd name="T16" fmla="*/ 117 w 472"/>
                <a:gd name="T17" fmla="*/ 19 h 256"/>
                <a:gd name="T18" fmla="*/ 236 w 472"/>
                <a:gd name="T19" fmla="*/ 144 h 256"/>
                <a:gd name="T20" fmla="*/ 355 w 472"/>
                <a:gd name="T21" fmla="*/ 1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2" h="256" extrusionOk="0">
                  <a:moveTo>
                    <a:pt x="355" y="19"/>
                  </a:moveTo>
                  <a:cubicBezTo>
                    <a:pt x="355" y="0"/>
                    <a:pt x="355" y="0"/>
                    <a:pt x="355" y="0"/>
                  </a:cubicBezTo>
                  <a:cubicBezTo>
                    <a:pt x="472" y="0"/>
                    <a:pt x="472" y="0"/>
                    <a:pt x="472" y="0"/>
                  </a:cubicBezTo>
                  <a:cubicBezTo>
                    <a:pt x="472" y="19"/>
                    <a:pt x="472" y="19"/>
                    <a:pt x="472" y="19"/>
                  </a:cubicBezTo>
                  <a:cubicBezTo>
                    <a:pt x="472" y="152"/>
                    <a:pt x="369" y="256"/>
                    <a:pt x="236" y="256"/>
                  </a:cubicBezTo>
                  <a:cubicBezTo>
                    <a:pt x="103" y="256"/>
                    <a:pt x="0" y="152"/>
                    <a:pt x="0" y="19"/>
                  </a:cubicBezTo>
                  <a:cubicBezTo>
                    <a:pt x="0" y="0"/>
                    <a:pt x="0" y="0"/>
                    <a:pt x="0" y="0"/>
                  </a:cubicBezTo>
                  <a:cubicBezTo>
                    <a:pt x="117" y="0"/>
                    <a:pt x="117" y="0"/>
                    <a:pt x="117" y="0"/>
                  </a:cubicBezTo>
                  <a:cubicBezTo>
                    <a:pt x="117" y="19"/>
                    <a:pt x="117" y="19"/>
                    <a:pt x="117" y="19"/>
                  </a:cubicBezTo>
                  <a:cubicBezTo>
                    <a:pt x="117" y="91"/>
                    <a:pt x="167" y="144"/>
                    <a:pt x="236" y="144"/>
                  </a:cubicBezTo>
                  <a:cubicBezTo>
                    <a:pt x="305" y="144"/>
                    <a:pt x="355" y="91"/>
                    <a:pt x="355" y="19"/>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2" name="Freeform 6"/>
            <p:cNvSpPr/>
            <p:nvPr userDrawn="1"/>
          </p:nvSpPr>
          <p:spPr bwMode="black">
            <a:xfrm>
              <a:off x="3107" y="939"/>
              <a:ext cx="300" cy="359"/>
            </a:xfrm>
            <a:custGeom>
              <a:avLst/>
              <a:gdLst>
                <a:gd name="T0" fmla="*/ 59 w 300"/>
                <a:gd name="T1" fmla="*/ 91 h 359"/>
                <a:gd name="T2" fmla="*/ 59 w 300"/>
                <a:gd name="T3" fmla="*/ 359 h 359"/>
                <a:gd name="T4" fmla="*/ 0 w 300"/>
                <a:gd name="T5" fmla="*/ 359 h 359"/>
                <a:gd name="T6" fmla="*/ 0 w 300"/>
                <a:gd name="T7" fmla="*/ 0 h 359"/>
                <a:gd name="T8" fmla="*/ 72 w 300"/>
                <a:gd name="T9" fmla="*/ 0 h 359"/>
                <a:gd name="T10" fmla="*/ 228 w 300"/>
                <a:gd name="T11" fmla="*/ 262 h 359"/>
                <a:gd name="T12" fmla="*/ 243 w 300"/>
                <a:gd name="T13" fmla="*/ 296 h 359"/>
                <a:gd name="T14" fmla="*/ 242 w 300"/>
                <a:gd name="T15" fmla="*/ 259 h 359"/>
                <a:gd name="T16" fmla="*/ 242 w 300"/>
                <a:gd name="T17" fmla="*/ 0 h 359"/>
                <a:gd name="T18" fmla="*/ 300 w 300"/>
                <a:gd name="T19" fmla="*/ 0 h 359"/>
                <a:gd name="T20" fmla="*/ 300 w 300"/>
                <a:gd name="T21" fmla="*/ 359 h 359"/>
                <a:gd name="T22" fmla="*/ 233 w 300"/>
                <a:gd name="T23" fmla="*/ 359 h 359"/>
                <a:gd name="T24" fmla="*/ 71 w 300"/>
                <a:gd name="T25" fmla="*/ 87 h 359"/>
                <a:gd name="T26" fmla="*/ 56 w 300"/>
                <a:gd name="T27" fmla="*/ 57 h 359"/>
                <a:gd name="T28" fmla="*/ 59 w 300"/>
                <a:gd name="T29" fmla="*/ 9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359" extrusionOk="0">
                  <a:moveTo>
                    <a:pt x="59" y="91"/>
                  </a:moveTo>
                  <a:lnTo>
                    <a:pt x="59" y="359"/>
                  </a:lnTo>
                  <a:lnTo>
                    <a:pt x="0" y="359"/>
                  </a:lnTo>
                  <a:lnTo>
                    <a:pt x="0" y="0"/>
                  </a:lnTo>
                  <a:lnTo>
                    <a:pt x="72" y="0"/>
                  </a:lnTo>
                  <a:lnTo>
                    <a:pt x="228" y="262"/>
                  </a:lnTo>
                  <a:lnTo>
                    <a:pt x="243" y="296"/>
                  </a:lnTo>
                  <a:lnTo>
                    <a:pt x="242" y="259"/>
                  </a:lnTo>
                  <a:lnTo>
                    <a:pt x="242" y="0"/>
                  </a:lnTo>
                  <a:lnTo>
                    <a:pt x="300" y="0"/>
                  </a:lnTo>
                  <a:lnTo>
                    <a:pt x="300" y="359"/>
                  </a:lnTo>
                  <a:lnTo>
                    <a:pt x="233" y="359"/>
                  </a:lnTo>
                  <a:lnTo>
                    <a:pt x="71" y="87"/>
                  </a:lnTo>
                  <a:lnTo>
                    <a:pt x="56" y="57"/>
                  </a:lnTo>
                  <a:lnTo>
                    <a:pt x="59" y="91"/>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3" name="Freeform 7"/>
            <p:cNvSpPr>
              <a:spLocks noEditPoints="1"/>
            </p:cNvSpPr>
            <p:nvPr userDrawn="1"/>
          </p:nvSpPr>
          <p:spPr bwMode="black">
            <a:xfrm>
              <a:off x="3466" y="1017"/>
              <a:ext cx="297" cy="287"/>
            </a:xfrm>
            <a:custGeom>
              <a:avLst/>
              <a:gdLst>
                <a:gd name="T0" fmla="*/ 57 w 198"/>
                <a:gd name="T1" fmla="*/ 191 h 191"/>
                <a:gd name="T2" fmla="*/ 15 w 198"/>
                <a:gd name="T3" fmla="*/ 178 h 191"/>
                <a:gd name="T4" fmla="*/ 0 w 198"/>
                <a:gd name="T5" fmla="*/ 145 h 191"/>
                <a:gd name="T6" fmla="*/ 6 w 198"/>
                <a:gd name="T7" fmla="*/ 119 h 191"/>
                <a:gd name="T8" fmla="*/ 23 w 198"/>
                <a:gd name="T9" fmla="*/ 103 h 191"/>
                <a:gd name="T10" fmla="*/ 47 w 198"/>
                <a:gd name="T11" fmla="*/ 93 h 191"/>
                <a:gd name="T12" fmla="*/ 84 w 198"/>
                <a:gd name="T13" fmla="*/ 83 h 191"/>
                <a:gd name="T14" fmla="*/ 119 w 198"/>
                <a:gd name="T15" fmla="*/ 73 h 191"/>
                <a:gd name="T16" fmla="*/ 128 w 198"/>
                <a:gd name="T17" fmla="*/ 57 h 191"/>
                <a:gd name="T18" fmla="*/ 120 w 198"/>
                <a:gd name="T19" fmla="*/ 39 h 191"/>
                <a:gd name="T20" fmla="*/ 91 w 198"/>
                <a:gd name="T21" fmla="*/ 32 h 191"/>
                <a:gd name="T22" fmla="*/ 58 w 198"/>
                <a:gd name="T23" fmla="*/ 42 h 191"/>
                <a:gd name="T24" fmla="*/ 40 w 198"/>
                <a:gd name="T25" fmla="*/ 69 h 191"/>
                <a:gd name="T26" fmla="*/ 4 w 198"/>
                <a:gd name="T27" fmla="*/ 58 h 191"/>
                <a:gd name="T28" fmla="*/ 39 w 198"/>
                <a:gd name="T29" fmla="*/ 15 h 191"/>
                <a:gd name="T30" fmla="*/ 92 w 198"/>
                <a:gd name="T31" fmla="*/ 0 h 191"/>
                <a:gd name="T32" fmla="*/ 146 w 198"/>
                <a:gd name="T33" fmla="*/ 17 h 191"/>
                <a:gd name="T34" fmla="*/ 166 w 198"/>
                <a:gd name="T35" fmla="*/ 66 h 191"/>
                <a:gd name="T36" fmla="*/ 166 w 198"/>
                <a:gd name="T37" fmla="*/ 135 h 191"/>
                <a:gd name="T38" fmla="*/ 171 w 198"/>
                <a:gd name="T39" fmla="*/ 155 h 191"/>
                <a:gd name="T40" fmla="*/ 185 w 198"/>
                <a:gd name="T41" fmla="*/ 160 h 191"/>
                <a:gd name="T42" fmla="*/ 192 w 198"/>
                <a:gd name="T43" fmla="*/ 159 h 191"/>
                <a:gd name="T44" fmla="*/ 198 w 198"/>
                <a:gd name="T45" fmla="*/ 157 h 191"/>
                <a:gd name="T46" fmla="*/ 198 w 198"/>
                <a:gd name="T47" fmla="*/ 184 h 191"/>
                <a:gd name="T48" fmla="*/ 186 w 198"/>
                <a:gd name="T49" fmla="*/ 188 h 191"/>
                <a:gd name="T50" fmla="*/ 170 w 198"/>
                <a:gd name="T51" fmla="*/ 190 h 191"/>
                <a:gd name="T52" fmla="*/ 139 w 198"/>
                <a:gd name="T53" fmla="*/ 179 h 191"/>
                <a:gd name="T54" fmla="*/ 129 w 198"/>
                <a:gd name="T55" fmla="*/ 143 h 191"/>
                <a:gd name="T56" fmla="*/ 101 w 198"/>
                <a:gd name="T57" fmla="*/ 178 h 191"/>
                <a:gd name="T58" fmla="*/ 57 w 198"/>
                <a:gd name="T59" fmla="*/ 191 h 191"/>
                <a:gd name="T60" fmla="*/ 72 w 198"/>
                <a:gd name="T61" fmla="*/ 161 h 191"/>
                <a:gd name="T62" fmla="*/ 95 w 198"/>
                <a:gd name="T63" fmla="*/ 156 h 191"/>
                <a:gd name="T64" fmla="*/ 113 w 198"/>
                <a:gd name="T65" fmla="*/ 143 h 191"/>
                <a:gd name="T66" fmla="*/ 125 w 198"/>
                <a:gd name="T67" fmla="*/ 124 h 191"/>
                <a:gd name="T68" fmla="*/ 130 w 198"/>
                <a:gd name="T69" fmla="*/ 101 h 191"/>
                <a:gd name="T70" fmla="*/ 130 w 198"/>
                <a:gd name="T71" fmla="*/ 88 h 191"/>
                <a:gd name="T72" fmla="*/ 116 w 198"/>
                <a:gd name="T73" fmla="*/ 98 h 191"/>
                <a:gd name="T74" fmla="*/ 88 w 198"/>
                <a:gd name="T75" fmla="*/ 105 h 191"/>
                <a:gd name="T76" fmla="*/ 52 w 198"/>
                <a:gd name="T77" fmla="*/ 117 h 191"/>
                <a:gd name="T78" fmla="*/ 40 w 198"/>
                <a:gd name="T79" fmla="*/ 138 h 191"/>
                <a:gd name="T80" fmla="*/ 48 w 198"/>
                <a:gd name="T81" fmla="*/ 155 h 191"/>
                <a:gd name="T82" fmla="*/ 72 w 198"/>
                <a:gd name="T83" fmla="*/ 16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8" h="191" extrusionOk="0">
                  <a:moveTo>
                    <a:pt x="57" y="191"/>
                  </a:moveTo>
                  <a:cubicBezTo>
                    <a:pt x="39" y="191"/>
                    <a:pt x="25" y="187"/>
                    <a:pt x="15" y="178"/>
                  </a:cubicBezTo>
                  <a:cubicBezTo>
                    <a:pt x="5" y="170"/>
                    <a:pt x="0" y="159"/>
                    <a:pt x="0" y="145"/>
                  </a:cubicBezTo>
                  <a:cubicBezTo>
                    <a:pt x="0" y="134"/>
                    <a:pt x="2" y="126"/>
                    <a:pt x="6" y="119"/>
                  </a:cubicBezTo>
                  <a:cubicBezTo>
                    <a:pt x="10" y="113"/>
                    <a:pt x="16" y="107"/>
                    <a:pt x="23" y="103"/>
                  </a:cubicBezTo>
                  <a:cubicBezTo>
                    <a:pt x="29" y="99"/>
                    <a:pt x="37" y="95"/>
                    <a:pt x="47" y="93"/>
                  </a:cubicBezTo>
                  <a:cubicBezTo>
                    <a:pt x="56" y="90"/>
                    <a:pt x="69" y="87"/>
                    <a:pt x="84" y="83"/>
                  </a:cubicBezTo>
                  <a:cubicBezTo>
                    <a:pt x="101" y="80"/>
                    <a:pt x="112" y="76"/>
                    <a:pt x="119" y="73"/>
                  </a:cubicBezTo>
                  <a:cubicBezTo>
                    <a:pt x="125" y="69"/>
                    <a:pt x="128" y="64"/>
                    <a:pt x="128" y="57"/>
                  </a:cubicBezTo>
                  <a:cubicBezTo>
                    <a:pt x="128" y="50"/>
                    <a:pt x="126" y="45"/>
                    <a:pt x="120" y="39"/>
                  </a:cubicBezTo>
                  <a:cubicBezTo>
                    <a:pt x="114" y="34"/>
                    <a:pt x="105" y="32"/>
                    <a:pt x="91" y="32"/>
                  </a:cubicBezTo>
                  <a:cubicBezTo>
                    <a:pt x="77" y="32"/>
                    <a:pt x="67" y="35"/>
                    <a:pt x="58" y="42"/>
                  </a:cubicBezTo>
                  <a:cubicBezTo>
                    <a:pt x="50" y="48"/>
                    <a:pt x="44" y="57"/>
                    <a:pt x="40" y="69"/>
                  </a:cubicBezTo>
                  <a:cubicBezTo>
                    <a:pt x="4" y="58"/>
                    <a:pt x="4" y="58"/>
                    <a:pt x="4" y="58"/>
                  </a:cubicBezTo>
                  <a:cubicBezTo>
                    <a:pt x="11" y="39"/>
                    <a:pt x="23" y="24"/>
                    <a:pt x="39" y="15"/>
                  </a:cubicBezTo>
                  <a:cubicBezTo>
                    <a:pt x="54" y="5"/>
                    <a:pt x="72" y="0"/>
                    <a:pt x="92" y="0"/>
                  </a:cubicBezTo>
                  <a:cubicBezTo>
                    <a:pt x="115" y="0"/>
                    <a:pt x="133" y="6"/>
                    <a:pt x="146" y="17"/>
                  </a:cubicBezTo>
                  <a:cubicBezTo>
                    <a:pt x="160" y="28"/>
                    <a:pt x="166" y="44"/>
                    <a:pt x="166" y="66"/>
                  </a:cubicBezTo>
                  <a:cubicBezTo>
                    <a:pt x="166" y="135"/>
                    <a:pt x="166" y="135"/>
                    <a:pt x="166" y="135"/>
                  </a:cubicBezTo>
                  <a:cubicBezTo>
                    <a:pt x="166" y="145"/>
                    <a:pt x="168" y="151"/>
                    <a:pt x="171" y="155"/>
                  </a:cubicBezTo>
                  <a:cubicBezTo>
                    <a:pt x="174" y="158"/>
                    <a:pt x="179" y="160"/>
                    <a:pt x="185" y="160"/>
                  </a:cubicBezTo>
                  <a:cubicBezTo>
                    <a:pt x="187" y="160"/>
                    <a:pt x="190" y="159"/>
                    <a:pt x="192" y="159"/>
                  </a:cubicBezTo>
                  <a:cubicBezTo>
                    <a:pt x="194" y="159"/>
                    <a:pt x="196" y="158"/>
                    <a:pt x="198" y="157"/>
                  </a:cubicBezTo>
                  <a:cubicBezTo>
                    <a:pt x="198" y="184"/>
                    <a:pt x="198" y="184"/>
                    <a:pt x="198" y="184"/>
                  </a:cubicBezTo>
                  <a:cubicBezTo>
                    <a:pt x="195" y="185"/>
                    <a:pt x="191" y="187"/>
                    <a:pt x="186" y="188"/>
                  </a:cubicBezTo>
                  <a:cubicBezTo>
                    <a:pt x="181" y="190"/>
                    <a:pt x="176" y="190"/>
                    <a:pt x="170" y="190"/>
                  </a:cubicBezTo>
                  <a:cubicBezTo>
                    <a:pt x="156" y="190"/>
                    <a:pt x="145" y="187"/>
                    <a:pt x="139" y="179"/>
                  </a:cubicBezTo>
                  <a:cubicBezTo>
                    <a:pt x="132" y="172"/>
                    <a:pt x="129" y="160"/>
                    <a:pt x="129" y="143"/>
                  </a:cubicBezTo>
                  <a:cubicBezTo>
                    <a:pt x="123" y="158"/>
                    <a:pt x="114" y="170"/>
                    <a:pt x="101" y="178"/>
                  </a:cubicBezTo>
                  <a:cubicBezTo>
                    <a:pt x="88" y="187"/>
                    <a:pt x="74" y="191"/>
                    <a:pt x="57" y="191"/>
                  </a:cubicBezTo>
                  <a:close/>
                  <a:moveTo>
                    <a:pt x="72" y="161"/>
                  </a:moveTo>
                  <a:cubicBezTo>
                    <a:pt x="80" y="161"/>
                    <a:pt x="88" y="159"/>
                    <a:pt x="95" y="156"/>
                  </a:cubicBezTo>
                  <a:cubicBezTo>
                    <a:pt x="102" y="153"/>
                    <a:pt x="108" y="148"/>
                    <a:pt x="113" y="143"/>
                  </a:cubicBezTo>
                  <a:cubicBezTo>
                    <a:pt x="118" y="137"/>
                    <a:pt x="122" y="131"/>
                    <a:pt x="125" y="124"/>
                  </a:cubicBezTo>
                  <a:cubicBezTo>
                    <a:pt x="128" y="116"/>
                    <a:pt x="130" y="109"/>
                    <a:pt x="130" y="101"/>
                  </a:cubicBezTo>
                  <a:cubicBezTo>
                    <a:pt x="130" y="88"/>
                    <a:pt x="130" y="88"/>
                    <a:pt x="130" y="88"/>
                  </a:cubicBezTo>
                  <a:cubicBezTo>
                    <a:pt x="127" y="92"/>
                    <a:pt x="122" y="95"/>
                    <a:pt x="116" y="98"/>
                  </a:cubicBezTo>
                  <a:cubicBezTo>
                    <a:pt x="109" y="100"/>
                    <a:pt x="100" y="103"/>
                    <a:pt x="88" y="105"/>
                  </a:cubicBezTo>
                  <a:cubicBezTo>
                    <a:pt x="72" y="109"/>
                    <a:pt x="60" y="113"/>
                    <a:pt x="52" y="117"/>
                  </a:cubicBezTo>
                  <a:cubicBezTo>
                    <a:pt x="44" y="122"/>
                    <a:pt x="40" y="129"/>
                    <a:pt x="40" y="138"/>
                  </a:cubicBezTo>
                  <a:cubicBezTo>
                    <a:pt x="40" y="145"/>
                    <a:pt x="42" y="151"/>
                    <a:pt x="48" y="155"/>
                  </a:cubicBezTo>
                  <a:cubicBezTo>
                    <a:pt x="54" y="159"/>
                    <a:pt x="62" y="161"/>
                    <a:pt x="72" y="161"/>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4" name="Freeform 8"/>
            <p:cNvSpPr/>
            <p:nvPr userDrawn="1"/>
          </p:nvSpPr>
          <p:spPr bwMode="black">
            <a:xfrm>
              <a:off x="3804" y="1017"/>
              <a:ext cx="259" cy="281"/>
            </a:xfrm>
            <a:custGeom>
              <a:avLst/>
              <a:gdLst>
                <a:gd name="T0" fmla="*/ 0 w 172"/>
                <a:gd name="T1" fmla="*/ 187 h 187"/>
                <a:gd name="T2" fmla="*/ 0 w 172"/>
                <a:gd name="T3" fmla="*/ 4 h 187"/>
                <a:gd name="T4" fmla="*/ 40 w 172"/>
                <a:gd name="T5" fmla="*/ 4 h 187"/>
                <a:gd name="T6" fmla="*/ 40 w 172"/>
                <a:gd name="T7" fmla="*/ 47 h 187"/>
                <a:gd name="T8" fmla="*/ 65 w 172"/>
                <a:gd name="T9" fmla="*/ 12 h 187"/>
                <a:gd name="T10" fmla="*/ 105 w 172"/>
                <a:gd name="T11" fmla="*/ 0 h 187"/>
                <a:gd name="T12" fmla="*/ 154 w 172"/>
                <a:gd name="T13" fmla="*/ 21 h 187"/>
                <a:gd name="T14" fmla="*/ 172 w 172"/>
                <a:gd name="T15" fmla="*/ 75 h 187"/>
                <a:gd name="T16" fmla="*/ 172 w 172"/>
                <a:gd name="T17" fmla="*/ 187 h 187"/>
                <a:gd name="T18" fmla="*/ 132 w 172"/>
                <a:gd name="T19" fmla="*/ 187 h 187"/>
                <a:gd name="T20" fmla="*/ 132 w 172"/>
                <a:gd name="T21" fmla="*/ 85 h 187"/>
                <a:gd name="T22" fmla="*/ 122 w 172"/>
                <a:gd name="T23" fmla="*/ 48 h 187"/>
                <a:gd name="T24" fmla="*/ 88 w 172"/>
                <a:gd name="T25" fmla="*/ 33 h 187"/>
                <a:gd name="T26" fmla="*/ 53 w 172"/>
                <a:gd name="T27" fmla="*/ 50 h 187"/>
                <a:gd name="T28" fmla="*/ 40 w 172"/>
                <a:gd name="T29" fmla="*/ 97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4"/>
                    <a:pt x="0" y="4"/>
                    <a:pt x="0" y="4"/>
                  </a:cubicBezTo>
                  <a:cubicBezTo>
                    <a:pt x="40" y="4"/>
                    <a:pt x="40" y="4"/>
                    <a:pt x="40" y="4"/>
                  </a:cubicBezTo>
                  <a:cubicBezTo>
                    <a:pt x="40" y="47"/>
                    <a:pt x="40" y="47"/>
                    <a:pt x="40" y="47"/>
                  </a:cubicBezTo>
                  <a:cubicBezTo>
                    <a:pt x="46" y="32"/>
                    <a:pt x="54" y="20"/>
                    <a:pt x="65" y="12"/>
                  </a:cubicBezTo>
                  <a:cubicBezTo>
                    <a:pt x="77" y="4"/>
                    <a:pt x="90" y="0"/>
                    <a:pt x="105" y="0"/>
                  </a:cubicBezTo>
                  <a:cubicBezTo>
                    <a:pt x="126" y="0"/>
                    <a:pt x="143" y="7"/>
                    <a:pt x="154" y="21"/>
                  </a:cubicBezTo>
                  <a:cubicBezTo>
                    <a:pt x="166" y="35"/>
                    <a:pt x="172" y="53"/>
                    <a:pt x="172" y="75"/>
                  </a:cubicBezTo>
                  <a:cubicBezTo>
                    <a:pt x="172" y="187"/>
                    <a:pt x="172" y="187"/>
                    <a:pt x="172" y="187"/>
                  </a:cubicBezTo>
                  <a:cubicBezTo>
                    <a:pt x="132" y="187"/>
                    <a:pt x="132" y="187"/>
                    <a:pt x="132" y="187"/>
                  </a:cubicBezTo>
                  <a:cubicBezTo>
                    <a:pt x="132" y="85"/>
                    <a:pt x="132" y="85"/>
                    <a:pt x="132" y="85"/>
                  </a:cubicBezTo>
                  <a:cubicBezTo>
                    <a:pt x="132" y="70"/>
                    <a:pt x="129" y="57"/>
                    <a:pt x="122" y="48"/>
                  </a:cubicBezTo>
                  <a:cubicBezTo>
                    <a:pt x="115" y="38"/>
                    <a:pt x="104" y="33"/>
                    <a:pt x="88" y="33"/>
                  </a:cubicBezTo>
                  <a:cubicBezTo>
                    <a:pt x="73" y="33"/>
                    <a:pt x="61" y="39"/>
                    <a:pt x="53" y="50"/>
                  </a:cubicBezTo>
                  <a:cubicBezTo>
                    <a:pt x="44" y="61"/>
                    <a:pt x="40" y="77"/>
                    <a:pt x="40" y="97"/>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5" name="Freeform 9"/>
            <p:cNvSpPr/>
            <p:nvPr userDrawn="1"/>
          </p:nvSpPr>
          <p:spPr bwMode="black">
            <a:xfrm>
              <a:off x="4100" y="919"/>
              <a:ext cx="196" cy="385"/>
            </a:xfrm>
            <a:custGeom>
              <a:avLst/>
              <a:gdLst>
                <a:gd name="T0" fmla="*/ 131 w 131"/>
                <a:gd name="T1" fmla="*/ 216 h 256"/>
                <a:gd name="T2" fmla="*/ 131 w 131"/>
                <a:gd name="T3" fmla="*/ 249 h 256"/>
                <a:gd name="T4" fmla="*/ 116 w 131"/>
                <a:gd name="T5" fmla="*/ 254 h 256"/>
                <a:gd name="T6" fmla="*/ 98 w 131"/>
                <a:gd name="T7" fmla="*/ 256 h 256"/>
                <a:gd name="T8" fmla="*/ 55 w 131"/>
                <a:gd name="T9" fmla="*/ 240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89 h 256"/>
                <a:gd name="T34" fmla="*/ 86 w 131"/>
                <a:gd name="T35" fmla="*/ 214 h 256"/>
                <a:gd name="T36" fmla="*/ 107 w 131"/>
                <a:gd name="T37" fmla="*/ 222 h 256"/>
                <a:gd name="T38" fmla="*/ 120 w 131"/>
                <a:gd name="T39" fmla="*/ 220 h 256"/>
                <a:gd name="T40" fmla="*/ 131 w 131"/>
                <a:gd name="T41" fmla="*/ 216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6"/>
                  </a:moveTo>
                  <a:cubicBezTo>
                    <a:pt x="131" y="249"/>
                    <a:pt x="131" y="249"/>
                    <a:pt x="131" y="249"/>
                  </a:cubicBezTo>
                  <a:cubicBezTo>
                    <a:pt x="126" y="251"/>
                    <a:pt x="121" y="252"/>
                    <a:pt x="116" y="254"/>
                  </a:cubicBezTo>
                  <a:cubicBezTo>
                    <a:pt x="111" y="255"/>
                    <a:pt x="105" y="256"/>
                    <a:pt x="98" y="256"/>
                  </a:cubicBezTo>
                  <a:cubicBezTo>
                    <a:pt x="78" y="256"/>
                    <a:pt x="64" y="251"/>
                    <a:pt x="55" y="240"/>
                  </a:cubicBezTo>
                  <a:cubicBezTo>
                    <a:pt x="46" y="230"/>
                    <a:pt x="42" y="214"/>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89"/>
                    <a:pt x="79" y="189"/>
                    <a:pt x="79" y="189"/>
                  </a:cubicBezTo>
                  <a:cubicBezTo>
                    <a:pt x="79" y="201"/>
                    <a:pt x="82" y="210"/>
                    <a:pt x="86" y="214"/>
                  </a:cubicBezTo>
                  <a:cubicBezTo>
                    <a:pt x="91" y="219"/>
                    <a:pt x="98" y="222"/>
                    <a:pt x="107" y="222"/>
                  </a:cubicBezTo>
                  <a:cubicBezTo>
                    <a:pt x="112" y="222"/>
                    <a:pt x="116" y="221"/>
                    <a:pt x="120" y="220"/>
                  </a:cubicBezTo>
                  <a:cubicBezTo>
                    <a:pt x="123" y="219"/>
                    <a:pt x="127" y="218"/>
                    <a:pt x="131" y="216"/>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6" name="Freeform 10"/>
            <p:cNvSpPr>
              <a:spLocks noEditPoints="1"/>
            </p:cNvSpPr>
            <p:nvPr userDrawn="1"/>
          </p:nvSpPr>
          <p:spPr bwMode="black">
            <a:xfrm>
              <a:off x="4328" y="1017"/>
              <a:ext cx="273" cy="287"/>
            </a:xfrm>
            <a:custGeom>
              <a:avLst/>
              <a:gdLst>
                <a:gd name="T0" fmla="*/ 177 w 182"/>
                <a:gd name="T1" fmla="*/ 147 h 191"/>
                <a:gd name="T2" fmla="*/ 146 w 182"/>
                <a:gd name="T3" fmla="*/ 178 h 191"/>
                <a:gd name="T4" fmla="*/ 95 w 182"/>
                <a:gd name="T5" fmla="*/ 191 h 191"/>
                <a:gd name="T6" fmla="*/ 54 w 182"/>
                <a:gd name="T7" fmla="*/ 184 h 191"/>
                <a:gd name="T8" fmla="*/ 24 w 182"/>
                <a:gd name="T9" fmla="*/ 164 h 191"/>
                <a:gd name="T10" fmla="*/ 6 w 182"/>
                <a:gd name="T11" fmla="*/ 134 h 191"/>
                <a:gd name="T12" fmla="*/ 0 w 182"/>
                <a:gd name="T13" fmla="*/ 97 h 191"/>
                <a:gd name="T14" fmla="*/ 6 w 182"/>
                <a:gd name="T15" fmla="*/ 60 h 191"/>
                <a:gd name="T16" fmla="*/ 25 w 182"/>
                <a:gd name="T17" fmla="*/ 29 h 191"/>
                <a:gd name="T18" fmla="*/ 54 w 182"/>
                <a:gd name="T19" fmla="*/ 8 h 191"/>
                <a:gd name="T20" fmla="*/ 94 w 182"/>
                <a:gd name="T21" fmla="*/ 0 h 191"/>
                <a:gd name="T22" fmla="*/ 133 w 182"/>
                <a:gd name="T23" fmla="*/ 8 h 191"/>
                <a:gd name="T24" fmla="*/ 160 w 182"/>
                <a:gd name="T25" fmla="*/ 28 h 191"/>
                <a:gd name="T26" fmla="*/ 176 w 182"/>
                <a:gd name="T27" fmla="*/ 57 h 191"/>
                <a:gd name="T28" fmla="*/ 182 w 182"/>
                <a:gd name="T29" fmla="*/ 93 h 191"/>
                <a:gd name="T30" fmla="*/ 182 w 182"/>
                <a:gd name="T31" fmla="*/ 106 h 191"/>
                <a:gd name="T32" fmla="*/ 39 w 182"/>
                <a:gd name="T33" fmla="*/ 106 h 191"/>
                <a:gd name="T34" fmla="*/ 55 w 182"/>
                <a:gd name="T35" fmla="*/ 144 h 191"/>
                <a:gd name="T36" fmla="*/ 95 w 182"/>
                <a:gd name="T37" fmla="*/ 158 h 191"/>
                <a:gd name="T38" fmla="*/ 125 w 182"/>
                <a:gd name="T39" fmla="*/ 150 h 191"/>
                <a:gd name="T40" fmla="*/ 144 w 182"/>
                <a:gd name="T41" fmla="*/ 128 h 191"/>
                <a:gd name="T42" fmla="*/ 177 w 182"/>
                <a:gd name="T43" fmla="*/ 147 h 191"/>
                <a:gd name="T44" fmla="*/ 94 w 182"/>
                <a:gd name="T45" fmla="*/ 33 h 191"/>
                <a:gd name="T46" fmla="*/ 56 w 182"/>
                <a:gd name="T47" fmla="*/ 46 h 191"/>
                <a:gd name="T48" fmla="*/ 39 w 182"/>
                <a:gd name="T49" fmla="*/ 82 h 191"/>
                <a:gd name="T50" fmla="*/ 143 w 182"/>
                <a:gd name="T51" fmla="*/ 82 h 191"/>
                <a:gd name="T52" fmla="*/ 130 w 182"/>
                <a:gd name="T53" fmla="*/ 47 h 191"/>
                <a:gd name="T54" fmla="*/ 94 w 182"/>
                <a:gd name="T55" fmla="*/ 3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1" extrusionOk="0">
                  <a:moveTo>
                    <a:pt x="177" y="147"/>
                  </a:moveTo>
                  <a:cubicBezTo>
                    <a:pt x="170" y="159"/>
                    <a:pt x="159" y="170"/>
                    <a:pt x="146" y="178"/>
                  </a:cubicBezTo>
                  <a:cubicBezTo>
                    <a:pt x="132" y="187"/>
                    <a:pt x="116" y="191"/>
                    <a:pt x="95" y="191"/>
                  </a:cubicBezTo>
                  <a:cubicBezTo>
                    <a:pt x="80" y="191"/>
                    <a:pt x="66" y="188"/>
                    <a:pt x="54" y="184"/>
                  </a:cubicBezTo>
                  <a:cubicBezTo>
                    <a:pt x="42" y="179"/>
                    <a:pt x="32" y="172"/>
                    <a:pt x="24" y="164"/>
                  </a:cubicBezTo>
                  <a:cubicBezTo>
                    <a:pt x="16" y="156"/>
                    <a:pt x="10" y="146"/>
                    <a:pt x="6" y="134"/>
                  </a:cubicBezTo>
                  <a:cubicBezTo>
                    <a:pt x="2" y="122"/>
                    <a:pt x="0" y="110"/>
                    <a:pt x="0" y="97"/>
                  </a:cubicBezTo>
                  <a:cubicBezTo>
                    <a:pt x="0" y="84"/>
                    <a:pt x="2" y="71"/>
                    <a:pt x="6" y="60"/>
                  </a:cubicBezTo>
                  <a:cubicBezTo>
                    <a:pt x="11" y="48"/>
                    <a:pt x="17" y="37"/>
                    <a:pt x="25" y="29"/>
                  </a:cubicBezTo>
                  <a:cubicBezTo>
                    <a:pt x="33" y="20"/>
                    <a:pt x="43" y="13"/>
                    <a:pt x="54" y="8"/>
                  </a:cubicBezTo>
                  <a:cubicBezTo>
                    <a:pt x="66" y="3"/>
                    <a:pt x="79" y="0"/>
                    <a:pt x="94" y="0"/>
                  </a:cubicBezTo>
                  <a:cubicBezTo>
                    <a:pt x="109" y="0"/>
                    <a:pt x="122" y="3"/>
                    <a:pt x="133" y="8"/>
                  </a:cubicBezTo>
                  <a:cubicBezTo>
                    <a:pt x="144" y="13"/>
                    <a:pt x="153" y="19"/>
                    <a:pt x="160" y="28"/>
                  </a:cubicBezTo>
                  <a:cubicBezTo>
                    <a:pt x="167" y="36"/>
                    <a:pt x="173" y="46"/>
                    <a:pt x="176" y="57"/>
                  </a:cubicBezTo>
                  <a:cubicBezTo>
                    <a:pt x="180" y="68"/>
                    <a:pt x="182" y="80"/>
                    <a:pt x="182" y="93"/>
                  </a:cubicBezTo>
                  <a:cubicBezTo>
                    <a:pt x="182" y="106"/>
                    <a:pt x="182" y="106"/>
                    <a:pt x="182" y="106"/>
                  </a:cubicBezTo>
                  <a:cubicBezTo>
                    <a:pt x="39" y="106"/>
                    <a:pt x="39" y="106"/>
                    <a:pt x="39" y="106"/>
                  </a:cubicBezTo>
                  <a:cubicBezTo>
                    <a:pt x="40" y="122"/>
                    <a:pt x="46" y="135"/>
                    <a:pt x="55" y="144"/>
                  </a:cubicBezTo>
                  <a:cubicBezTo>
                    <a:pt x="64" y="153"/>
                    <a:pt x="78" y="158"/>
                    <a:pt x="95" y="158"/>
                  </a:cubicBezTo>
                  <a:cubicBezTo>
                    <a:pt x="107" y="158"/>
                    <a:pt x="117" y="155"/>
                    <a:pt x="125" y="150"/>
                  </a:cubicBezTo>
                  <a:cubicBezTo>
                    <a:pt x="132" y="145"/>
                    <a:pt x="139" y="138"/>
                    <a:pt x="144" y="128"/>
                  </a:cubicBezTo>
                  <a:lnTo>
                    <a:pt x="177" y="147"/>
                  </a:lnTo>
                  <a:close/>
                  <a:moveTo>
                    <a:pt x="94" y="33"/>
                  </a:moveTo>
                  <a:cubicBezTo>
                    <a:pt x="78" y="33"/>
                    <a:pt x="66" y="37"/>
                    <a:pt x="56" y="46"/>
                  </a:cubicBezTo>
                  <a:cubicBezTo>
                    <a:pt x="47" y="55"/>
                    <a:pt x="41" y="66"/>
                    <a:pt x="39" y="82"/>
                  </a:cubicBezTo>
                  <a:cubicBezTo>
                    <a:pt x="143" y="82"/>
                    <a:pt x="143" y="82"/>
                    <a:pt x="143" y="82"/>
                  </a:cubicBezTo>
                  <a:cubicBezTo>
                    <a:pt x="142" y="68"/>
                    <a:pt x="138" y="56"/>
                    <a:pt x="130" y="47"/>
                  </a:cubicBezTo>
                  <a:cubicBezTo>
                    <a:pt x="122" y="38"/>
                    <a:pt x="110" y="33"/>
                    <a:pt x="94" y="33"/>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7" name="Freeform 11"/>
            <p:cNvSpPr/>
            <p:nvPr userDrawn="1"/>
          </p:nvSpPr>
          <p:spPr bwMode="black">
            <a:xfrm>
              <a:off x="4637" y="1017"/>
              <a:ext cx="248" cy="287"/>
            </a:xfrm>
            <a:custGeom>
              <a:avLst/>
              <a:gdLst>
                <a:gd name="T0" fmla="*/ 0 w 165"/>
                <a:gd name="T1" fmla="*/ 155 h 191"/>
                <a:gd name="T2" fmla="*/ 28 w 165"/>
                <a:gd name="T3" fmla="*/ 127 h 191"/>
                <a:gd name="T4" fmla="*/ 54 w 165"/>
                <a:gd name="T5" fmla="*/ 150 h 191"/>
                <a:gd name="T6" fmla="*/ 89 w 165"/>
                <a:gd name="T7" fmla="*/ 158 h 191"/>
                <a:gd name="T8" fmla="*/ 117 w 165"/>
                <a:gd name="T9" fmla="*/ 150 h 191"/>
                <a:gd name="T10" fmla="*/ 126 w 165"/>
                <a:gd name="T11" fmla="*/ 132 h 191"/>
                <a:gd name="T12" fmla="*/ 121 w 165"/>
                <a:gd name="T13" fmla="*/ 121 h 191"/>
                <a:gd name="T14" fmla="*/ 108 w 165"/>
                <a:gd name="T15" fmla="*/ 114 h 191"/>
                <a:gd name="T16" fmla="*/ 88 w 165"/>
                <a:gd name="T17" fmla="*/ 110 h 191"/>
                <a:gd name="T18" fmla="*/ 64 w 165"/>
                <a:gd name="T19" fmla="*/ 106 h 191"/>
                <a:gd name="T20" fmla="*/ 23 w 165"/>
                <a:gd name="T21" fmla="*/ 92 h 191"/>
                <a:gd name="T22" fmla="*/ 6 w 165"/>
                <a:gd name="T23" fmla="*/ 57 h 191"/>
                <a:gd name="T24" fmla="*/ 26 w 165"/>
                <a:gd name="T25" fmla="*/ 16 h 191"/>
                <a:gd name="T26" fmla="*/ 79 w 165"/>
                <a:gd name="T27" fmla="*/ 0 h 191"/>
                <a:gd name="T28" fmla="*/ 128 w 165"/>
                <a:gd name="T29" fmla="*/ 9 h 191"/>
                <a:gd name="T30" fmla="*/ 165 w 165"/>
                <a:gd name="T31" fmla="*/ 37 h 191"/>
                <a:gd name="T32" fmla="*/ 134 w 165"/>
                <a:gd name="T33" fmla="*/ 63 h 191"/>
                <a:gd name="T34" fmla="*/ 110 w 165"/>
                <a:gd name="T35" fmla="*/ 41 h 191"/>
                <a:gd name="T36" fmla="*/ 77 w 165"/>
                <a:gd name="T37" fmla="*/ 33 h 191"/>
                <a:gd name="T38" fmla="*/ 50 w 165"/>
                <a:gd name="T39" fmla="*/ 40 h 191"/>
                <a:gd name="T40" fmla="*/ 41 w 165"/>
                <a:gd name="T41" fmla="*/ 57 h 191"/>
                <a:gd name="T42" fmla="*/ 56 w 165"/>
                <a:gd name="T43" fmla="*/ 74 h 191"/>
                <a:gd name="T44" fmla="*/ 94 w 165"/>
                <a:gd name="T45" fmla="*/ 82 h 191"/>
                <a:gd name="T46" fmla="*/ 119 w 165"/>
                <a:gd name="T47" fmla="*/ 87 h 191"/>
                <a:gd name="T48" fmla="*/ 141 w 165"/>
                <a:gd name="T49" fmla="*/ 95 h 191"/>
                <a:gd name="T50" fmla="*/ 156 w 165"/>
                <a:gd name="T51" fmla="*/ 110 h 191"/>
                <a:gd name="T52" fmla="*/ 162 w 165"/>
                <a:gd name="T53" fmla="*/ 132 h 191"/>
                <a:gd name="T54" fmla="*/ 142 w 165"/>
                <a:gd name="T55" fmla="*/ 175 h 191"/>
                <a:gd name="T56" fmla="*/ 88 w 165"/>
                <a:gd name="T57" fmla="*/ 191 h 191"/>
                <a:gd name="T58" fmla="*/ 35 w 165"/>
                <a:gd name="T59" fmla="*/ 181 h 191"/>
                <a:gd name="T60" fmla="*/ 0 w 165"/>
                <a:gd name="T61" fmla="*/ 15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1" extrusionOk="0">
                  <a:moveTo>
                    <a:pt x="0" y="155"/>
                  </a:moveTo>
                  <a:cubicBezTo>
                    <a:pt x="28" y="127"/>
                    <a:pt x="28" y="127"/>
                    <a:pt x="28" y="127"/>
                  </a:cubicBezTo>
                  <a:cubicBezTo>
                    <a:pt x="36" y="138"/>
                    <a:pt x="44" y="145"/>
                    <a:pt x="54" y="150"/>
                  </a:cubicBezTo>
                  <a:cubicBezTo>
                    <a:pt x="64" y="155"/>
                    <a:pt x="76" y="158"/>
                    <a:pt x="89" y="158"/>
                  </a:cubicBezTo>
                  <a:cubicBezTo>
                    <a:pt x="102" y="158"/>
                    <a:pt x="112" y="155"/>
                    <a:pt x="117" y="150"/>
                  </a:cubicBezTo>
                  <a:cubicBezTo>
                    <a:pt x="123" y="145"/>
                    <a:pt x="126" y="139"/>
                    <a:pt x="126" y="132"/>
                  </a:cubicBezTo>
                  <a:cubicBezTo>
                    <a:pt x="126" y="128"/>
                    <a:pt x="124" y="124"/>
                    <a:pt x="121" y="121"/>
                  </a:cubicBezTo>
                  <a:cubicBezTo>
                    <a:pt x="118" y="118"/>
                    <a:pt x="113" y="116"/>
                    <a:pt x="108" y="114"/>
                  </a:cubicBezTo>
                  <a:cubicBezTo>
                    <a:pt x="102" y="113"/>
                    <a:pt x="95" y="111"/>
                    <a:pt x="88" y="110"/>
                  </a:cubicBezTo>
                  <a:cubicBezTo>
                    <a:pt x="80" y="109"/>
                    <a:pt x="72" y="107"/>
                    <a:pt x="64" y="106"/>
                  </a:cubicBezTo>
                  <a:cubicBezTo>
                    <a:pt x="48" y="104"/>
                    <a:pt x="34" y="99"/>
                    <a:pt x="23" y="92"/>
                  </a:cubicBezTo>
                  <a:cubicBezTo>
                    <a:pt x="12" y="85"/>
                    <a:pt x="6" y="73"/>
                    <a:pt x="6" y="57"/>
                  </a:cubicBezTo>
                  <a:cubicBezTo>
                    <a:pt x="6" y="41"/>
                    <a:pt x="13" y="27"/>
                    <a:pt x="26" y="16"/>
                  </a:cubicBezTo>
                  <a:cubicBezTo>
                    <a:pt x="39" y="5"/>
                    <a:pt x="56" y="0"/>
                    <a:pt x="79" y="0"/>
                  </a:cubicBezTo>
                  <a:cubicBezTo>
                    <a:pt x="98" y="0"/>
                    <a:pt x="114" y="3"/>
                    <a:pt x="128" y="9"/>
                  </a:cubicBezTo>
                  <a:cubicBezTo>
                    <a:pt x="142" y="15"/>
                    <a:pt x="154" y="24"/>
                    <a:pt x="165" y="37"/>
                  </a:cubicBezTo>
                  <a:cubicBezTo>
                    <a:pt x="134" y="63"/>
                    <a:pt x="134" y="63"/>
                    <a:pt x="134" y="63"/>
                  </a:cubicBezTo>
                  <a:cubicBezTo>
                    <a:pt x="127" y="53"/>
                    <a:pt x="119" y="46"/>
                    <a:pt x="110" y="41"/>
                  </a:cubicBezTo>
                  <a:cubicBezTo>
                    <a:pt x="101" y="36"/>
                    <a:pt x="90" y="33"/>
                    <a:pt x="77" y="33"/>
                  </a:cubicBezTo>
                  <a:cubicBezTo>
                    <a:pt x="64" y="33"/>
                    <a:pt x="55" y="35"/>
                    <a:pt x="50" y="40"/>
                  </a:cubicBezTo>
                  <a:cubicBezTo>
                    <a:pt x="44" y="45"/>
                    <a:pt x="41" y="51"/>
                    <a:pt x="41" y="57"/>
                  </a:cubicBezTo>
                  <a:cubicBezTo>
                    <a:pt x="41" y="66"/>
                    <a:pt x="46" y="71"/>
                    <a:pt x="56" y="74"/>
                  </a:cubicBezTo>
                  <a:cubicBezTo>
                    <a:pt x="66" y="77"/>
                    <a:pt x="78" y="80"/>
                    <a:pt x="94" y="82"/>
                  </a:cubicBezTo>
                  <a:cubicBezTo>
                    <a:pt x="103" y="83"/>
                    <a:pt x="111" y="85"/>
                    <a:pt x="119" y="87"/>
                  </a:cubicBezTo>
                  <a:cubicBezTo>
                    <a:pt x="128" y="89"/>
                    <a:pt x="135" y="92"/>
                    <a:pt x="141" y="95"/>
                  </a:cubicBezTo>
                  <a:cubicBezTo>
                    <a:pt x="147" y="99"/>
                    <a:pt x="152" y="104"/>
                    <a:pt x="156" y="110"/>
                  </a:cubicBezTo>
                  <a:cubicBezTo>
                    <a:pt x="160" y="116"/>
                    <a:pt x="162" y="123"/>
                    <a:pt x="162" y="132"/>
                  </a:cubicBezTo>
                  <a:cubicBezTo>
                    <a:pt x="162" y="149"/>
                    <a:pt x="155" y="163"/>
                    <a:pt x="142" y="175"/>
                  </a:cubicBezTo>
                  <a:cubicBezTo>
                    <a:pt x="129" y="186"/>
                    <a:pt x="111" y="191"/>
                    <a:pt x="88" y="191"/>
                  </a:cubicBezTo>
                  <a:cubicBezTo>
                    <a:pt x="68" y="191"/>
                    <a:pt x="50" y="188"/>
                    <a:pt x="35" y="181"/>
                  </a:cubicBezTo>
                  <a:cubicBezTo>
                    <a:pt x="20" y="175"/>
                    <a:pt x="8"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8" name="Freeform 12"/>
            <p:cNvSpPr/>
            <p:nvPr userDrawn="1"/>
          </p:nvSpPr>
          <p:spPr bwMode="black">
            <a:xfrm>
              <a:off x="3104" y="1440"/>
              <a:ext cx="293" cy="365"/>
            </a:xfrm>
            <a:custGeom>
              <a:avLst/>
              <a:gdLst>
                <a:gd name="T0" fmla="*/ 156 w 195"/>
                <a:gd name="T1" fmla="*/ 0 h 243"/>
                <a:gd name="T2" fmla="*/ 195 w 195"/>
                <a:gd name="T3" fmla="*/ 0 h 243"/>
                <a:gd name="T4" fmla="*/ 195 w 195"/>
                <a:gd name="T5" fmla="*/ 140 h 243"/>
                <a:gd name="T6" fmla="*/ 188 w 195"/>
                <a:gd name="T7" fmla="*/ 185 h 243"/>
                <a:gd name="T8" fmla="*/ 168 w 195"/>
                <a:gd name="T9" fmla="*/ 218 h 243"/>
                <a:gd name="T10" fmla="*/ 137 w 195"/>
                <a:gd name="T11" fmla="*/ 237 h 243"/>
                <a:gd name="T12" fmla="*/ 97 w 195"/>
                <a:gd name="T13" fmla="*/ 243 h 243"/>
                <a:gd name="T14" fmla="*/ 25 w 195"/>
                <a:gd name="T15" fmla="*/ 218 h 243"/>
                <a:gd name="T16" fmla="*/ 0 w 195"/>
                <a:gd name="T17" fmla="*/ 140 h 243"/>
                <a:gd name="T18" fmla="*/ 0 w 195"/>
                <a:gd name="T19" fmla="*/ 0 h 243"/>
                <a:gd name="T20" fmla="*/ 40 w 195"/>
                <a:gd name="T21" fmla="*/ 0 h 243"/>
                <a:gd name="T22" fmla="*/ 40 w 195"/>
                <a:gd name="T23" fmla="*/ 137 h 243"/>
                <a:gd name="T24" fmla="*/ 54 w 195"/>
                <a:gd name="T25" fmla="*/ 189 h 243"/>
                <a:gd name="T26" fmla="*/ 97 w 195"/>
                <a:gd name="T27" fmla="*/ 206 h 243"/>
                <a:gd name="T28" fmla="*/ 142 w 195"/>
                <a:gd name="T29" fmla="*/ 189 h 243"/>
                <a:gd name="T30" fmla="*/ 156 w 195"/>
                <a:gd name="T31" fmla="*/ 137 h 243"/>
                <a:gd name="T32" fmla="*/ 156 w 195"/>
                <a:gd name="T3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5" h="243" extrusionOk="0">
                  <a:moveTo>
                    <a:pt x="156" y="0"/>
                  </a:moveTo>
                  <a:cubicBezTo>
                    <a:pt x="195" y="0"/>
                    <a:pt x="195" y="0"/>
                    <a:pt x="195" y="0"/>
                  </a:cubicBezTo>
                  <a:cubicBezTo>
                    <a:pt x="195" y="140"/>
                    <a:pt x="195" y="140"/>
                    <a:pt x="195" y="140"/>
                  </a:cubicBezTo>
                  <a:cubicBezTo>
                    <a:pt x="195" y="157"/>
                    <a:pt x="193" y="172"/>
                    <a:pt x="188" y="185"/>
                  </a:cubicBezTo>
                  <a:cubicBezTo>
                    <a:pt x="184" y="198"/>
                    <a:pt x="177" y="209"/>
                    <a:pt x="168" y="218"/>
                  </a:cubicBezTo>
                  <a:cubicBezTo>
                    <a:pt x="160" y="226"/>
                    <a:pt x="150" y="232"/>
                    <a:pt x="137" y="237"/>
                  </a:cubicBezTo>
                  <a:cubicBezTo>
                    <a:pt x="125" y="241"/>
                    <a:pt x="112" y="243"/>
                    <a:pt x="97" y="243"/>
                  </a:cubicBezTo>
                  <a:cubicBezTo>
                    <a:pt x="66" y="243"/>
                    <a:pt x="42" y="235"/>
                    <a:pt x="25" y="218"/>
                  </a:cubicBezTo>
                  <a:cubicBezTo>
                    <a:pt x="9" y="201"/>
                    <a:pt x="0" y="175"/>
                    <a:pt x="0" y="140"/>
                  </a:cubicBezTo>
                  <a:cubicBezTo>
                    <a:pt x="0" y="0"/>
                    <a:pt x="0" y="0"/>
                    <a:pt x="0" y="0"/>
                  </a:cubicBezTo>
                  <a:cubicBezTo>
                    <a:pt x="40" y="0"/>
                    <a:pt x="40" y="0"/>
                    <a:pt x="40" y="0"/>
                  </a:cubicBezTo>
                  <a:cubicBezTo>
                    <a:pt x="40" y="137"/>
                    <a:pt x="40" y="137"/>
                    <a:pt x="40" y="137"/>
                  </a:cubicBezTo>
                  <a:cubicBezTo>
                    <a:pt x="40" y="160"/>
                    <a:pt x="45" y="177"/>
                    <a:pt x="54" y="189"/>
                  </a:cubicBezTo>
                  <a:cubicBezTo>
                    <a:pt x="63" y="200"/>
                    <a:pt x="78" y="206"/>
                    <a:pt x="97" y="206"/>
                  </a:cubicBezTo>
                  <a:cubicBezTo>
                    <a:pt x="118" y="206"/>
                    <a:pt x="133" y="200"/>
                    <a:pt x="142" y="189"/>
                  </a:cubicBezTo>
                  <a:cubicBezTo>
                    <a:pt x="151" y="177"/>
                    <a:pt x="156" y="160"/>
                    <a:pt x="156" y="137"/>
                  </a:cubicBezTo>
                  <a:lnTo>
                    <a:pt x="156" y="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59" name="Freeform 13"/>
            <p:cNvSpPr/>
            <p:nvPr userDrawn="1"/>
          </p:nvSpPr>
          <p:spPr bwMode="black">
            <a:xfrm>
              <a:off x="3469" y="1520"/>
              <a:ext cx="258" cy="281"/>
            </a:xfrm>
            <a:custGeom>
              <a:avLst/>
              <a:gdLst>
                <a:gd name="T0" fmla="*/ 0 w 172"/>
                <a:gd name="T1" fmla="*/ 187 h 187"/>
                <a:gd name="T2" fmla="*/ 0 w 172"/>
                <a:gd name="T3" fmla="*/ 3 h 187"/>
                <a:gd name="T4" fmla="*/ 40 w 172"/>
                <a:gd name="T5" fmla="*/ 3 h 187"/>
                <a:gd name="T6" fmla="*/ 40 w 172"/>
                <a:gd name="T7" fmla="*/ 47 h 187"/>
                <a:gd name="T8" fmla="*/ 66 w 172"/>
                <a:gd name="T9" fmla="*/ 11 h 187"/>
                <a:gd name="T10" fmla="*/ 105 w 172"/>
                <a:gd name="T11" fmla="*/ 0 h 187"/>
                <a:gd name="T12" fmla="*/ 155 w 172"/>
                <a:gd name="T13" fmla="*/ 20 h 187"/>
                <a:gd name="T14" fmla="*/ 172 w 172"/>
                <a:gd name="T15" fmla="*/ 75 h 187"/>
                <a:gd name="T16" fmla="*/ 172 w 172"/>
                <a:gd name="T17" fmla="*/ 187 h 187"/>
                <a:gd name="T18" fmla="*/ 132 w 172"/>
                <a:gd name="T19" fmla="*/ 187 h 187"/>
                <a:gd name="T20" fmla="*/ 132 w 172"/>
                <a:gd name="T21" fmla="*/ 85 h 187"/>
                <a:gd name="T22" fmla="*/ 122 w 172"/>
                <a:gd name="T23" fmla="*/ 47 h 187"/>
                <a:gd name="T24" fmla="*/ 88 w 172"/>
                <a:gd name="T25" fmla="*/ 33 h 187"/>
                <a:gd name="T26" fmla="*/ 53 w 172"/>
                <a:gd name="T27" fmla="*/ 49 h 187"/>
                <a:gd name="T28" fmla="*/ 40 w 172"/>
                <a:gd name="T29" fmla="*/ 96 h 187"/>
                <a:gd name="T30" fmla="*/ 40 w 172"/>
                <a:gd name="T31" fmla="*/ 187 h 187"/>
                <a:gd name="T32" fmla="*/ 0 w 172"/>
                <a:gd name="T33"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87" extrusionOk="0">
                  <a:moveTo>
                    <a:pt x="0" y="187"/>
                  </a:moveTo>
                  <a:cubicBezTo>
                    <a:pt x="0" y="3"/>
                    <a:pt x="0" y="3"/>
                    <a:pt x="0" y="3"/>
                  </a:cubicBezTo>
                  <a:cubicBezTo>
                    <a:pt x="40" y="3"/>
                    <a:pt x="40" y="3"/>
                    <a:pt x="40" y="3"/>
                  </a:cubicBezTo>
                  <a:cubicBezTo>
                    <a:pt x="40" y="47"/>
                    <a:pt x="40" y="47"/>
                    <a:pt x="40" y="47"/>
                  </a:cubicBezTo>
                  <a:cubicBezTo>
                    <a:pt x="46" y="31"/>
                    <a:pt x="55" y="19"/>
                    <a:pt x="66" y="11"/>
                  </a:cubicBezTo>
                  <a:cubicBezTo>
                    <a:pt x="77" y="4"/>
                    <a:pt x="90" y="0"/>
                    <a:pt x="105" y="0"/>
                  </a:cubicBezTo>
                  <a:cubicBezTo>
                    <a:pt x="126" y="0"/>
                    <a:pt x="143" y="7"/>
                    <a:pt x="155" y="20"/>
                  </a:cubicBezTo>
                  <a:cubicBezTo>
                    <a:pt x="166" y="34"/>
                    <a:pt x="172" y="52"/>
                    <a:pt x="172" y="75"/>
                  </a:cubicBezTo>
                  <a:cubicBezTo>
                    <a:pt x="172" y="187"/>
                    <a:pt x="172" y="187"/>
                    <a:pt x="172" y="187"/>
                  </a:cubicBezTo>
                  <a:cubicBezTo>
                    <a:pt x="132" y="187"/>
                    <a:pt x="132" y="187"/>
                    <a:pt x="132" y="187"/>
                  </a:cubicBezTo>
                  <a:cubicBezTo>
                    <a:pt x="132" y="85"/>
                    <a:pt x="132" y="85"/>
                    <a:pt x="132" y="85"/>
                  </a:cubicBezTo>
                  <a:cubicBezTo>
                    <a:pt x="132" y="69"/>
                    <a:pt x="129" y="56"/>
                    <a:pt x="122" y="47"/>
                  </a:cubicBezTo>
                  <a:cubicBezTo>
                    <a:pt x="116" y="37"/>
                    <a:pt x="104" y="33"/>
                    <a:pt x="88" y="33"/>
                  </a:cubicBezTo>
                  <a:cubicBezTo>
                    <a:pt x="73" y="33"/>
                    <a:pt x="62" y="38"/>
                    <a:pt x="53" y="49"/>
                  </a:cubicBezTo>
                  <a:cubicBezTo>
                    <a:pt x="44" y="61"/>
                    <a:pt x="40" y="76"/>
                    <a:pt x="40" y="96"/>
                  </a:cubicBezTo>
                  <a:cubicBezTo>
                    <a:pt x="40" y="187"/>
                    <a:pt x="40" y="187"/>
                    <a:pt x="40" y="187"/>
                  </a:cubicBezTo>
                  <a:lnTo>
                    <a:pt x="0" y="18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0" name="Freeform 14"/>
            <p:cNvSpPr>
              <a:spLocks noEditPoints="1"/>
            </p:cNvSpPr>
            <p:nvPr userDrawn="1"/>
          </p:nvSpPr>
          <p:spPr bwMode="black">
            <a:xfrm>
              <a:off x="3792" y="1404"/>
              <a:ext cx="78" cy="396"/>
            </a:xfrm>
            <a:custGeom>
              <a:avLst/>
              <a:gdLst>
                <a:gd name="T0" fmla="*/ 0 w 52"/>
                <a:gd name="T1" fmla="*/ 27 h 264"/>
                <a:gd name="T2" fmla="*/ 7 w 52"/>
                <a:gd name="T3" fmla="*/ 8 h 264"/>
                <a:gd name="T4" fmla="*/ 26 w 52"/>
                <a:gd name="T5" fmla="*/ 0 h 264"/>
                <a:gd name="T6" fmla="*/ 45 w 52"/>
                <a:gd name="T7" fmla="*/ 8 h 264"/>
                <a:gd name="T8" fmla="*/ 52 w 52"/>
                <a:gd name="T9" fmla="*/ 27 h 264"/>
                <a:gd name="T10" fmla="*/ 45 w 52"/>
                <a:gd name="T11" fmla="*/ 45 h 264"/>
                <a:gd name="T12" fmla="*/ 26 w 52"/>
                <a:gd name="T13" fmla="*/ 52 h 264"/>
                <a:gd name="T14" fmla="*/ 7 w 52"/>
                <a:gd name="T15" fmla="*/ 45 h 264"/>
                <a:gd name="T16" fmla="*/ 0 w 52"/>
                <a:gd name="T17" fmla="*/ 27 h 264"/>
                <a:gd name="T18" fmla="*/ 45 w 52"/>
                <a:gd name="T19" fmla="*/ 80 h 264"/>
                <a:gd name="T20" fmla="*/ 45 w 52"/>
                <a:gd name="T21" fmla="*/ 264 h 264"/>
                <a:gd name="T22" fmla="*/ 5 w 52"/>
                <a:gd name="T23" fmla="*/ 264 h 264"/>
                <a:gd name="T24" fmla="*/ 5 w 52"/>
                <a:gd name="T25" fmla="*/ 80 h 264"/>
                <a:gd name="T26" fmla="*/ 45 w 52"/>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264" extrusionOk="0">
                  <a:moveTo>
                    <a:pt x="0" y="27"/>
                  </a:moveTo>
                  <a:cubicBezTo>
                    <a:pt x="0" y="19"/>
                    <a:pt x="3" y="13"/>
                    <a:pt x="7" y="8"/>
                  </a:cubicBezTo>
                  <a:cubicBezTo>
                    <a:pt x="12" y="3"/>
                    <a:pt x="18" y="0"/>
                    <a:pt x="26" y="0"/>
                  </a:cubicBezTo>
                  <a:cubicBezTo>
                    <a:pt x="34" y="0"/>
                    <a:pt x="41" y="3"/>
                    <a:pt x="45" y="8"/>
                  </a:cubicBezTo>
                  <a:cubicBezTo>
                    <a:pt x="50" y="13"/>
                    <a:pt x="52" y="19"/>
                    <a:pt x="52" y="27"/>
                  </a:cubicBezTo>
                  <a:cubicBezTo>
                    <a:pt x="52" y="34"/>
                    <a:pt x="50" y="40"/>
                    <a:pt x="45" y="45"/>
                  </a:cubicBezTo>
                  <a:cubicBezTo>
                    <a:pt x="41" y="50"/>
                    <a:pt x="34" y="52"/>
                    <a:pt x="26" y="52"/>
                  </a:cubicBezTo>
                  <a:cubicBezTo>
                    <a:pt x="18" y="52"/>
                    <a:pt x="12" y="50"/>
                    <a:pt x="7" y="45"/>
                  </a:cubicBezTo>
                  <a:cubicBezTo>
                    <a:pt x="3" y="40"/>
                    <a:pt x="0" y="34"/>
                    <a:pt x="0" y="27"/>
                  </a:cubicBezTo>
                  <a:close/>
                  <a:moveTo>
                    <a:pt x="45" y="80"/>
                  </a:moveTo>
                  <a:cubicBezTo>
                    <a:pt x="45" y="264"/>
                    <a:pt x="45" y="264"/>
                    <a:pt x="45" y="264"/>
                  </a:cubicBezTo>
                  <a:cubicBezTo>
                    <a:pt x="5" y="264"/>
                    <a:pt x="5" y="264"/>
                    <a:pt x="5" y="264"/>
                  </a:cubicBezTo>
                  <a:cubicBezTo>
                    <a:pt x="5" y="80"/>
                    <a:pt x="5" y="80"/>
                    <a:pt x="5" y="80"/>
                  </a:cubicBezTo>
                  <a:lnTo>
                    <a:pt x="45"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1" name="Freeform 15"/>
            <p:cNvSpPr/>
            <p:nvPr userDrawn="1"/>
          </p:nvSpPr>
          <p:spPr bwMode="black">
            <a:xfrm>
              <a:off x="3903" y="1524"/>
              <a:ext cx="288" cy="277"/>
            </a:xfrm>
            <a:custGeom>
              <a:avLst/>
              <a:gdLst>
                <a:gd name="T0" fmla="*/ 174 w 288"/>
                <a:gd name="T1" fmla="*/ 277 h 277"/>
                <a:gd name="T2" fmla="*/ 111 w 288"/>
                <a:gd name="T3" fmla="*/ 277 h 277"/>
                <a:gd name="T4" fmla="*/ 0 w 288"/>
                <a:gd name="T5" fmla="*/ 0 h 277"/>
                <a:gd name="T6" fmla="*/ 62 w 288"/>
                <a:gd name="T7" fmla="*/ 0 h 277"/>
                <a:gd name="T8" fmla="*/ 131 w 288"/>
                <a:gd name="T9" fmla="*/ 181 h 277"/>
                <a:gd name="T10" fmla="*/ 144 w 288"/>
                <a:gd name="T11" fmla="*/ 223 h 277"/>
                <a:gd name="T12" fmla="*/ 158 w 288"/>
                <a:gd name="T13" fmla="*/ 181 h 277"/>
                <a:gd name="T14" fmla="*/ 228 w 288"/>
                <a:gd name="T15" fmla="*/ 0 h 277"/>
                <a:gd name="T16" fmla="*/ 288 w 288"/>
                <a:gd name="T17" fmla="*/ 0 h 277"/>
                <a:gd name="T18" fmla="*/ 174 w 288"/>
                <a:gd name="T1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77" extrusionOk="0">
                  <a:moveTo>
                    <a:pt x="174" y="277"/>
                  </a:moveTo>
                  <a:lnTo>
                    <a:pt x="111" y="277"/>
                  </a:lnTo>
                  <a:lnTo>
                    <a:pt x="0" y="0"/>
                  </a:lnTo>
                  <a:lnTo>
                    <a:pt x="62" y="0"/>
                  </a:lnTo>
                  <a:lnTo>
                    <a:pt x="131" y="181"/>
                  </a:lnTo>
                  <a:lnTo>
                    <a:pt x="144" y="223"/>
                  </a:lnTo>
                  <a:lnTo>
                    <a:pt x="158" y="181"/>
                  </a:lnTo>
                  <a:lnTo>
                    <a:pt x="228" y="0"/>
                  </a:lnTo>
                  <a:lnTo>
                    <a:pt x="288" y="0"/>
                  </a:lnTo>
                  <a:lnTo>
                    <a:pt x="174" y="277"/>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2" name="Freeform 16"/>
            <p:cNvSpPr>
              <a:spLocks noEditPoints="1"/>
            </p:cNvSpPr>
            <p:nvPr userDrawn="1"/>
          </p:nvSpPr>
          <p:spPr bwMode="black">
            <a:xfrm>
              <a:off x="4211" y="1520"/>
              <a:ext cx="273" cy="285"/>
            </a:xfrm>
            <a:custGeom>
              <a:avLst/>
              <a:gdLst>
                <a:gd name="T0" fmla="*/ 178 w 182"/>
                <a:gd name="T1" fmla="*/ 146 h 190"/>
                <a:gd name="T2" fmla="*/ 146 w 182"/>
                <a:gd name="T3" fmla="*/ 178 h 190"/>
                <a:gd name="T4" fmla="*/ 96 w 182"/>
                <a:gd name="T5" fmla="*/ 190 h 190"/>
                <a:gd name="T6" fmla="*/ 54 w 182"/>
                <a:gd name="T7" fmla="*/ 183 h 190"/>
                <a:gd name="T8" fmla="*/ 24 w 182"/>
                <a:gd name="T9" fmla="*/ 163 h 190"/>
                <a:gd name="T10" fmla="*/ 6 w 182"/>
                <a:gd name="T11" fmla="*/ 133 h 190"/>
                <a:gd name="T12" fmla="*/ 0 w 182"/>
                <a:gd name="T13" fmla="*/ 96 h 190"/>
                <a:gd name="T14" fmla="*/ 7 w 182"/>
                <a:gd name="T15" fmla="*/ 59 h 190"/>
                <a:gd name="T16" fmla="*/ 25 w 182"/>
                <a:gd name="T17" fmla="*/ 28 h 190"/>
                <a:gd name="T18" fmla="*/ 55 w 182"/>
                <a:gd name="T19" fmla="*/ 7 h 190"/>
                <a:gd name="T20" fmla="*/ 94 w 182"/>
                <a:gd name="T21" fmla="*/ 0 h 190"/>
                <a:gd name="T22" fmla="*/ 133 w 182"/>
                <a:gd name="T23" fmla="*/ 7 h 190"/>
                <a:gd name="T24" fmla="*/ 161 w 182"/>
                <a:gd name="T25" fmla="*/ 27 h 190"/>
                <a:gd name="T26" fmla="*/ 177 w 182"/>
                <a:gd name="T27" fmla="*/ 56 h 190"/>
                <a:gd name="T28" fmla="*/ 182 w 182"/>
                <a:gd name="T29" fmla="*/ 92 h 190"/>
                <a:gd name="T30" fmla="*/ 182 w 182"/>
                <a:gd name="T31" fmla="*/ 106 h 190"/>
                <a:gd name="T32" fmla="*/ 39 w 182"/>
                <a:gd name="T33" fmla="*/ 106 h 190"/>
                <a:gd name="T34" fmla="*/ 55 w 182"/>
                <a:gd name="T35" fmla="*/ 143 h 190"/>
                <a:gd name="T36" fmla="*/ 95 w 182"/>
                <a:gd name="T37" fmla="*/ 157 h 190"/>
                <a:gd name="T38" fmla="*/ 125 w 182"/>
                <a:gd name="T39" fmla="*/ 149 h 190"/>
                <a:gd name="T40" fmla="*/ 144 w 182"/>
                <a:gd name="T41" fmla="*/ 128 h 190"/>
                <a:gd name="T42" fmla="*/ 178 w 182"/>
                <a:gd name="T43" fmla="*/ 146 h 190"/>
                <a:gd name="T44" fmla="*/ 94 w 182"/>
                <a:gd name="T45" fmla="*/ 32 h 190"/>
                <a:gd name="T46" fmla="*/ 57 w 182"/>
                <a:gd name="T47" fmla="*/ 45 h 190"/>
                <a:gd name="T48" fmla="*/ 39 w 182"/>
                <a:gd name="T49" fmla="*/ 81 h 190"/>
                <a:gd name="T50" fmla="*/ 143 w 182"/>
                <a:gd name="T51" fmla="*/ 81 h 190"/>
                <a:gd name="T52" fmla="*/ 130 w 182"/>
                <a:gd name="T53" fmla="*/ 46 h 190"/>
                <a:gd name="T54" fmla="*/ 94 w 182"/>
                <a:gd name="T55" fmla="*/ 3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2" h="190" extrusionOk="0">
                  <a:moveTo>
                    <a:pt x="178" y="146"/>
                  </a:moveTo>
                  <a:cubicBezTo>
                    <a:pt x="170" y="159"/>
                    <a:pt x="159" y="169"/>
                    <a:pt x="146" y="178"/>
                  </a:cubicBezTo>
                  <a:cubicBezTo>
                    <a:pt x="133" y="186"/>
                    <a:pt x="116" y="190"/>
                    <a:pt x="96" y="190"/>
                  </a:cubicBezTo>
                  <a:cubicBezTo>
                    <a:pt x="80" y="190"/>
                    <a:pt x="66" y="188"/>
                    <a:pt x="54" y="183"/>
                  </a:cubicBezTo>
                  <a:cubicBezTo>
                    <a:pt x="42" y="178"/>
                    <a:pt x="32" y="172"/>
                    <a:pt x="24" y="163"/>
                  </a:cubicBezTo>
                  <a:cubicBezTo>
                    <a:pt x="16" y="155"/>
                    <a:pt x="10" y="145"/>
                    <a:pt x="6" y="133"/>
                  </a:cubicBezTo>
                  <a:cubicBezTo>
                    <a:pt x="2" y="122"/>
                    <a:pt x="0" y="109"/>
                    <a:pt x="0" y="96"/>
                  </a:cubicBezTo>
                  <a:cubicBezTo>
                    <a:pt x="0" y="83"/>
                    <a:pt x="2" y="71"/>
                    <a:pt x="7" y="59"/>
                  </a:cubicBezTo>
                  <a:cubicBezTo>
                    <a:pt x="11" y="47"/>
                    <a:pt x="17" y="37"/>
                    <a:pt x="25" y="28"/>
                  </a:cubicBezTo>
                  <a:cubicBezTo>
                    <a:pt x="33" y="19"/>
                    <a:pt x="43" y="12"/>
                    <a:pt x="55" y="7"/>
                  </a:cubicBezTo>
                  <a:cubicBezTo>
                    <a:pt x="66" y="2"/>
                    <a:pt x="80" y="0"/>
                    <a:pt x="94" y="0"/>
                  </a:cubicBezTo>
                  <a:cubicBezTo>
                    <a:pt x="109" y="0"/>
                    <a:pt x="122" y="2"/>
                    <a:pt x="133" y="7"/>
                  </a:cubicBezTo>
                  <a:cubicBezTo>
                    <a:pt x="144" y="12"/>
                    <a:pt x="153" y="19"/>
                    <a:pt x="161" y="27"/>
                  </a:cubicBezTo>
                  <a:cubicBezTo>
                    <a:pt x="168" y="35"/>
                    <a:pt x="173" y="45"/>
                    <a:pt x="177" y="56"/>
                  </a:cubicBezTo>
                  <a:cubicBezTo>
                    <a:pt x="180" y="68"/>
                    <a:pt x="182" y="80"/>
                    <a:pt x="182" y="92"/>
                  </a:cubicBezTo>
                  <a:cubicBezTo>
                    <a:pt x="182" y="106"/>
                    <a:pt x="182" y="106"/>
                    <a:pt x="182" y="106"/>
                  </a:cubicBezTo>
                  <a:cubicBezTo>
                    <a:pt x="39" y="106"/>
                    <a:pt x="39" y="106"/>
                    <a:pt x="39" y="106"/>
                  </a:cubicBezTo>
                  <a:cubicBezTo>
                    <a:pt x="40" y="122"/>
                    <a:pt x="46" y="134"/>
                    <a:pt x="55" y="143"/>
                  </a:cubicBezTo>
                  <a:cubicBezTo>
                    <a:pt x="65" y="152"/>
                    <a:pt x="78" y="157"/>
                    <a:pt x="95" y="157"/>
                  </a:cubicBezTo>
                  <a:cubicBezTo>
                    <a:pt x="107" y="157"/>
                    <a:pt x="117" y="155"/>
                    <a:pt x="125" y="149"/>
                  </a:cubicBezTo>
                  <a:cubicBezTo>
                    <a:pt x="132" y="144"/>
                    <a:pt x="139" y="137"/>
                    <a:pt x="144" y="128"/>
                  </a:cubicBezTo>
                  <a:lnTo>
                    <a:pt x="178" y="146"/>
                  </a:lnTo>
                  <a:close/>
                  <a:moveTo>
                    <a:pt x="94" y="32"/>
                  </a:moveTo>
                  <a:cubicBezTo>
                    <a:pt x="78" y="32"/>
                    <a:pt x="66" y="37"/>
                    <a:pt x="57" y="45"/>
                  </a:cubicBezTo>
                  <a:cubicBezTo>
                    <a:pt x="47" y="54"/>
                    <a:pt x="41" y="66"/>
                    <a:pt x="39" y="81"/>
                  </a:cubicBezTo>
                  <a:cubicBezTo>
                    <a:pt x="143" y="81"/>
                    <a:pt x="143" y="81"/>
                    <a:pt x="143" y="81"/>
                  </a:cubicBezTo>
                  <a:cubicBezTo>
                    <a:pt x="142" y="67"/>
                    <a:pt x="138" y="55"/>
                    <a:pt x="130" y="46"/>
                  </a:cubicBezTo>
                  <a:cubicBezTo>
                    <a:pt x="122" y="37"/>
                    <a:pt x="110" y="32"/>
                    <a:pt x="94" y="32"/>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3" name="Freeform 17"/>
            <p:cNvSpPr/>
            <p:nvPr userDrawn="1"/>
          </p:nvSpPr>
          <p:spPr bwMode="black">
            <a:xfrm>
              <a:off x="4541" y="1521"/>
              <a:ext cx="185" cy="280"/>
            </a:xfrm>
            <a:custGeom>
              <a:avLst/>
              <a:gdLst>
                <a:gd name="T0" fmla="*/ 91 w 123"/>
                <a:gd name="T1" fmla="*/ 0 h 186"/>
                <a:gd name="T2" fmla="*/ 109 w 123"/>
                <a:gd name="T3" fmla="*/ 2 h 186"/>
                <a:gd name="T4" fmla="*/ 123 w 123"/>
                <a:gd name="T5" fmla="*/ 7 h 186"/>
                <a:gd name="T6" fmla="*/ 111 w 123"/>
                <a:gd name="T7" fmla="*/ 43 h 186"/>
                <a:gd name="T8" fmla="*/ 97 w 123"/>
                <a:gd name="T9" fmla="*/ 37 h 186"/>
                <a:gd name="T10" fmla="*/ 80 w 123"/>
                <a:gd name="T11" fmla="*/ 35 h 186"/>
                <a:gd name="T12" fmla="*/ 52 w 123"/>
                <a:gd name="T13" fmla="*/ 49 h 186"/>
                <a:gd name="T14" fmla="*/ 40 w 123"/>
                <a:gd name="T15" fmla="*/ 93 h 186"/>
                <a:gd name="T16" fmla="*/ 40 w 123"/>
                <a:gd name="T17" fmla="*/ 186 h 186"/>
                <a:gd name="T18" fmla="*/ 0 w 123"/>
                <a:gd name="T19" fmla="*/ 186 h 186"/>
                <a:gd name="T20" fmla="*/ 0 w 123"/>
                <a:gd name="T21" fmla="*/ 2 h 186"/>
                <a:gd name="T22" fmla="*/ 40 w 123"/>
                <a:gd name="T23" fmla="*/ 2 h 186"/>
                <a:gd name="T24" fmla="*/ 40 w 123"/>
                <a:gd name="T25" fmla="*/ 46 h 186"/>
                <a:gd name="T26" fmla="*/ 58 w 123"/>
                <a:gd name="T27" fmla="*/ 11 h 186"/>
                <a:gd name="T28" fmla="*/ 91 w 123"/>
                <a:gd name="T2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3" h="186" extrusionOk="0">
                  <a:moveTo>
                    <a:pt x="91" y="0"/>
                  </a:moveTo>
                  <a:cubicBezTo>
                    <a:pt x="98" y="0"/>
                    <a:pt x="103" y="0"/>
                    <a:pt x="109" y="2"/>
                  </a:cubicBezTo>
                  <a:cubicBezTo>
                    <a:pt x="114" y="3"/>
                    <a:pt x="118" y="5"/>
                    <a:pt x="123" y="7"/>
                  </a:cubicBezTo>
                  <a:cubicBezTo>
                    <a:pt x="111" y="43"/>
                    <a:pt x="111" y="43"/>
                    <a:pt x="111" y="43"/>
                  </a:cubicBezTo>
                  <a:cubicBezTo>
                    <a:pt x="107" y="40"/>
                    <a:pt x="102" y="38"/>
                    <a:pt x="97" y="37"/>
                  </a:cubicBezTo>
                  <a:cubicBezTo>
                    <a:pt x="92" y="36"/>
                    <a:pt x="86" y="35"/>
                    <a:pt x="80" y="35"/>
                  </a:cubicBezTo>
                  <a:cubicBezTo>
                    <a:pt x="69" y="35"/>
                    <a:pt x="59" y="40"/>
                    <a:pt x="52" y="49"/>
                  </a:cubicBezTo>
                  <a:cubicBezTo>
                    <a:pt x="44" y="59"/>
                    <a:pt x="40" y="73"/>
                    <a:pt x="40" y="93"/>
                  </a:cubicBezTo>
                  <a:cubicBezTo>
                    <a:pt x="40" y="186"/>
                    <a:pt x="40" y="186"/>
                    <a:pt x="40" y="186"/>
                  </a:cubicBezTo>
                  <a:cubicBezTo>
                    <a:pt x="0" y="186"/>
                    <a:pt x="0" y="186"/>
                    <a:pt x="0" y="186"/>
                  </a:cubicBezTo>
                  <a:cubicBezTo>
                    <a:pt x="0" y="2"/>
                    <a:pt x="0" y="2"/>
                    <a:pt x="0" y="2"/>
                  </a:cubicBezTo>
                  <a:cubicBezTo>
                    <a:pt x="40" y="2"/>
                    <a:pt x="40" y="2"/>
                    <a:pt x="40" y="2"/>
                  </a:cubicBezTo>
                  <a:cubicBezTo>
                    <a:pt x="40" y="46"/>
                    <a:pt x="40" y="46"/>
                    <a:pt x="40" y="46"/>
                  </a:cubicBezTo>
                  <a:cubicBezTo>
                    <a:pt x="44" y="31"/>
                    <a:pt x="50" y="19"/>
                    <a:pt x="58" y="11"/>
                  </a:cubicBezTo>
                  <a:cubicBezTo>
                    <a:pt x="67" y="3"/>
                    <a:pt x="77" y="0"/>
                    <a:pt x="91" y="0"/>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4" name="Freeform 18"/>
            <p:cNvSpPr/>
            <p:nvPr userDrawn="1"/>
          </p:nvSpPr>
          <p:spPr bwMode="black">
            <a:xfrm>
              <a:off x="4744" y="1518"/>
              <a:ext cx="248" cy="289"/>
            </a:xfrm>
            <a:custGeom>
              <a:avLst/>
              <a:gdLst>
                <a:gd name="T0" fmla="*/ 0 w 165"/>
                <a:gd name="T1" fmla="*/ 155 h 192"/>
                <a:gd name="T2" fmla="*/ 29 w 165"/>
                <a:gd name="T3" fmla="*/ 128 h 192"/>
                <a:gd name="T4" fmla="*/ 54 w 165"/>
                <a:gd name="T5" fmla="*/ 151 h 192"/>
                <a:gd name="T6" fmla="*/ 90 w 165"/>
                <a:gd name="T7" fmla="*/ 158 h 192"/>
                <a:gd name="T8" fmla="*/ 118 w 165"/>
                <a:gd name="T9" fmla="*/ 150 h 192"/>
                <a:gd name="T10" fmla="*/ 126 w 165"/>
                <a:gd name="T11" fmla="*/ 133 h 192"/>
                <a:gd name="T12" fmla="*/ 121 w 165"/>
                <a:gd name="T13" fmla="*/ 121 h 192"/>
                <a:gd name="T14" fmla="*/ 108 w 165"/>
                <a:gd name="T15" fmla="*/ 115 h 192"/>
                <a:gd name="T16" fmla="*/ 88 w 165"/>
                <a:gd name="T17" fmla="*/ 110 h 192"/>
                <a:gd name="T18" fmla="*/ 64 w 165"/>
                <a:gd name="T19" fmla="*/ 107 h 192"/>
                <a:gd name="T20" fmla="*/ 23 w 165"/>
                <a:gd name="T21" fmla="*/ 92 h 192"/>
                <a:gd name="T22" fmla="*/ 7 w 165"/>
                <a:gd name="T23" fmla="*/ 57 h 192"/>
                <a:gd name="T24" fmla="*/ 26 w 165"/>
                <a:gd name="T25" fmla="*/ 17 h 192"/>
                <a:gd name="T26" fmla="*/ 79 w 165"/>
                <a:gd name="T27" fmla="*/ 0 h 192"/>
                <a:gd name="T28" fmla="*/ 128 w 165"/>
                <a:gd name="T29" fmla="*/ 9 h 192"/>
                <a:gd name="T30" fmla="*/ 165 w 165"/>
                <a:gd name="T31" fmla="*/ 38 h 192"/>
                <a:gd name="T32" fmla="*/ 135 w 165"/>
                <a:gd name="T33" fmla="*/ 64 h 192"/>
                <a:gd name="T34" fmla="*/ 110 w 165"/>
                <a:gd name="T35" fmla="*/ 41 h 192"/>
                <a:gd name="T36" fmla="*/ 77 w 165"/>
                <a:gd name="T37" fmla="*/ 33 h 192"/>
                <a:gd name="T38" fmla="*/ 50 w 165"/>
                <a:gd name="T39" fmla="*/ 41 h 192"/>
                <a:gd name="T40" fmla="*/ 41 w 165"/>
                <a:gd name="T41" fmla="*/ 58 h 192"/>
                <a:gd name="T42" fmla="*/ 56 w 165"/>
                <a:gd name="T43" fmla="*/ 75 h 192"/>
                <a:gd name="T44" fmla="*/ 94 w 165"/>
                <a:gd name="T45" fmla="*/ 82 h 192"/>
                <a:gd name="T46" fmla="*/ 120 w 165"/>
                <a:gd name="T47" fmla="*/ 87 h 192"/>
                <a:gd name="T48" fmla="*/ 141 w 165"/>
                <a:gd name="T49" fmla="*/ 96 h 192"/>
                <a:gd name="T50" fmla="*/ 156 w 165"/>
                <a:gd name="T51" fmla="*/ 110 h 192"/>
                <a:gd name="T52" fmla="*/ 162 w 165"/>
                <a:gd name="T53" fmla="*/ 133 h 192"/>
                <a:gd name="T54" fmla="*/ 142 w 165"/>
                <a:gd name="T55" fmla="*/ 175 h 192"/>
                <a:gd name="T56" fmla="*/ 89 w 165"/>
                <a:gd name="T57" fmla="*/ 192 h 192"/>
                <a:gd name="T58" fmla="*/ 35 w 165"/>
                <a:gd name="T59" fmla="*/ 182 h 192"/>
                <a:gd name="T60" fmla="*/ 0 w 165"/>
                <a:gd name="T61" fmla="*/ 15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5" h="192" extrusionOk="0">
                  <a:moveTo>
                    <a:pt x="0" y="155"/>
                  </a:moveTo>
                  <a:cubicBezTo>
                    <a:pt x="29" y="128"/>
                    <a:pt x="29" y="128"/>
                    <a:pt x="29" y="128"/>
                  </a:cubicBezTo>
                  <a:cubicBezTo>
                    <a:pt x="36" y="138"/>
                    <a:pt x="45" y="146"/>
                    <a:pt x="54" y="151"/>
                  </a:cubicBezTo>
                  <a:cubicBezTo>
                    <a:pt x="64" y="156"/>
                    <a:pt x="76" y="158"/>
                    <a:pt x="90" y="158"/>
                  </a:cubicBezTo>
                  <a:cubicBezTo>
                    <a:pt x="102" y="158"/>
                    <a:pt x="112" y="156"/>
                    <a:pt x="118" y="150"/>
                  </a:cubicBezTo>
                  <a:cubicBezTo>
                    <a:pt x="123" y="145"/>
                    <a:pt x="126" y="139"/>
                    <a:pt x="126" y="133"/>
                  </a:cubicBezTo>
                  <a:cubicBezTo>
                    <a:pt x="126" y="128"/>
                    <a:pt x="125" y="124"/>
                    <a:pt x="121" y="121"/>
                  </a:cubicBezTo>
                  <a:cubicBezTo>
                    <a:pt x="118" y="119"/>
                    <a:pt x="114" y="116"/>
                    <a:pt x="108" y="115"/>
                  </a:cubicBezTo>
                  <a:cubicBezTo>
                    <a:pt x="102" y="113"/>
                    <a:pt x="96" y="112"/>
                    <a:pt x="88" y="110"/>
                  </a:cubicBezTo>
                  <a:cubicBezTo>
                    <a:pt x="81" y="109"/>
                    <a:pt x="73" y="108"/>
                    <a:pt x="64" y="107"/>
                  </a:cubicBezTo>
                  <a:cubicBezTo>
                    <a:pt x="48" y="104"/>
                    <a:pt x="34" y="99"/>
                    <a:pt x="23" y="92"/>
                  </a:cubicBezTo>
                  <a:cubicBezTo>
                    <a:pt x="12" y="85"/>
                    <a:pt x="7" y="74"/>
                    <a:pt x="7" y="57"/>
                  </a:cubicBezTo>
                  <a:cubicBezTo>
                    <a:pt x="7" y="41"/>
                    <a:pt x="13" y="28"/>
                    <a:pt x="26" y="17"/>
                  </a:cubicBezTo>
                  <a:cubicBezTo>
                    <a:pt x="39" y="6"/>
                    <a:pt x="57" y="0"/>
                    <a:pt x="79" y="0"/>
                  </a:cubicBezTo>
                  <a:cubicBezTo>
                    <a:pt x="98" y="0"/>
                    <a:pt x="114" y="3"/>
                    <a:pt x="128" y="9"/>
                  </a:cubicBezTo>
                  <a:cubicBezTo>
                    <a:pt x="142" y="15"/>
                    <a:pt x="154" y="25"/>
                    <a:pt x="165" y="38"/>
                  </a:cubicBezTo>
                  <a:cubicBezTo>
                    <a:pt x="135" y="64"/>
                    <a:pt x="135" y="64"/>
                    <a:pt x="135" y="64"/>
                  </a:cubicBezTo>
                  <a:cubicBezTo>
                    <a:pt x="128" y="54"/>
                    <a:pt x="119" y="46"/>
                    <a:pt x="110" y="41"/>
                  </a:cubicBezTo>
                  <a:cubicBezTo>
                    <a:pt x="101" y="36"/>
                    <a:pt x="90" y="33"/>
                    <a:pt x="77" y="33"/>
                  </a:cubicBezTo>
                  <a:cubicBezTo>
                    <a:pt x="64" y="33"/>
                    <a:pt x="55" y="36"/>
                    <a:pt x="50" y="41"/>
                  </a:cubicBezTo>
                  <a:cubicBezTo>
                    <a:pt x="44" y="46"/>
                    <a:pt x="41" y="51"/>
                    <a:pt x="41" y="58"/>
                  </a:cubicBezTo>
                  <a:cubicBezTo>
                    <a:pt x="41" y="66"/>
                    <a:pt x="46" y="72"/>
                    <a:pt x="56" y="75"/>
                  </a:cubicBezTo>
                  <a:cubicBezTo>
                    <a:pt x="66" y="78"/>
                    <a:pt x="78" y="80"/>
                    <a:pt x="94" y="82"/>
                  </a:cubicBezTo>
                  <a:cubicBezTo>
                    <a:pt x="103" y="84"/>
                    <a:pt x="111" y="85"/>
                    <a:pt x="120" y="87"/>
                  </a:cubicBezTo>
                  <a:cubicBezTo>
                    <a:pt x="128" y="89"/>
                    <a:pt x="135" y="92"/>
                    <a:pt x="141" y="96"/>
                  </a:cubicBezTo>
                  <a:cubicBezTo>
                    <a:pt x="147" y="99"/>
                    <a:pt x="152" y="104"/>
                    <a:pt x="156" y="110"/>
                  </a:cubicBezTo>
                  <a:cubicBezTo>
                    <a:pt x="160" y="116"/>
                    <a:pt x="162" y="124"/>
                    <a:pt x="162" y="133"/>
                  </a:cubicBezTo>
                  <a:cubicBezTo>
                    <a:pt x="162" y="150"/>
                    <a:pt x="155" y="164"/>
                    <a:pt x="142" y="175"/>
                  </a:cubicBezTo>
                  <a:cubicBezTo>
                    <a:pt x="129" y="186"/>
                    <a:pt x="111" y="192"/>
                    <a:pt x="89" y="192"/>
                  </a:cubicBezTo>
                  <a:cubicBezTo>
                    <a:pt x="68" y="192"/>
                    <a:pt x="50" y="188"/>
                    <a:pt x="35" y="182"/>
                  </a:cubicBezTo>
                  <a:cubicBezTo>
                    <a:pt x="21" y="175"/>
                    <a:pt x="9" y="166"/>
                    <a:pt x="0" y="155"/>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5" name="Freeform 19"/>
            <p:cNvSpPr>
              <a:spLocks noEditPoints="1"/>
            </p:cNvSpPr>
            <p:nvPr userDrawn="1"/>
          </p:nvSpPr>
          <p:spPr bwMode="black">
            <a:xfrm>
              <a:off x="5040" y="1404"/>
              <a:ext cx="77" cy="396"/>
            </a:xfrm>
            <a:custGeom>
              <a:avLst/>
              <a:gdLst>
                <a:gd name="T0" fmla="*/ 0 w 51"/>
                <a:gd name="T1" fmla="*/ 27 h 264"/>
                <a:gd name="T2" fmla="*/ 6 w 51"/>
                <a:gd name="T3" fmla="*/ 8 h 264"/>
                <a:gd name="T4" fmla="*/ 25 w 51"/>
                <a:gd name="T5" fmla="*/ 0 h 264"/>
                <a:gd name="T6" fmla="*/ 44 w 51"/>
                <a:gd name="T7" fmla="*/ 8 h 264"/>
                <a:gd name="T8" fmla="*/ 51 w 51"/>
                <a:gd name="T9" fmla="*/ 27 h 264"/>
                <a:gd name="T10" fmla="*/ 44 w 51"/>
                <a:gd name="T11" fmla="*/ 45 h 264"/>
                <a:gd name="T12" fmla="*/ 25 w 51"/>
                <a:gd name="T13" fmla="*/ 52 h 264"/>
                <a:gd name="T14" fmla="*/ 6 w 51"/>
                <a:gd name="T15" fmla="*/ 45 h 264"/>
                <a:gd name="T16" fmla="*/ 0 w 51"/>
                <a:gd name="T17" fmla="*/ 27 h 264"/>
                <a:gd name="T18" fmla="*/ 44 w 51"/>
                <a:gd name="T19" fmla="*/ 80 h 264"/>
                <a:gd name="T20" fmla="*/ 44 w 51"/>
                <a:gd name="T21" fmla="*/ 264 h 264"/>
                <a:gd name="T22" fmla="*/ 4 w 51"/>
                <a:gd name="T23" fmla="*/ 264 h 264"/>
                <a:gd name="T24" fmla="*/ 4 w 51"/>
                <a:gd name="T25" fmla="*/ 80 h 264"/>
                <a:gd name="T26" fmla="*/ 44 w 51"/>
                <a:gd name="T27" fmla="*/ 8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264" extrusionOk="0">
                  <a:moveTo>
                    <a:pt x="0" y="27"/>
                  </a:moveTo>
                  <a:cubicBezTo>
                    <a:pt x="0" y="19"/>
                    <a:pt x="2" y="13"/>
                    <a:pt x="6" y="8"/>
                  </a:cubicBezTo>
                  <a:cubicBezTo>
                    <a:pt x="11" y="3"/>
                    <a:pt x="17" y="0"/>
                    <a:pt x="25" y="0"/>
                  </a:cubicBezTo>
                  <a:cubicBezTo>
                    <a:pt x="34" y="0"/>
                    <a:pt x="40" y="3"/>
                    <a:pt x="44" y="8"/>
                  </a:cubicBezTo>
                  <a:cubicBezTo>
                    <a:pt x="49" y="13"/>
                    <a:pt x="51" y="19"/>
                    <a:pt x="51" y="27"/>
                  </a:cubicBezTo>
                  <a:cubicBezTo>
                    <a:pt x="51" y="34"/>
                    <a:pt x="49" y="40"/>
                    <a:pt x="44" y="45"/>
                  </a:cubicBezTo>
                  <a:cubicBezTo>
                    <a:pt x="40" y="50"/>
                    <a:pt x="34" y="52"/>
                    <a:pt x="25" y="52"/>
                  </a:cubicBezTo>
                  <a:cubicBezTo>
                    <a:pt x="17" y="52"/>
                    <a:pt x="11" y="50"/>
                    <a:pt x="6" y="45"/>
                  </a:cubicBezTo>
                  <a:cubicBezTo>
                    <a:pt x="2" y="40"/>
                    <a:pt x="0" y="34"/>
                    <a:pt x="0" y="27"/>
                  </a:cubicBezTo>
                  <a:close/>
                  <a:moveTo>
                    <a:pt x="44" y="80"/>
                  </a:moveTo>
                  <a:cubicBezTo>
                    <a:pt x="44" y="264"/>
                    <a:pt x="44" y="264"/>
                    <a:pt x="44" y="264"/>
                  </a:cubicBezTo>
                  <a:cubicBezTo>
                    <a:pt x="4" y="264"/>
                    <a:pt x="4" y="264"/>
                    <a:pt x="4" y="264"/>
                  </a:cubicBezTo>
                  <a:cubicBezTo>
                    <a:pt x="4" y="80"/>
                    <a:pt x="4" y="80"/>
                    <a:pt x="4" y="80"/>
                  </a:cubicBezTo>
                  <a:lnTo>
                    <a:pt x="44" y="8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6" name="Freeform 20"/>
            <p:cNvSpPr/>
            <p:nvPr userDrawn="1"/>
          </p:nvSpPr>
          <p:spPr bwMode="black">
            <a:xfrm>
              <a:off x="5159" y="1421"/>
              <a:ext cx="196" cy="384"/>
            </a:xfrm>
            <a:custGeom>
              <a:avLst/>
              <a:gdLst>
                <a:gd name="T0" fmla="*/ 131 w 131"/>
                <a:gd name="T1" fmla="*/ 217 h 256"/>
                <a:gd name="T2" fmla="*/ 131 w 131"/>
                <a:gd name="T3" fmla="*/ 249 h 256"/>
                <a:gd name="T4" fmla="*/ 116 w 131"/>
                <a:gd name="T5" fmla="*/ 254 h 256"/>
                <a:gd name="T6" fmla="*/ 98 w 131"/>
                <a:gd name="T7" fmla="*/ 256 h 256"/>
                <a:gd name="T8" fmla="*/ 55 w 131"/>
                <a:gd name="T9" fmla="*/ 241 h 256"/>
                <a:gd name="T10" fmla="*/ 42 w 131"/>
                <a:gd name="T11" fmla="*/ 194 h 256"/>
                <a:gd name="T12" fmla="*/ 42 w 131"/>
                <a:gd name="T13" fmla="*/ 102 h 256"/>
                <a:gd name="T14" fmla="*/ 0 w 131"/>
                <a:gd name="T15" fmla="*/ 102 h 256"/>
                <a:gd name="T16" fmla="*/ 0 w 131"/>
                <a:gd name="T17" fmla="*/ 69 h 256"/>
                <a:gd name="T18" fmla="*/ 42 w 131"/>
                <a:gd name="T19" fmla="*/ 69 h 256"/>
                <a:gd name="T20" fmla="*/ 42 w 131"/>
                <a:gd name="T21" fmla="*/ 22 h 256"/>
                <a:gd name="T22" fmla="*/ 79 w 131"/>
                <a:gd name="T23" fmla="*/ 0 h 256"/>
                <a:gd name="T24" fmla="*/ 79 w 131"/>
                <a:gd name="T25" fmla="*/ 69 h 256"/>
                <a:gd name="T26" fmla="*/ 131 w 131"/>
                <a:gd name="T27" fmla="*/ 69 h 256"/>
                <a:gd name="T28" fmla="*/ 131 w 131"/>
                <a:gd name="T29" fmla="*/ 102 h 256"/>
                <a:gd name="T30" fmla="*/ 79 w 131"/>
                <a:gd name="T31" fmla="*/ 102 h 256"/>
                <a:gd name="T32" fmla="*/ 79 w 131"/>
                <a:gd name="T33" fmla="*/ 190 h 256"/>
                <a:gd name="T34" fmla="*/ 86 w 131"/>
                <a:gd name="T35" fmla="*/ 215 h 256"/>
                <a:gd name="T36" fmla="*/ 107 w 131"/>
                <a:gd name="T37" fmla="*/ 222 h 256"/>
                <a:gd name="T38" fmla="*/ 119 w 131"/>
                <a:gd name="T39" fmla="*/ 221 h 256"/>
                <a:gd name="T40" fmla="*/ 131 w 131"/>
                <a:gd name="T41" fmla="*/ 21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256" extrusionOk="0">
                  <a:moveTo>
                    <a:pt x="131" y="217"/>
                  </a:moveTo>
                  <a:cubicBezTo>
                    <a:pt x="131" y="249"/>
                    <a:pt x="131" y="249"/>
                    <a:pt x="131" y="249"/>
                  </a:cubicBezTo>
                  <a:cubicBezTo>
                    <a:pt x="126" y="251"/>
                    <a:pt x="121" y="253"/>
                    <a:pt x="116" y="254"/>
                  </a:cubicBezTo>
                  <a:cubicBezTo>
                    <a:pt x="110" y="256"/>
                    <a:pt x="104" y="256"/>
                    <a:pt x="98" y="256"/>
                  </a:cubicBezTo>
                  <a:cubicBezTo>
                    <a:pt x="78" y="256"/>
                    <a:pt x="64" y="251"/>
                    <a:pt x="55" y="241"/>
                  </a:cubicBezTo>
                  <a:cubicBezTo>
                    <a:pt x="46" y="230"/>
                    <a:pt x="42" y="215"/>
                    <a:pt x="42" y="194"/>
                  </a:cubicBezTo>
                  <a:cubicBezTo>
                    <a:pt x="42" y="102"/>
                    <a:pt x="42" y="102"/>
                    <a:pt x="42" y="102"/>
                  </a:cubicBezTo>
                  <a:cubicBezTo>
                    <a:pt x="0" y="102"/>
                    <a:pt x="0" y="102"/>
                    <a:pt x="0" y="102"/>
                  </a:cubicBezTo>
                  <a:cubicBezTo>
                    <a:pt x="0" y="69"/>
                    <a:pt x="0" y="69"/>
                    <a:pt x="0" y="69"/>
                  </a:cubicBezTo>
                  <a:cubicBezTo>
                    <a:pt x="42" y="69"/>
                    <a:pt x="42" y="69"/>
                    <a:pt x="42" y="69"/>
                  </a:cubicBezTo>
                  <a:cubicBezTo>
                    <a:pt x="42" y="22"/>
                    <a:pt x="42" y="22"/>
                    <a:pt x="42" y="22"/>
                  </a:cubicBezTo>
                  <a:cubicBezTo>
                    <a:pt x="79" y="0"/>
                    <a:pt x="79" y="0"/>
                    <a:pt x="79" y="0"/>
                  </a:cubicBezTo>
                  <a:cubicBezTo>
                    <a:pt x="79" y="69"/>
                    <a:pt x="79" y="69"/>
                    <a:pt x="79" y="69"/>
                  </a:cubicBezTo>
                  <a:cubicBezTo>
                    <a:pt x="131" y="69"/>
                    <a:pt x="131" y="69"/>
                    <a:pt x="131" y="69"/>
                  </a:cubicBezTo>
                  <a:cubicBezTo>
                    <a:pt x="131" y="102"/>
                    <a:pt x="131" y="102"/>
                    <a:pt x="131" y="102"/>
                  </a:cubicBezTo>
                  <a:cubicBezTo>
                    <a:pt x="79" y="102"/>
                    <a:pt x="79" y="102"/>
                    <a:pt x="79" y="102"/>
                  </a:cubicBezTo>
                  <a:cubicBezTo>
                    <a:pt x="79" y="190"/>
                    <a:pt x="79" y="190"/>
                    <a:pt x="79" y="190"/>
                  </a:cubicBezTo>
                  <a:cubicBezTo>
                    <a:pt x="79" y="202"/>
                    <a:pt x="82" y="210"/>
                    <a:pt x="86" y="215"/>
                  </a:cubicBezTo>
                  <a:cubicBezTo>
                    <a:pt x="91" y="220"/>
                    <a:pt x="98" y="222"/>
                    <a:pt x="107" y="222"/>
                  </a:cubicBezTo>
                  <a:cubicBezTo>
                    <a:pt x="112" y="222"/>
                    <a:pt x="116" y="222"/>
                    <a:pt x="119" y="221"/>
                  </a:cubicBezTo>
                  <a:cubicBezTo>
                    <a:pt x="123" y="220"/>
                    <a:pt x="127" y="219"/>
                    <a:pt x="131" y="217"/>
                  </a:cubicBez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7" name="Freeform 21"/>
            <p:cNvSpPr>
              <a:spLocks noEditPoints="1"/>
            </p:cNvSpPr>
            <p:nvPr userDrawn="1"/>
          </p:nvSpPr>
          <p:spPr bwMode="black">
            <a:xfrm>
              <a:off x="5387" y="1388"/>
              <a:ext cx="273" cy="417"/>
            </a:xfrm>
            <a:custGeom>
              <a:avLst/>
              <a:gdLst>
                <a:gd name="T0" fmla="*/ 177 w 182"/>
                <a:gd name="T1" fmla="*/ 234 h 278"/>
                <a:gd name="T2" fmla="*/ 146 w 182"/>
                <a:gd name="T3" fmla="*/ 266 h 278"/>
                <a:gd name="T4" fmla="*/ 95 w 182"/>
                <a:gd name="T5" fmla="*/ 278 h 278"/>
                <a:gd name="T6" fmla="*/ 54 w 182"/>
                <a:gd name="T7" fmla="*/ 271 h 278"/>
                <a:gd name="T8" fmla="*/ 24 w 182"/>
                <a:gd name="T9" fmla="*/ 251 h 278"/>
                <a:gd name="T10" fmla="*/ 6 w 182"/>
                <a:gd name="T11" fmla="*/ 221 h 278"/>
                <a:gd name="T12" fmla="*/ 0 w 182"/>
                <a:gd name="T13" fmla="*/ 184 h 278"/>
                <a:gd name="T14" fmla="*/ 6 w 182"/>
                <a:gd name="T15" fmla="*/ 147 h 278"/>
                <a:gd name="T16" fmla="*/ 25 w 182"/>
                <a:gd name="T17" fmla="*/ 116 h 278"/>
                <a:gd name="T18" fmla="*/ 54 w 182"/>
                <a:gd name="T19" fmla="*/ 95 h 278"/>
                <a:gd name="T20" fmla="*/ 94 w 182"/>
                <a:gd name="T21" fmla="*/ 88 h 278"/>
                <a:gd name="T22" fmla="*/ 133 w 182"/>
                <a:gd name="T23" fmla="*/ 95 h 278"/>
                <a:gd name="T24" fmla="*/ 160 w 182"/>
                <a:gd name="T25" fmla="*/ 115 h 278"/>
                <a:gd name="T26" fmla="*/ 176 w 182"/>
                <a:gd name="T27" fmla="*/ 144 h 278"/>
                <a:gd name="T28" fmla="*/ 182 w 182"/>
                <a:gd name="T29" fmla="*/ 180 h 278"/>
                <a:gd name="T30" fmla="*/ 182 w 182"/>
                <a:gd name="T31" fmla="*/ 194 h 278"/>
                <a:gd name="T32" fmla="*/ 38 w 182"/>
                <a:gd name="T33" fmla="*/ 194 h 278"/>
                <a:gd name="T34" fmla="*/ 55 w 182"/>
                <a:gd name="T35" fmla="*/ 231 h 278"/>
                <a:gd name="T36" fmla="*/ 95 w 182"/>
                <a:gd name="T37" fmla="*/ 245 h 278"/>
                <a:gd name="T38" fmla="*/ 124 w 182"/>
                <a:gd name="T39" fmla="*/ 237 h 278"/>
                <a:gd name="T40" fmla="*/ 144 w 182"/>
                <a:gd name="T41" fmla="*/ 216 h 278"/>
                <a:gd name="T42" fmla="*/ 177 w 182"/>
                <a:gd name="T43" fmla="*/ 234 h 278"/>
                <a:gd name="T44" fmla="*/ 94 w 182"/>
                <a:gd name="T45" fmla="*/ 120 h 278"/>
                <a:gd name="T46" fmla="*/ 56 w 182"/>
                <a:gd name="T47" fmla="*/ 133 h 278"/>
                <a:gd name="T48" fmla="*/ 39 w 182"/>
                <a:gd name="T49" fmla="*/ 169 h 278"/>
                <a:gd name="T50" fmla="*/ 143 w 182"/>
                <a:gd name="T51" fmla="*/ 169 h 278"/>
                <a:gd name="T52" fmla="*/ 130 w 182"/>
                <a:gd name="T53" fmla="*/ 134 h 278"/>
                <a:gd name="T54" fmla="*/ 94 w 182"/>
                <a:gd name="T55" fmla="*/ 120 h 278"/>
                <a:gd name="T56" fmla="*/ 88 w 182"/>
                <a:gd name="T57" fmla="*/ 74 h 278"/>
                <a:gd name="T58" fmla="*/ 73 w 182"/>
                <a:gd name="T59" fmla="*/ 59 h 278"/>
                <a:gd name="T60" fmla="*/ 127 w 182"/>
                <a:gd name="T61" fmla="*/ 0 h 278"/>
                <a:gd name="T62" fmla="*/ 147 w 182"/>
                <a:gd name="T63" fmla="*/ 18 h 278"/>
                <a:gd name="T64" fmla="*/ 88 w 182"/>
                <a:gd name="T65" fmla="*/ 74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 h="278" extrusionOk="0">
                  <a:moveTo>
                    <a:pt x="177" y="234"/>
                  </a:moveTo>
                  <a:cubicBezTo>
                    <a:pt x="170" y="247"/>
                    <a:pt x="159" y="257"/>
                    <a:pt x="146" y="266"/>
                  </a:cubicBezTo>
                  <a:cubicBezTo>
                    <a:pt x="132" y="274"/>
                    <a:pt x="116" y="278"/>
                    <a:pt x="95" y="278"/>
                  </a:cubicBezTo>
                  <a:cubicBezTo>
                    <a:pt x="79" y="278"/>
                    <a:pt x="66" y="276"/>
                    <a:pt x="54" y="271"/>
                  </a:cubicBezTo>
                  <a:cubicBezTo>
                    <a:pt x="42" y="266"/>
                    <a:pt x="32" y="260"/>
                    <a:pt x="24" y="251"/>
                  </a:cubicBezTo>
                  <a:cubicBezTo>
                    <a:pt x="16" y="243"/>
                    <a:pt x="10" y="233"/>
                    <a:pt x="6" y="221"/>
                  </a:cubicBezTo>
                  <a:cubicBezTo>
                    <a:pt x="2" y="210"/>
                    <a:pt x="0" y="197"/>
                    <a:pt x="0" y="184"/>
                  </a:cubicBezTo>
                  <a:cubicBezTo>
                    <a:pt x="0" y="171"/>
                    <a:pt x="2" y="159"/>
                    <a:pt x="6" y="147"/>
                  </a:cubicBezTo>
                  <a:cubicBezTo>
                    <a:pt x="11" y="135"/>
                    <a:pt x="17" y="125"/>
                    <a:pt x="25" y="116"/>
                  </a:cubicBezTo>
                  <a:cubicBezTo>
                    <a:pt x="33" y="107"/>
                    <a:pt x="43" y="100"/>
                    <a:pt x="54" y="95"/>
                  </a:cubicBezTo>
                  <a:cubicBezTo>
                    <a:pt x="66" y="90"/>
                    <a:pt x="79" y="88"/>
                    <a:pt x="94" y="88"/>
                  </a:cubicBezTo>
                  <a:cubicBezTo>
                    <a:pt x="109" y="88"/>
                    <a:pt x="122" y="90"/>
                    <a:pt x="133" y="95"/>
                  </a:cubicBezTo>
                  <a:cubicBezTo>
                    <a:pt x="144" y="100"/>
                    <a:pt x="153" y="107"/>
                    <a:pt x="160" y="115"/>
                  </a:cubicBezTo>
                  <a:cubicBezTo>
                    <a:pt x="167" y="123"/>
                    <a:pt x="173" y="133"/>
                    <a:pt x="176" y="144"/>
                  </a:cubicBezTo>
                  <a:cubicBezTo>
                    <a:pt x="180" y="156"/>
                    <a:pt x="182" y="168"/>
                    <a:pt x="182" y="180"/>
                  </a:cubicBezTo>
                  <a:cubicBezTo>
                    <a:pt x="182" y="194"/>
                    <a:pt x="182" y="194"/>
                    <a:pt x="182" y="194"/>
                  </a:cubicBezTo>
                  <a:cubicBezTo>
                    <a:pt x="38" y="194"/>
                    <a:pt x="38" y="194"/>
                    <a:pt x="38" y="194"/>
                  </a:cubicBezTo>
                  <a:cubicBezTo>
                    <a:pt x="40" y="210"/>
                    <a:pt x="45" y="222"/>
                    <a:pt x="55" y="231"/>
                  </a:cubicBezTo>
                  <a:cubicBezTo>
                    <a:pt x="64" y="240"/>
                    <a:pt x="77" y="245"/>
                    <a:pt x="95" y="245"/>
                  </a:cubicBezTo>
                  <a:cubicBezTo>
                    <a:pt x="107" y="245"/>
                    <a:pt x="117" y="243"/>
                    <a:pt x="124" y="237"/>
                  </a:cubicBezTo>
                  <a:cubicBezTo>
                    <a:pt x="132" y="232"/>
                    <a:pt x="139" y="225"/>
                    <a:pt x="144" y="216"/>
                  </a:cubicBezTo>
                  <a:lnTo>
                    <a:pt x="177" y="234"/>
                  </a:lnTo>
                  <a:close/>
                  <a:moveTo>
                    <a:pt x="94" y="120"/>
                  </a:moveTo>
                  <a:cubicBezTo>
                    <a:pt x="78" y="120"/>
                    <a:pt x="66" y="125"/>
                    <a:pt x="56" y="133"/>
                  </a:cubicBezTo>
                  <a:cubicBezTo>
                    <a:pt x="47" y="142"/>
                    <a:pt x="41" y="154"/>
                    <a:pt x="39" y="169"/>
                  </a:cubicBezTo>
                  <a:cubicBezTo>
                    <a:pt x="143" y="169"/>
                    <a:pt x="143" y="169"/>
                    <a:pt x="143" y="169"/>
                  </a:cubicBezTo>
                  <a:cubicBezTo>
                    <a:pt x="142" y="155"/>
                    <a:pt x="138" y="143"/>
                    <a:pt x="130" y="134"/>
                  </a:cubicBezTo>
                  <a:cubicBezTo>
                    <a:pt x="122" y="125"/>
                    <a:pt x="110" y="120"/>
                    <a:pt x="94" y="120"/>
                  </a:cubicBezTo>
                  <a:close/>
                  <a:moveTo>
                    <a:pt x="88" y="74"/>
                  </a:moveTo>
                  <a:cubicBezTo>
                    <a:pt x="73" y="59"/>
                    <a:pt x="73" y="59"/>
                    <a:pt x="73" y="59"/>
                  </a:cubicBezTo>
                  <a:cubicBezTo>
                    <a:pt x="127" y="0"/>
                    <a:pt x="127" y="0"/>
                    <a:pt x="127" y="0"/>
                  </a:cubicBezTo>
                  <a:cubicBezTo>
                    <a:pt x="147" y="18"/>
                    <a:pt x="147" y="18"/>
                    <a:pt x="147" y="18"/>
                  </a:cubicBezTo>
                  <a:lnTo>
                    <a:pt x="88" y="74"/>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8" name="Freeform 22"/>
            <p:cNvSpPr/>
            <p:nvPr userDrawn="1"/>
          </p:nvSpPr>
          <p:spPr bwMode="black">
            <a:xfrm>
              <a:off x="2367" y="939"/>
              <a:ext cx="473" cy="360"/>
            </a:xfrm>
            <a:custGeom>
              <a:avLst/>
              <a:gdLst>
                <a:gd name="T0" fmla="*/ 473 w 473"/>
                <a:gd name="T1" fmla="*/ 360 h 360"/>
                <a:gd name="T2" fmla="*/ 473 w 473"/>
                <a:gd name="T3" fmla="*/ 0 h 360"/>
                <a:gd name="T4" fmla="*/ 308 w 473"/>
                <a:gd name="T5" fmla="*/ 0 h 360"/>
                <a:gd name="T6" fmla="*/ 308 w 473"/>
                <a:gd name="T7" fmla="*/ 244 h 360"/>
                <a:gd name="T8" fmla="*/ 184 w 473"/>
                <a:gd name="T9" fmla="*/ 0 h 360"/>
                <a:gd name="T10" fmla="*/ 0 w 473"/>
                <a:gd name="T11" fmla="*/ 0 h 360"/>
                <a:gd name="T12" fmla="*/ 186 w 473"/>
                <a:gd name="T13" fmla="*/ 360 h 360"/>
                <a:gd name="T14" fmla="*/ 473 w 473"/>
                <a:gd name="T15" fmla="*/ 360 h 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3" h="360" extrusionOk="0">
                  <a:moveTo>
                    <a:pt x="473" y="360"/>
                  </a:moveTo>
                  <a:lnTo>
                    <a:pt x="473" y="0"/>
                  </a:lnTo>
                  <a:lnTo>
                    <a:pt x="308" y="0"/>
                  </a:lnTo>
                  <a:lnTo>
                    <a:pt x="308" y="244"/>
                  </a:lnTo>
                  <a:lnTo>
                    <a:pt x="184" y="0"/>
                  </a:lnTo>
                  <a:lnTo>
                    <a:pt x="0" y="0"/>
                  </a:lnTo>
                  <a:lnTo>
                    <a:pt x="186" y="360"/>
                  </a:lnTo>
                  <a:lnTo>
                    <a:pt x="473" y="360"/>
                  </a:lnTo>
                  <a:close/>
                </a:path>
              </a:pathLst>
            </a:cu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sp>
          <p:nvSpPr>
            <p:cNvPr id="69" name="Rectangle 23"/>
            <p:cNvSpPr>
              <a:spLocks noChangeArrowheads="1"/>
            </p:cNvSpPr>
            <p:nvPr userDrawn="1"/>
          </p:nvSpPr>
          <p:spPr bwMode="black">
            <a:xfrm>
              <a:off x="2131" y="939"/>
              <a:ext cx="173" cy="360"/>
            </a:xfrm>
            <a:prstGeom prst="rect">
              <a:avLst/>
            </a:prstGeom>
            <a:grpFill/>
            <a:ln>
              <a:noFill/>
            </a:ln>
          </p:spPr>
          <p:txBody>
            <a:bodyPr vert="horz" wrap="square" lIns="91440" tIns="45720" rIns="91440" bIns="45720" numCol="1" anchor="t" anchorCtr="0" compatLnSpc="1">
              <a:prstTxWarp prst="textNoShape">
                <a:avLst/>
              </a:prstTxWarp>
            </a:bodyPr>
            <a:lstStyle/>
            <a:p>
              <a:pPr>
                <a:defRPr/>
              </a:pPr>
              <a:endParaRPr lang="fr-FR">
                <a:solidFill>
                  <a:schemeClr val="bg1"/>
                </a:solidFill>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1425550" eaLnBrk="1" hangingPunct="1">
        <a:lnSpc>
          <a:spcPct val="90000"/>
        </a:lnSpc>
        <a:spcBef>
          <a:spcPts val="0"/>
        </a:spcBef>
        <a:buNone/>
        <a:defRPr sz="5000">
          <a:solidFill>
            <a:schemeClr val="tx1"/>
          </a:solidFill>
          <a:latin typeface="+mj-lt"/>
          <a:ea typeface="+mj-ea"/>
          <a:cs typeface="+mj-cs"/>
        </a:defRPr>
      </a:lvl1pPr>
    </p:titleStyle>
    <p:bodyStyle>
      <a:lvl1pPr marL="268288" indent="-268288" algn="l" defTabSz="1425550" eaLnBrk="1" hangingPunct="1">
        <a:lnSpc>
          <a:spcPct val="90000"/>
        </a:lnSpc>
        <a:spcBef>
          <a:spcPts val="0"/>
        </a:spcBef>
        <a:buFont typeface="Arial"/>
        <a:buChar char="•"/>
        <a:defRPr sz="2800">
          <a:solidFill>
            <a:schemeClr val="tx1"/>
          </a:solidFill>
          <a:latin typeface="+mn-lt"/>
          <a:ea typeface="+mn-ea"/>
          <a:cs typeface="+mn-cs"/>
        </a:defRPr>
      </a:lvl1pPr>
      <a:lvl2pPr marL="803275" indent="-266700" algn="l" defTabSz="1425550" eaLnBrk="1" hangingPunct="1">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eaLnBrk="1" hangingPunct="1">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eaLnBrk="1" hangingPunct="1">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eaLnBrk="1" hangingPunct="1">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eaLnBrk="1" hangingPunct="1">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eaLnBrk="1" hangingPunct="1">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eaLnBrk="1" hangingPunct="1">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eaLnBrk="1" hangingPunct="1">
        <a:lnSpc>
          <a:spcPct val="90000"/>
        </a:lnSpc>
        <a:spcBef>
          <a:spcPts val="780"/>
        </a:spcBef>
        <a:buFont typeface="Arial"/>
        <a:buChar char="•"/>
        <a:defRPr sz="2800">
          <a:solidFill>
            <a:schemeClr val="tx1"/>
          </a:solidFill>
          <a:latin typeface="+mn-lt"/>
          <a:ea typeface="+mn-ea"/>
          <a:cs typeface="+mn-cs"/>
        </a:defRPr>
      </a:lvl9pPr>
    </p:bodyStyle>
    <p:otherStyle>
      <a:defPPr>
        <a:defRPr lang="en-US"/>
      </a:defPPr>
      <a:lvl1pPr marL="0" algn="l" defTabSz="1425550" eaLnBrk="1" hangingPunct="1">
        <a:defRPr sz="2800">
          <a:solidFill>
            <a:schemeClr val="tx1"/>
          </a:solidFill>
          <a:latin typeface="+mn-lt"/>
          <a:ea typeface="+mn-ea"/>
          <a:cs typeface="+mn-cs"/>
        </a:defRPr>
      </a:lvl1pPr>
      <a:lvl2pPr marL="712775" algn="l" defTabSz="1425550" eaLnBrk="1" hangingPunct="1">
        <a:defRPr sz="2800">
          <a:solidFill>
            <a:schemeClr val="tx1"/>
          </a:solidFill>
          <a:latin typeface="+mn-lt"/>
          <a:ea typeface="+mn-ea"/>
          <a:cs typeface="+mn-cs"/>
        </a:defRPr>
      </a:lvl2pPr>
      <a:lvl3pPr marL="1425550" algn="l" defTabSz="1425550" eaLnBrk="1" hangingPunct="1">
        <a:defRPr sz="2800">
          <a:solidFill>
            <a:schemeClr val="tx1"/>
          </a:solidFill>
          <a:latin typeface="+mn-lt"/>
          <a:ea typeface="+mn-ea"/>
          <a:cs typeface="+mn-cs"/>
        </a:defRPr>
      </a:lvl3pPr>
      <a:lvl4pPr marL="2138324" algn="l" defTabSz="1425550" eaLnBrk="1" hangingPunct="1">
        <a:defRPr sz="2800">
          <a:solidFill>
            <a:schemeClr val="tx1"/>
          </a:solidFill>
          <a:latin typeface="+mn-lt"/>
          <a:ea typeface="+mn-ea"/>
          <a:cs typeface="+mn-cs"/>
        </a:defRPr>
      </a:lvl4pPr>
      <a:lvl5pPr marL="2851099" algn="l" defTabSz="1425550" eaLnBrk="1" hangingPunct="1">
        <a:defRPr sz="2800">
          <a:solidFill>
            <a:schemeClr val="tx1"/>
          </a:solidFill>
          <a:latin typeface="+mn-lt"/>
          <a:ea typeface="+mn-ea"/>
          <a:cs typeface="+mn-cs"/>
        </a:defRPr>
      </a:lvl5pPr>
      <a:lvl6pPr marL="3563874" algn="l" defTabSz="1425550" eaLnBrk="1" hangingPunct="1">
        <a:defRPr sz="2800">
          <a:solidFill>
            <a:schemeClr val="tx1"/>
          </a:solidFill>
          <a:latin typeface="+mn-lt"/>
          <a:ea typeface="+mn-ea"/>
          <a:cs typeface="+mn-cs"/>
        </a:defRPr>
      </a:lvl6pPr>
      <a:lvl7pPr marL="4276649" algn="l" defTabSz="1425550" eaLnBrk="1" hangingPunct="1">
        <a:defRPr sz="2800">
          <a:solidFill>
            <a:schemeClr val="tx1"/>
          </a:solidFill>
          <a:latin typeface="+mn-lt"/>
          <a:ea typeface="+mn-ea"/>
          <a:cs typeface="+mn-cs"/>
        </a:defRPr>
      </a:lvl7pPr>
      <a:lvl8pPr marL="4989424" algn="l" defTabSz="1425550" eaLnBrk="1" hangingPunct="1">
        <a:defRPr sz="2800">
          <a:solidFill>
            <a:schemeClr val="tx1"/>
          </a:solidFill>
          <a:latin typeface="+mn-lt"/>
          <a:ea typeface="+mn-ea"/>
          <a:cs typeface="+mn-cs"/>
        </a:defRPr>
      </a:lvl8pPr>
      <a:lvl9pPr marL="5702198" algn="l" defTabSz="1425550" eaLnBrk="1" hangingPunct="1">
        <a:defRPr sz="2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amethis.doctorat-bretagneloire.fr/amethis-client/login"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hyperlink" Target="mailto:amethis-support@doctorat-paysdelaloire.fr" TargetMode="External"/><Relationship Id="rId4" Type="http://schemas.openxmlformats.org/officeDocument/2006/relationships/hyperlink" Target="mailto:amethis-support@doctorat-bretagneloire.fr"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univ-nantes.fr/etudier-se-former/decouvrir-nos-formations/acceder-au-doctorat" TargetMode="External"/><Relationship Id="rId2" Type="http://schemas.openxmlformats.org/officeDocument/2006/relationships/hyperlink" Target="https://www.univ-nantes.fr/medias/fichier/cr_16062014_encadrement_these_1410190296009.pdf?ID_FICHE=1240376&amp;INLINE=FALSE"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ntraperso.univ-nantes.fr/espace-unites-de-recherche/encadrement-doctoral"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intraperso.univ-nantes.fr/espace-unites-de-recherche/encadrement-doctoral"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mailto:cotutelle@univ-nantes.fr" TargetMode="External"/><Relationship Id="rId2" Type="http://schemas.openxmlformats.org/officeDocument/2006/relationships/hyperlink" Target="https://www.univ-nantes.fr/exceller-par-la-recherche/laboratoires/doctorat-convention-de-cotutelle-universite-de-nante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legifrance.gouv.fr/affichTexte.do?dateTexte=&amp;categorieLien=id&amp;cidTexte=JORFTEXT000000699956&amp;fastPos=7&amp;fastReqId=292483339&amp;oldAction=rechExpTexteJorf"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hyperlink" Target="https://intraperso.univ-nantes.fr/accueil/dernieres-actualites/loi-de-programmation-de-la-recherche-participez-a-la-consultation?ksession=81e5d46f-7942-473f-ae8c-b537a5be478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intraperso.univ-nantes.fr/espace-unites-de-recherche/encadrement-doctoral-2" TargetMode="External"/><Relationship Id="rId2" Type="http://schemas.openxmlformats.org/officeDocument/2006/relationships/hyperlink" Target="https://www.univ-nantes.fr/etudier-se-former/decouvrir-nos-formations/demarches-de-candidature-et-dinscription-en-premiere-annee-de-doctorat" TargetMode="External"/><Relationship Id="rId1" Type="http://schemas.openxmlformats.org/officeDocument/2006/relationships/slideLayout" Target="../slideLayouts/slideLayout3.xml"/><Relationship Id="rId6" Type="http://schemas.openxmlformats.org/officeDocument/2006/relationships/hyperlink" Target="https://www.univ-nantes.fr/exceller-par-la-recherche/ecoles-doctorales" TargetMode="External"/><Relationship Id="rId5" Type="http://schemas.openxmlformats.org/officeDocument/2006/relationships/hyperlink" Target="https://www.univ-nantes.fr/exceller-par-la-recherche/service-de-la-recherche-et-des-etudes-doctorales" TargetMode="External"/><Relationship Id="rId4" Type="http://schemas.openxmlformats.org/officeDocument/2006/relationships/hyperlink" Target="https://www.univ-nantes.fr/exceller-par-la-recherche/direction-de-la-recherche-des-partenariats-et-innovation"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mailto:sred@univ-nantes.fr"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mailto:aap.drpi@univ-nantes.fr" TargetMode="External"/><Relationship Id="rId2" Type="http://schemas.openxmlformats.org/officeDocument/2006/relationships/hyperlink" Target="https://www.univ-nantes.fr/etudier-se-former/decouvrir-nos-formations/demarches-de-candidature-et-dinscription-en-premiere-annee-de-doctorat"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mailto:saip@univ-nantes.fr"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univ-nantes.fr/etudier-se-former/decouvrir-nos-formations/demarches-de-candidature-et-dinscription-en-premiere-annee-de-doctorat" TargetMode="Externa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aap.drpi@univ-nantes.fr" TargetMode="Externa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openxmlformats.org/officeDocument/2006/relationships/hyperlink" Target="https://intraperso.univ-nantes.fr/espace-rh/espace-documentaire-rh/documentation-rh-biatss-1" TargetMode="External"/><Relationship Id="rId2" Type="http://schemas.openxmlformats.org/officeDocument/2006/relationships/hyperlink" Target="https://www.univ-nantes.fr/exceller-par-la-recherche/ecoles-doctorales"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mailto:SRED-aap.drpi@univ-nantes.fr"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intraperso.univ-nantes.fr/espace-unites-de-recherche/encadrement-doctoral-2" TargetMode="External"/><Relationship Id="rId2" Type="http://schemas.openxmlformats.org/officeDocument/2006/relationships/hyperlink" Target="https://www.univ-nantes.fr/etudier-se-former/decouvrir-nos-formations/demarches-de-candidature-et-dinscription-en-premiere-annee-de-doctorat" TargetMode="External"/><Relationship Id="rId1" Type="http://schemas.openxmlformats.org/officeDocument/2006/relationships/slideLayout" Target="../slideLayouts/slideLayout3.xml"/><Relationship Id="rId6" Type="http://schemas.openxmlformats.org/officeDocument/2006/relationships/hyperlink" Target="https://www.univ-nantes.fr/exceller-par-la-recherche/ecoles-doctorales" TargetMode="External"/><Relationship Id="rId5" Type="http://schemas.openxmlformats.org/officeDocument/2006/relationships/hyperlink" Target="https://www.univ-nantes.fr/exceller-par-la-recherche/service-de-la-recherche-et-des-etudes-doctorales" TargetMode="External"/><Relationship Id="rId4" Type="http://schemas.openxmlformats.org/officeDocument/2006/relationships/hyperlink" Target="https://www.univ-nantes.fr/exceller-par-la-recherche/direction-de-la-recherche-des-partenariats-et-innovation" TargetMode="Externa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diagramLayout" Target="../diagrams/layout1.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diagramData" Target="../diagrams/data1.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slideLayout" Target="../slideLayouts/slideLayout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23" Type="http://schemas.openxmlformats.org/officeDocument/2006/relationships/image" Target="../media/image2.png"/><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 Id="rId22" Type="http://schemas.openxmlformats.org/officeDocument/2006/relationships/hyperlink" Target="https://www.univ-nantes.fr/exceller-par-la-recherche/ecoles-doctoral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diagramColors" Target="../diagrams/colors6.xml"/><Relationship Id="rId18" Type="http://schemas.openxmlformats.org/officeDocument/2006/relationships/diagramColors" Target="../diagrams/colors7.xml"/><Relationship Id="rId3" Type="http://schemas.openxmlformats.org/officeDocument/2006/relationships/diagramLayout" Target="../diagrams/layout5.xml"/><Relationship Id="rId7" Type="http://schemas.openxmlformats.org/officeDocument/2006/relationships/image" Target="../media/image4.jpeg"/><Relationship Id="rId12" Type="http://schemas.openxmlformats.org/officeDocument/2006/relationships/diagramQuickStyle" Target="../diagrams/quickStyle6.xml"/><Relationship Id="rId17" Type="http://schemas.openxmlformats.org/officeDocument/2006/relationships/diagramQuickStyle" Target="../diagrams/quickStyle7.xml"/><Relationship Id="rId2" Type="http://schemas.openxmlformats.org/officeDocument/2006/relationships/diagramData" Target="../diagrams/data5.xml"/><Relationship Id="rId16" Type="http://schemas.openxmlformats.org/officeDocument/2006/relationships/diagramLayout" Target="../diagrams/layout7.xml"/><Relationship Id="rId1" Type="http://schemas.openxmlformats.org/officeDocument/2006/relationships/slideLayout" Target="../slideLayouts/slideLayout3.xml"/><Relationship Id="rId6" Type="http://schemas.microsoft.com/office/2007/relationships/diagramDrawing" Target="../diagrams/drawing5.xml"/><Relationship Id="rId11" Type="http://schemas.openxmlformats.org/officeDocument/2006/relationships/diagramLayout" Target="../diagrams/layout6.xml"/><Relationship Id="rId5" Type="http://schemas.openxmlformats.org/officeDocument/2006/relationships/diagramColors" Target="../diagrams/colors5.xml"/><Relationship Id="rId15" Type="http://schemas.openxmlformats.org/officeDocument/2006/relationships/diagramData" Target="../diagrams/data7.xml"/><Relationship Id="rId10" Type="http://schemas.openxmlformats.org/officeDocument/2006/relationships/diagramData" Target="../diagrams/data6.xml"/><Relationship Id="rId19" Type="http://schemas.microsoft.com/office/2007/relationships/diagramDrawing" Target="../diagrams/drawing7.xml"/><Relationship Id="rId4" Type="http://schemas.openxmlformats.org/officeDocument/2006/relationships/diagramQuickStyle" Target="../diagrams/quickStyle5.xml"/><Relationship Id="rId9" Type="http://schemas.openxmlformats.org/officeDocument/2006/relationships/image" Target="../media/image6.jpeg"/><Relationship Id="rId14" Type="http://schemas.microsoft.com/office/2007/relationships/diagramDrawing" Target="../diagrams/drawing6.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diagramColors" Target="../diagrams/colors9.xml"/><Relationship Id="rId18" Type="http://schemas.openxmlformats.org/officeDocument/2006/relationships/diagramQuickStyle" Target="../diagrams/quickStyle10.xml"/><Relationship Id="rId3" Type="http://schemas.openxmlformats.org/officeDocument/2006/relationships/diagramLayout" Target="../diagrams/layout8.xml"/><Relationship Id="rId21" Type="http://schemas.openxmlformats.org/officeDocument/2006/relationships/image" Target="../media/image9.jpeg"/><Relationship Id="rId7" Type="http://schemas.openxmlformats.org/officeDocument/2006/relationships/image" Target="../media/image4.jpeg"/><Relationship Id="rId12" Type="http://schemas.openxmlformats.org/officeDocument/2006/relationships/diagramQuickStyle" Target="../diagrams/quickStyle9.xml"/><Relationship Id="rId17" Type="http://schemas.openxmlformats.org/officeDocument/2006/relationships/diagramLayout" Target="../diagrams/layout10.xml"/><Relationship Id="rId25" Type="http://schemas.openxmlformats.org/officeDocument/2006/relationships/image" Target="../media/image13.jpeg"/><Relationship Id="rId2" Type="http://schemas.openxmlformats.org/officeDocument/2006/relationships/diagramData" Target="../diagrams/data8.xml"/><Relationship Id="rId16" Type="http://schemas.openxmlformats.org/officeDocument/2006/relationships/diagramData" Target="../diagrams/data10.xml"/><Relationship Id="rId20" Type="http://schemas.microsoft.com/office/2007/relationships/diagramDrawing" Target="../diagrams/drawing10.xml"/><Relationship Id="rId1" Type="http://schemas.openxmlformats.org/officeDocument/2006/relationships/slideLayout" Target="../slideLayouts/slideLayout3.xml"/><Relationship Id="rId6" Type="http://schemas.microsoft.com/office/2007/relationships/diagramDrawing" Target="../diagrams/drawing8.xml"/><Relationship Id="rId11" Type="http://schemas.openxmlformats.org/officeDocument/2006/relationships/diagramLayout" Target="../diagrams/layout9.xml"/><Relationship Id="rId24" Type="http://schemas.openxmlformats.org/officeDocument/2006/relationships/image" Target="../media/image12.jpeg"/><Relationship Id="rId5" Type="http://schemas.openxmlformats.org/officeDocument/2006/relationships/diagramColors" Target="../diagrams/colors8.xml"/><Relationship Id="rId15" Type="http://schemas.openxmlformats.org/officeDocument/2006/relationships/image" Target="../media/image8.png"/><Relationship Id="rId23" Type="http://schemas.openxmlformats.org/officeDocument/2006/relationships/image" Target="../media/image11.png"/><Relationship Id="rId10" Type="http://schemas.openxmlformats.org/officeDocument/2006/relationships/diagramData" Target="../diagrams/data9.xml"/><Relationship Id="rId19" Type="http://schemas.openxmlformats.org/officeDocument/2006/relationships/diagramColors" Target="../diagrams/colors10.xml"/><Relationship Id="rId4" Type="http://schemas.openxmlformats.org/officeDocument/2006/relationships/diagramQuickStyle" Target="../diagrams/quickStyle8.xml"/><Relationship Id="rId9" Type="http://schemas.openxmlformats.org/officeDocument/2006/relationships/image" Target="../media/image6.jpeg"/><Relationship Id="rId14" Type="http://schemas.microsoft.com/office/2007/relationships/diagramDrawing" Target="../diagrams/drawing9.xml"/><Relationship Id="rId2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black">
          <a:xfrm>
            <a:off x="862197" y="2465586"/>
            <a:ext cx="12674389" cy="4431983"/>
          </a:xfrm>
        </p:spPr>
        <p:txBody>
          <a:bodyPr/>
          <a:lstStyle/>
          <a:p>
            <a:pPr>
              <a:defRPr/>
            </a:pPr>
            <a:r>
              <a:rPr lang="fr-FR" sz="8000" dirty="0"/>
              <a:t>Webinaire DRPI « Inscription en doctorat et mise en place d'un contrat doctoral à Nantes Université »</a:t>
            </a:r>
            <a:endParaRPr sz="8000" dirty="0"/>
          </a:p>
        </p:txBody>
      </p:sp>
      <p:sp>
        <p:nvSpPr>
          <p:cNvPr id="44" name="Espace réservé de la date 43"/>
          <p:cNvSpPr>
            <a:spLocks noGrp="1"/>
          </p:cNvSpPr>
          <p:nvPr>
            <p:ph type="dt" sz="half" idx="10"/>
          </p:nvPr>
        </p:nvSpPr>
        <p:spPr bwMode="black">
          <a:prstGeom prst="rect">
            <a:avLst/>
          </a:prstGeom>
        </p:spPr>
        <p:txBody>
          <a:bodyPr/>
          <a:lstStyle/>
          <a:p>
            <a:pPr>
              <a:defRPr/>
            </a:pPr>
            <a:r>
              <a:rPr lang="fr-FR" dirty="0"/>
              <a:t>16/06/2022</a:t>
            </a:r>
          </a:p>
        </p:txBody>
      </p:sp>
      <p:sp>
        <p:nvSpPr>
          <p:cNvPr id="2" name="Sous-titre 1"/>
          <p:cNvSpPr>
            <a:spLocks noGrp="1"/>
          </p:cNvSpPr>
          <p:nvPr>
            <p:ph type="subTitle" idx="12"/>
          </p:nvPr>
        </p:nvSpPr>
        <p:spPr bwMode="black">
          <a:xfrm>
            <a:off x="791171" y="7578154"/>
            <a:ext cx="11315169" cy="609398"/>
          </a:xfrm>
        </p:spPr>
        <p:txBody>
          <a:bodyPr/>
          <a:lstStyle/>
          <a:p>
            <a:r>
              <a:rPr lang="fr-FR" dirty="0"/>
              <a:t>Année universitaire 2022/2023</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10</a:t>
            </a:fld>
            <a:endParaRPr lang="fr-FR"/>
          </a:p>
        </p:txBody>
      </p:sp>
      <p:sp>
        <p:nvSpPr>
          <p:cNvPr id="8" name="Rectangle à coins arrondis 7"/>
          <p:cNvSpPr/>
          <p:nvPr/>
        </p:nvSpPr>
        <p:spPr bwMode="auto">
          <a:xfrm>
            <a:off x="287115" y="233338"/>
            <a:ext cx="432048"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283" y="1890752"/>
            <a:ext cx="9903149" cy="5400600"/>
          </a:xfrm>
          <a:prstGeom prst="rect">
            <a:avLst/>
          </a:prstGeom>
        </p:spPr>
      </p:pic>
    </p:spTree>
    <p:extLst>
      <p:ext uri="{BB962C8B-B14F-4D97-AF65-F5344CB8AC3E}">
        <p14:creationId xmlns:p14="http://schemas.microsoft.com/office/powerpoint/2010/main" val="274642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68869"/>
            <a:ext cx="12392174" cy="1329595"/>
          </a:xfrm>
        </p:spPr>
        <p:txBody>
          <a:bodyPr/>
          <a:lstStyle/>
          <a:p>
            <a:pPr>
              <a:defRPr/>
            </a:pPr>
            <a:r>
              <a:rPr lang="fr-FR" b="1" dirty="0">
                <a:latin typeface="+mn-lt"/>
              </a:rPr>
              <a:t>5. AMETHIS </a:t>
            </a:r>
            <a:br>
              <a:rPr lang="fr-FR" b="1" dirty="0">
                <a:latin typeface="+mn-lt"/>
              </a:rPr>
            </a:br>
            <a:r>
              <a:rPr lang="fr-FR" sz="4400" dirty="0">
                <a:latin typeface="+mn-lt"/>
              </a:rPr>
              <a:t>Le logiciel de suivi du dossier du doctorant</a:t>
            </a:r>
            <a:endParaRPr sz="44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11</a:t>
            </a:fld>
            <a:endParaRPr lang="fr-FR"/>
          </a:p>
        </p:txBody>
      </p:sp>
      <p:sp>
        <p:nvSpPr>
          <p:cNvPr id="8" name="Rectangle 7"/>
          <p:cNvSpPr/>
          <p:nvPr/>
        </p:nvSpPr>
        <p:spPr>
          <a:xfrm>
            <a:off x="359123" y="1870219"/>
            <a:ext cx="13808284" cy="8135419"/>
          </a:xfrm>
          <a:prstGeom prst="rect">
            <a:avLst/>
          </a:prstGeom>
        </p:spPr>
        <p:txBody>
          <a:bodyPr wrap="square" lIns="119748" tIns="59874" rIns="119748" bIns="59874">
            <a:spAutoFit/>
          </a:bodyPr>
          <a:lstStyle/>
          <a:p>
            <a:pPr>
              <a:defRPr/>
            </a:pPr>
            <a:r>
              <a:rPr lang="fr-FR" altLang="fr-FR" sz="2400" b="1" dirty="0">
                <a:latin typeface="+mj-lt"/>
              </a:rPr>
              <a:t>AMETHIS : </a:t>
            </a:r>
            <a:r>
              <a:rPr lang="fr-FR" altLang="fr-FR" sz="2400" dirty="0">
                <a:latin typeface="+mj-lt"/>
              </a:rPr>
              <a:t>Accès Multi-Etablissements aux </a:t>
            </a:r>
            <a:r>
              <a:rPr lang="fr-FR" altLang="fr-FR" sz="2400" dirty="0" err="1">
                <a:latin typeface="+mj-lt"/>
              </a:rPr>
              <a:t>THèses</a:t>
            </a:r>
            <a:r>
              <a:rPr lang="fr-FR" altLang="fr-FR" sz="2400" dirty="0">
                <a:latin typeface="+mj-lt"/>
              </a:rPr>
              <a:t>, à l'International et au Suivi des doctorants et docteurs.</a:t>
            </a:r>
          </a:p>
          <a:p>
            <a:pPr>
              <a:defRPr/>
            </a:pPr>
            <a:r>
              <a:rPr lang="fr-FR" altLang="fr-FR" sz="2400" dirty="0">
                <a:latin typeface="+mj-lt"/>
              </a:rPr>
              <a:t>Logiciel de suivi des doctorants depuis juin 2021</a:t>
            </a:r>
          </a:p>
          <a:p>
            <a:pPr>
              <a:defRPr/>
            </a:pPr>
            <a:endParaRPr lang="fr-FR" altLang="fr-FR" sz="2400" b="1" dirty="0">
              <a:latin typeface="+mj-lt"/>
            </a:endParaRPr>
          </a:p>
          <a:p>
            <a:pPr>
              <a:defRPr/>
            </a:pPr>
            <a:r>
              <a:rPr lang="fr-FR" altLang="fr-FR" sz="2400" b="1" dirty="0">
                <a:latin typeface="+mj-lt"/>
              </a:rPr>
              <a:t>Lien de connexion : </a:t>
            </a:r>
            <a:r>
              <a:rPr lang="fr-FR" altLang="fr-FR" sz="2400" dirty="0">
                <a:latin typeface="+mj-lt"/>
                <a:hlinkClick r:id="rId3"/>
              </a:rPr>
              <a:t>https://amethis.doctorat-bretagneloire.fr/amethis-client/login</a:t>
            </a:r>
            <a:r>
              <a:rPr lang="fr-FR" altLang="fr-FR" sz="2400" dirty="0">
                <a:latin typeface="+mj-lt"/>
              </a:rPr>
              <a:t> </a:t>
            </a:r>
          </a:p>
          <a:p>
            <a:pPr>
              <a:defRPr/>
            </a:pPr>
            <a:endParaRPr lang="fr-FR" altLang="fr-FR" sz="2400" dirty="0">
              <a:latin typeface="+mj-lt"/>
            </a:endParaRPr>
          </a:p>
          <a:p>
            <a:pPr marL="342900" indent="-342900">
              <a:buFont typeface="Wingdings" panose="05000000000000000000" pitchFamily="2" charset="2"/>
              <a:buChar char="Ø"/>
              <a:defRPr/>
            </a:pPr>
            <a:r>
              <a:rPr lang="fr-FR" altLang="fr-FR" sz="2400" dirty="0">
                <a:latin typeface="+mj-lt"/>
              </a:rPr>
              <a:t>Module d’inscription :</a:t>
            </a:r>
          </a:p>
          <a:p>
            <a:pPr marL="742939" lvl="1" indent="-342900">
              <a:buFont typeface="Arial" panose="020B0604020202020204" pitchFamily="34" charset="0"/>
              <a:buChar char="•"/>
              <a:defRPr/>
            </a:pPr>
            <a:r>
              <a:rPr lang="fr-FR" altLang="fr-FR" sz="2400" dirty="0">
                <a:latin typeface="+mj-lt"/>
              </a:rPr>
              <a:t>Dossier d’inscription à remplir en ligne</a:t>
            </a:r>
          </a:p>
          <a:p>
            <a:pPr marL="742939" lvl="1" indent="-342900">
              <a:buFont typeface="Arial" panose="020B0604020202020204" pitchFamily="34" charset="0"/>
              <a:buChar char="•"/>
              <a:defRPr/>
            </a:pPr>
            <a:r>
              <a:rPr lang="fr-FR" altLang="fr-FR" sz="2400" dirty="0">
                <a:latin typeface="+mj-lt"/>
              </a:rPr>
              <a:t>Dématérialisation des avis du directeur de thèse, du directeur du laboratoire et du directeur de l’ED.</a:t>
            </a:r>
          </a:p>
          <a:p>
            <a:pPr marL="400039" lvl="1">
              <a:defRPr/>
            </a:pPr>
            <a:endParaRPr lang="fr-FR" sz="2400" dirty="0">
              <a:latin typeface="+mj-lt"/>
            </a:endParaRPr>
          </a:p>
          <a:p>
            <a:pPr marL="342900" indent="-342900">
              <a:buFont typeface="Wingdings" panose="05000000000000000000" pitchFamily="2" charset="2"/>
              <a:buChar char="Ø"/>
              <a:defRPr/>
            </a:pPr>
            <a:r>
              <a:rPr lang="fr-FR" altLang="fr-FR" sz="2400" dirty="0">
                <a:latin typeface="+mj-lt"/>
              </a:rPr>
              <a:t>Consultation et suivi du dossier administratif des doctorants</a:t>
            </a:r>
          </a:p>
          <a:p>
            <a:pPr marL="342900" indent="-342900">
              <a:buFont typeface="Wingdings" panose="05000000000000000000" pitchFamily="2" charset="2"/>
              <a:buChar char="Ø"/>
              <a:defRPr/>
            </a:pPr>
            <a:endParaRPr lang="fr-FR" altLang="fr-FR" sz="2400" dirty="0">
              <a:latin typeface="+mj-lt"/>
            </a:endParaRPr>
          </a:p>
          <a:p>
            <a:pPr marL="342900" indent="-342900">
              <a:buFont typeface="Wingdings" panose="05000000000000000000" pitchFamily="2" charset="2"/>
              <a:buChar char="Ø"/>
              <a:defRPr/>
            </a:pPr>
            <a:r>
              <a:rPr lang="fr-FR" altLang="fr-FR" sz="2400" dirty="0">
                <a:latin typeface="+mj-lt"/>
              </a:rPr>
              <a:t>Gestion des formations</a:t>
            </a:r>
          </a:p>
          <a:p>
            <a:pPr marL="342900" indent="-342900">
              <a:buFont typeface="Wingdings" panose="05000000000000000000" pitchFamily="2" charset="2"/>
              <a:buChar char="Ø"/>
              <a:defRPr/>
            </a:pPr>
            <a:r>
              <a:rPr lang="fr-FR" altLang="fr-FR" sz="2400" dirty="0">
                <a:latin typeface="+mj-lt"/>
              </a:rPr>
              <a:t>Gestion du comité de suivi individuel </a:t>
            </a:r>
          </a:p>
          <a:p>
            <a:pPr marL="342900" indent="-342900">
              <a:buFont typeface="Wingdings" panose="05000000000000000000" pitchFamily="2" charset="2"/>
              <a:buChar char="Ø"/>
              <a:defRPr/>
            </a:pPr>
            <a:r>
              <a:rPr lang="fr-FR" altLang="fr-FR" sz="2400" dirty="0">
                <a:latin typeface="+mj-lt"/>
              </a:rPr>
              <a:t>(à venir) Dématérialisation du dossier de soutenance</a:t>
            </a:r>
          </a:p>
          <a:p>
            <a:pPr marL="342900" indent="-342900">
              <a:buFont typeface="Wingdings" panose="05000000000000000000" pitchFamily="2" charset="2"/>
              <a:buChar char="Ø"/>
              <a:defRPr/>
            </a:pPr>
            <a:endParaRPr lang="fr-FR" altLang="fr-FR" sz="2400" dirty="0">
              <a:latin typeface="+mj-lt"/>
            </a:endParaRPr>
          </a:p>
          <a:p>
            <a:pPr marL="342900" indent="-342900">
              <a:buFont typeface="Wingdings" panose="05000000000000000000" pitchFamily="2" charset="2"/>
              <a:buChar char="Ø"/>
              <a:defRPr/>
            </a:pPr>
            <a:r>
              <a:rPr lang="fr-FR" altLang="fr-FR" sz="2400" dirty="0">
                <a:latin typeface="+mj-lt"/>
              </a:rPr>
              <a:t>Un support informatique (problèmes techniques) dédié : </a:t>
            </a:r>
          </a:p>
          <a:p>
            <a:pPr marL="800100" lvl="1" indent="-342900">
              <a:buFont typeface="Arial" panose="020B0604020202020204" pitchFamily="34" charset="0"/>
              <a:buChar char="•"/>
              <a:defRPr/>
            </a:pPr>
            <a:r>
              <a:rPr lang="fr-FR" altLang="fr-FR" sz="2400" dirty="0">
                <a:latin typeface="+mj-lt"/>
                <a:hlinkClick r:id="rId4"/>
              </a:rPr>
              <a:t>amethis-support@doctorat-bretagneloire.fr</a:t>
            </a:r>
            <a:r>
              <a:rPr lang="fr-FR" altLang="fr-FR" sz="2400" dirty="0">
                <a:latin typeface="+mj-lt"/>
              </a:rPr>
              <a:t> (jusqu’au 31 août 2022)</a:t>
            </a:r>
          </a:p>
          <a:p>
            <a:pPr marL="800100" lvl="1" indent="-342900">
              <a:buFont typeface="Arial" panose="020B0604020202020204" pitchFamily="34" charset="0"/>
              <a:buChar char="•"/>
              <a:defRPr/>
            </a:pPr>
            <a:r>
              <a:rPr lang="fr-FR" altLang="fr-FR" sz="2400" dirty="0">
                <a:latin typeface="+mj-lt"/>
                <a:hlinkClick r:id="rId5"/>
              </a:rPr>
              <a:t>amethis-support@doctorat-paysdelaloire.fr</a:t>
            </a:r>
            <a:r>
              <a:rPr lang="fr-FR" altLang="fr-FR" sz="2400" dirty="0">
                <a:latin typeface="+mj-lt"/>
              </a:rPr>
              <a:t> (à partir du 1</a:t>
            </a:r>
            <a:r>
              <a:rPr lang="fr-FR" altLang="fr-FR" sz="2400" baseline="30000" dirty="0">
                <a:latin typeface="+mj-lt"/>
              </a:rPr>
              <a:t>er</a:t>
            </a:r>
            <a:r>
              <a:rPr lang="fr-FR" altLang="fr-FR" sz="2400" dirty="0">
                <a:latin typeface="+mj-lt"/>
              </a:rPr>
              <a:t> septembre 2022)</a:t>
            </a:r>
          </a:p>
          <a:p>
            <a:pPr marL="800100" lvl="1" indent="-342900">
              <a:buFont typeface="Arial" panose="020B0604020202020204" pitchFamily="34" charset="0"/>
              <a:buChar char="•"/>
              <a:defRPr/>
            </a:pPr>
            <a:endParaRPr lang="fr-FR" altLang="fr-FR" sz="2400" dirty="0">
              <a:latin typeface="+mj-lt"/>
            </a:endParaRPr>
          </a:p>
          <a:p>
            <a:pPr marL="342900" indent="-342900">
              <a:buFont typeface="Wingdings" panose="05000000000000000000" pitchFamily="2" charset="2"/>
              <a:buChar char="Ø"/>
              <a:defRPr/>
            </a:pPr>
            <a:r>
              <a:rPr lang="fr-FR" altLang="fr-FR" sz="2400" dirty="0">
                <a:latin typeface="+mj-lt"/>
              </a:rPr>
              <a:t>Une FAQ sur AMETHIS</a:t>
            </a:r>
          </a:p>
          <a:p>
            <a:pPr>
              <a:buFont typeface="Wingdings" panose="05000000000000000000" pitchFamily="2" charset="2"/>
              <a:buChar char="ü"/>
              <a:defRPr/>
            </a:pPr>
            <a:endParaRPr lang="fr-FR" altLang="fr-FR" sz="2400" dirty="0">
              <a:latin typeface="+mj-lt"/>
            </a:endParaRPr>
          </a:p>
          <a:p>
            <a:pPr defTabSz="598738" eaLnBrk="0" hangingPunct="0">
              <a:spcBef>
                <a:spcPct val="20000"/>
              </a:spcBef>
              <a:defRPr/>
            </a:pPr>
            <a:endParaRPr lang="fr-FR" altLang="fr-FR" sz="1400" i="1" dirty="0">
              <a:solidFill>
                <a:prstClr val="black"/>
              </a:solidFill>
              <a:ea typeface="MS PGothic" pitchFamily="34" charset="-128"/>
            </a:endParaRPr>
          </a:p>
        </p:txBody>
      </p:sp>
    </p:spTree>
    <p:extLst>
      <p:ext uri="{BB962C8B-B14F-4D97-AF65-F5344CB8AC3E}">
        <p14:creationId xmlns:p14="http://schemas.microsoft.com/office/powerpoint/2010/main" val="110534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4" y="382719"/>
            <a:ext cx="13609015" cy="1301895"/>
          </a:xfrm>
        </p:spPr>
        <p:txBody>
          <a:bodyPr/>
          <a:lstStyle/>
          <a:p>
            <a:pPr>
              <a:defRPr/>
            </a:pPr>
            <a:r>
              <a:rPr lang="fr-FR" b="1" dirty="0">
                <a:latin typeface="+mn-lt"/>
              </a:rPr>
              <a:t>5. AMETHIS </a:t>
            </a:r>
            <a:br>
              <a:rPr lang="fr-FR" b="1" dirty="0">
                <a:latin typeface="+mn-lt"/>
              </a:rPr>
            </a:br>
            <a:r>
              <a:rPr lang="fr-FR" sz="4400" dirty="0">
                <a:latin typeface="+mn-lt"/>
              </a:rPr>
              <a:t>Dématérialisation des signatures (sauf établissement)</a:t>
            </a:r>
            <a:endParaRPr sz="44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12</a:t>
            </a:fld>
            <a:endParaRPr lang="fr-FR"/>
          </a:p>
        </p:txBody>
      </p:sp>
      <p:grpSp>
        <p:nvGrpSpPr>
          <p:cNvPr id="132" name="Groupe 131">
            <a:extLst>
              <a:ext uri="{FF2B5EF4-FFF2-40B4-BE49-F238E27FC236}">
                <a16:creationId xmlns:a16="http://schemas.microsoft.com/office/drawing/2014/main" id="{338843A1-B187-47F4-B0E1-A1423544EC91}"/>
              </a:ext>
            </a:extLst>
          </p:cNvPr>
          <p:cNvGrpSpPr/>
          <p:nvPr/>
        </p:nvGrpSpPr>
        <p:grpSpPr>
          <a:xfrm>
            <a:off x="359124" y="1726164"/>
            <a:ext cx="13433460" cy="7508174"/>
            <a:chOff x="3411358" y="2348880"/>
            <a:chExt cx="8733314" cy="3960440"/>
          </a:xfrm>
        </p:grpSpPr>
        <p:sp>
          <p:nvSpPr>
            <p:cNvPr id="133" name="Rectangle 132">
              <a:extLst>
                <a:ext uri="{FF2B5EF4-FFF2-40B4-BE49-F238E27FC236}">
                  <a16:creationId xmlns:a16="http://schemas.microsoft.com/office/drawing/2014/main" id="{944F404F-0019-4FB3-BFE1-32D4E3170DDC}"/>
                </a:ext>
              </a:extLst>
            </p:cNvPr>
            <p:cNvSpPr/>
            <p:nvPr/>
          </p:nvSpPr>
          <p:spPr>
            <a:xfrm>
              <a:off x="3411358" y="2348880"/>
              <a:ext cx="8733314" cy="3960440"/>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a:endParaRPr>
            </a:p>
          </p:txBody>
        </p:sp>
        <p:grpSp>
          <p:nvGrpSpPr>
            <p:cNvPr id="134" name="Groupe 133">
              <a:extLst>
                <a:ext uri="{FF2B5EF4-FFF2-40B4-BE49-F238E27FC236}">
                  <a16:creationId xmlns:a16="http://schemas.microsoft.com/office/drawing/2014/main" id="{6DA4AB9C-3871-4785-BEEA-DCD080CA2030}"/>
                </a:ext>
              </a:extLst>
            </p:cNvPr>
            <p:cNvGrpSpPr/>
            <p:nvPr/>
          </p:nvGrpSpPr>
          <p:grpSpPr>
            <a:xfrm>
              <a:off x="3411358" y="2417407"/>
              <a:ext cx="8611872" cy="3820905"/>
              <a:chOff x="-44786" y="1256402"/>
              <a:chExt cx="9100136" cy="4324905"/>
            </a:xfrm>
          </p:grpSpPr>
          <p:cxnSp>
            <p:nvCxnSpPr>
              <p:cNvPr id="135" name="Connecteur en angle 3">
                <a:extLst>
                  <a:ext uri="{FF2B5EF4-FFF2-40B4-BE49-F238E27FC236}">
                    <a16:creationId xmlns:a16="http://schemas.microsoft.com/office/drawing/2014/main" id="{DB0F587B-E840-4101-9167-768E1F22094C}"/>
                  </a:ext>
                </a:extLst>
              </p:cNvPr>
              <p:cNvCxnSpPr>
                <a:cxnSpLocks/>
                <a:stCxn id="157" idx="3"/>
                <a:endCxn id="173" idx="0"/>
              </p:cNvCxnSpPr>
              <p:nvPr/>
            </p:nvCxnSpPr>
            <p:spPr>
              <a:xfrm flipV="1">
                <a:off x="3895911" y="1338816"/>
                <a:ext cx="4416639" cy="2925743"/>
              </a:xfrm>
              <a:prstGeom prst="bentConnector4">
                <a:avLst>
                  <a:gd name="adj1" fmla="val 41849"/>
                  <a:gd name="adj2" fmla="val 107813"/>
                </a:avLst>
              </a:prstGeom>
              <a:noFill/>
              <a:ln w="9525" cap="flat" cmpd="sng" algn="ctr">
                <a:solidFill>
                  <a:srgbClr val="4F81BD">
                    <a:shade val="95000"/>
                    <a:satMod val="105000"/>
                  </a:srgbClr>
                </a:solidFill>
                <a:prstDash val="lgDash"/>
                <a:tailEnd type="triangle"/>
              </a:ln>
              <a:effectLst/>
            </p:spPr>
          </p:cxnSp>
          <p:sp>
            <p:nvSpPr>
              <p:cNvPr id="136" name="Rectangle à coins arrondis 4">
                <a:extLst>
                  <a:ext uri="{FF2B5EF4-FFF2-40B4-BE49-F238E27FC236}">
                    <a16:creationId xmlns:a16="http://schemas.microsoft.com/office/drawing/2014/main" id="{864DC943-FB2E-43CD-BF4E-0EE5C0A48DF7}"/>
                  </a:ext>
                </a:extLst>
              </p:cNvPr>
              <p:cNvSpPr/>
              <p:nvPr/>
            </p:nvSpPr>
            <p:spPr>
              <a:xfrm>
                <a:off x="2082509" y="1267158"/>
                <a:ext cx="720218" cy="504056"/>
              </a:xfrm>
              <a:prstGeom prst="roundRect">
                <a:avLst/>
              </a:prstGeom>
              <a:solidFill>
                <a:srgbClr val="1C619A"/>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dossier</a:t>
                </a:r>
              </a:p>
            </p:txBody>
          </p:sp>
          <p:sp>
            <p:nvSpPr>
              <p:cNvPr id="137" name="Ellipse 136">
                <a:extLst>
                  <a:ext uri="{FF2B5EF4-FFF2-40B4-BE49-F238E27FC236}">
                    <a16:creationId xmlns:a16="http://schemas.microsoft.com/office/drawing/2014/main" id="{1F307AB2-DD57-4428-83AD-64AD8F485A4C}"/>
                  </a:ext>
                </a:extLst>
              </p:cNvPr>
              <p:cNvSpPr/>
              <p:nvPr/>
            </p:nvSpPr>
            <p:spPr>
              <a:xfrm>
                <a:off x="88344" y="1328538"/>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Candidat admis/ Doctorant</a:t>
                </a:r>
              </a:p>
            </p:txBody>
          </p:sp>
          <p:sp>
            <p:nvSpPr>
              <p:cNvPr id="138" name="Ellipse 137">
                <a:extLst>
                  <a:ext uri="{FF2B5EF4-FFF2-40B4-BE49-F238E27FC236}">
                    <a16:creationId xmlns:a16="http://schemas.microsoft.com/office/drawing/2014/main" id="{A0FE2491-9349-42E6-BF87-168F208C9DD7}"/>
                  </a:ext>
                </a:extLst>
              </p:cNvPr>
              <p:cNvSpPr/>
              <p:nvPr/>
            </p:nvSpPr>
            <p:spPr>
              <a:xfrm>
                <a:off x="74550" y="1925860"/>
                <a:ext cx="999225"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de thèse</a:t>
                </a:r>
              </a:p>
            </p:txBody>
          </p:sp>
          <p:sp>
            <p:nvSpPr>
              <p:cNvPr id="139" name="Ellipse 138">
                <a:extLst>
                  <a:ext uri="{FF2B5EF4-FFF2-40B4-BE49-F238E27FC236}">
                    <a16:creationId xmlns:a16="http://schemas.microsoft.com/office/drawing/2014/main" id="{69466F37-FBD4-45B2-8307-C900EF0C3FCE}"/>
                  </a:ext>
                </a:extLst>
              </p:cNvPr>
              <p:cNvSpPr/>
              <p:nvPr/>
            </p:nvSpPr>
            <p:spPr>
              <a:xfrm>
                <a:off x="110554" y="2654745"/>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de laboratoire</a:t>
                </a:r>
              </a:p>
            </p:txBody>
          </p:sp>
          <p:sp>
            <p:nvSpPr>
              <p:cNvPr id="140" name="Ellipse 139">
                <a:extLst>
                  <a:ext uri="{FF2B5EF4-FFF2-40B4-BE49-F238E27FC236}">
                    <a16:creationId xmlns:a16="http://schemas.microsoft.com/office/drawing/2014/main" id="{D808D2E7-99D9-4636-8249-346D64821894}"/>
                  </a:ext>
                </a:extLst>
              </p:cNvPr>
              <p:cNvSpPr/>
              <p:nvPr/>
            </p:nvSpPr>
            <p:spPr>
              <a:xfrm>
                <a:off x="110554" y="3344762"/>
                <a:ext cx="972003"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Gestionnaire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ED</a:t>
                </a:r>
              </a:p>
            </p:txBody>
          </p:sp>
          <p:sp>
            <p:nvSpPr>
              <p:cNvPr id="141" name="Ellipse 140">
                <a:extLst>
                  <a:ext uri="{FF2B5EF4-FFF2-40B4-BE49-F238E27FC236}">
                    <a16:creationId xmlns:a16="http://schemas.microsoft.com/office/drawing/2014/main" id="{B447F3AB-C787-4A1B-9598-57EE66ED1A91}"/>
                  </a:ext>
                </a:extLst>
              </p:cNvPr>
              <p:cNvSpPr/>
              <p:nvPr/>
            </p:nvSpPr>
            <p:spPr>
              <a:xfrm>
                <a:off x="120402" y="3992834"/>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ED</a:t>
                </a:r>
              </a:p>
            </p:txBody>
          </p:sp>
          <p:sp>
            <p:nvSpPr>
              <p:cNvPr id="142" name="Rectangle à coins arrondis 10">
                <a:extLst>
                  <a:ext uri="{FF2B5EF4-FFF2-40B4-BE49-F238E27FC236}">
                    <a16:creationId xmlns:a16="http://schemas.microsoft.com/office/drawing/2014/main" id="{CBE5286B-D84E-48EE-AF7C-7BBB8BD40879}"/>
                  </a:ext>
                </a:extLst>
              </p:cNvPr>
              <p:cNvSpPr/>
              <p:nvPr/>
            </p:nvSpPr>
            <p:spPr>
              <a:xfrm>
                <a:off x="5204967" y="4674847"/>
                <a:ext cx="1692491" cy="476206"/>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dans SI Scolarité établissement (délivrance carte étudiant)</a:t>
                </a:r>
              </a:p>
            </p:txBody>
          </p:sp>
          <p:cxnSp>
            <p:nvCxnSpPr>
              <p:cNvPr id="143" name="Connecteur droit avec flèche 142">
                <a:extLst>
                  <a:ext uri="{FF2B5EF4-FFF2-40B4-BE49-F238E27FC236}">
                    <a16:creationId xmlns:a16="http://schemas.microsoft.com/office/drawing/2014/main" id="{E129BA8C-4153-4E17-8A5F-3046938783F8}"/>
                  </a:ext>
                </a:extLst>
              </p:cNvPr>
              <p:cNvCxnSpPr>
                <a:cxnSpLocks/>
                <a:stCxn id="154" idx="2"/>
                <a:endCxn id="155" idx="0"/>
              </p:cNvCxnSpPr>
              <p:nvPr/>
            </p:nvCxnSpPr>
            <p:spPr>
              <a:xfrm flipH="1">
                <a:off x="3552717" y="2445738"/>
                <a:ext cx="8390" cy="206796"/>
              </a:xfrm>
              <a:prstGeom prst="straightConnector1">
                <a:avLst/>
              </a:prstGeom>
              <a:noFill/>
              <a:ln w="12700" cap="flat" cmpd="sng" algn="ctr">
                <a:solidFill>
                  <a:srgbClr val="1C619A"/>
                </a:solidFill>
                <a:prstDash val="solid"/>
                <a:tailEnd type="triangle"/>
              </a:ln>
              <a:effectLst/>
            </p:spPr>
          </p:cxnSp>
          <p:cxnSp>
            <p:nvCxnSpPr>
              <p:cNvPr id="144" name="Connecteur droit 143">
                <a:extLst>
                  <a:ext uri="{FF2B5EF4-FFF2-40B4-BE49-F238E27FC236}">
                    <a16:creationId xmlns:a16="http://schemas.microsoft.com/office/drawing/2014/main" id="{908AB847-5226-4865-A547-1C8814E46569}"/>
                  </a:ext>
                </a:extLst>
              </p:cNvPr>
              <p:cNvCxnSpPr/>
              <p:nvPr/>
            </p:nvCxnSpPr>
            <p:spPr>
              <a:xfrm>
                <a:off x="-44786" y="2528609"/>
                <a:ext cx="9077336" cy="8462"/>
              </a:xfrm>
              <a:prstGeom prst="line">
                <a:avLst/>
              </a:prstGeom>
              <a:noFill/>
              <a:ln w="9525" cap="flat" cmpd="sng" algn="ctr">
                <a:solidFill>
                  <a:srgbClr val="4F81BD">
                    <a:shade val="95000"/>
                    <a:satMod val="105000"/>
                  </a:srgbClr>
                </a:solidFill>
                <a:prstDash val="dash"/>
              </a:ln>
              <a:effectLst/>
            </p:spPr>
          </p:cxnSp>
          <p:cxnSp>
            <p:nvCxnSpPr>
              <p:cNvPr id="145" name="Connecteur droit 144">
                <a:extLst>
                  <a:ext uri="{FF2B5EF4-FFF2-40B4-BE49-F238E27FC236}">
                    <a16:creationId xmlns:a16="http://schemas.microsoft.com/office/drawing/2014/main" id="{8E004DFB-A9E9-4E5D-9AAE-E4BC347B4781}"/>
                  </a:ext>
                </a:extLst>
              </p:cNvPr>
              <p:cNvCxnSpPr/>
              <p:nvPr/>
            </p:nvCxnSpPr>
            <p:spPr>
              <a:xfrm>
                <a:off x="-44786" y="3273908"/>
                <a:ext cx="9077336" cy="0"/>
              </a:xfrm>
              <a:prstGeom prst="line">
                <a:avLst/>
              </a:prstGeom>
              <a:noFill/>
              <a:ln w="9525" cap="flat" cmpd="sng" algn="ctr">
                <a:solidFill>
                  <a:srgbClr val="4F81BD">
                    <a:shade val="95000"/>
                    <a:satMod val="105000"/>
                  </a:srgbClr>
                </a:solidFill>
                <a:prstDash val="dash"/>
              </a:ln>
              <a:effectLst/>
            </p:spPr>
          </p:cxnSp>
          <p:cxnSp>
            <p:nvCxnSpPr>
              <p:cNvPr id="146" name="Connecteur droit 145">
                <a:extLst>
                  <a:ext uri="{FF2B5EF4-FFF2-40B4-BE49-F238E27FC236}">
                    <a16:creationId xmlns:a16="http://schemas.microsoft.com/office/drawing/2014/main" id="{2B43D437-5A7D-41E8-A106-759D5534F68F}"/>
                  </a:ext>
                </a:extLst>
              </p:cNvPr>
              <p:cNvCxnSpPr/>
              <p:nvPr/>
            </p:nvCxnSpPr>
            <p:spPr>
              <a:xfrm>
                <a:off x="-44786" y="3943725"/>
                <a:ext cx="9100136" cy="0"/>
              </a:xfrm>
              <a:prstGeom prst="line">
                <a:avLst/>
              </a:prstGeom>
              <a:noFill/>
              <a:ln w="9525" cap="flat" cmpd="sng" algn="ctr">
                <a:solidFill>
                  <a:srgbClr val="4F81BD">
                    <a:shade val="95000"/>
                    <a:satMod val="105000"/>
                  </a:srgbClr>
                </a:solidFill>
                <a:prstDash val="dash"/>
              </a:ln>
              <a:effectLst/>
            </p:spPr>
          </p:cxnSp>
          <p:cxnSp>
            <p:nvCxnSpPr>
              <p:cNvPr id="147" name="Connecteur droit 146">
                <a:extLst>
                  <a:ext uri="{FF2B5EF4-FFF2-40B4-BE49-F238E27FC236}">
                    <a16:creationId xmlns:a16="http://schemas.microsoft.com/office/drawing/2014/main" id="{393147F6-7418-4613-B830-DFA6A83F35EF}"/>
                  </a:ext>
                </a:extLst>
              </p:cNvPr>
              <p:cNvCxnSpPr/>
              <p:nvPr/>
            </p:nvCxnSpPr>
            <p:spPr>
              <a:xfrm>
                <a:off x="-44786" y="4590019"/>
                <a:ext cx="9077336" cy="0"/>
              </a:xfrm>
              <a:prstGeom prst="line">
                <a:avLst/>
              </a:prstGeom>
              <a:noFill/>
              <a:ln w="9525" cap="flat" cmpd="sng" algn="ctr">
                <a:solidFill>
                  <a:srgbClr val="4F81BD">
                    <a:shade val="95000"/>
                    <a:satMod val="105000"/>
                  </a:srgbClr>
                </a:solidFill>
                <a:prstDash val="dash"/>
              </a:ln>
              <a:effectLst/>
            </p:spPr>
          </p:cxnSp>
          <p:cxnSp>
            <p:nvCxnSpPr>
              <p:cNvPr id="148" name="Connecteur droit 147">
                <a:extLst>
                  <a:ext uri="{FF2B5EF4-FFF2-40B4-BE49-F238E27FC236}">
                    <a16:creationId xmlns:a16="http://schemas.microsoft.com/office/drawing/2014/main" id="{A40A5DC1-33DF-466D-AB4E-7E5826E31C16}"/>
                  </a:ext>
                </a:extLst>
              </p:cNvPr>
              <p:cNvCxnSpPr/>
              <p:nvPr/>
            </p:nvCxnSpPr>
            <p:spPr>
              <a:xfrm>
                <a:off x="-44786" y="5236864"/>
                <a:ext cx="9077336" cy="0"/>
              </a:xfrm>
              <a:prstGeom prst="line">
                <a:avLst/>
              </a:prstGeom>
              <a:noFill/>
              <a:ln w="9525" cap="flat" cmpd="sng" algn="ctr">
                <a:solidFill>
                  <a:srgbClr val="4F81BD">
                    <a:shade val="95000"/>
                    <a:satMod val="105000"/>
                  </a:srgbClr>
                </a:solidFill>
                <a:prstDash val="dash"/>
              </a:ln>
              <a:effectLst/>
            </p:spPr>
          </p:cxnSp>
          <p:cxnSp>
            <p:nvCxnSpPr>
              <p:cNvPr id="149" name="Connecteur droit 148">
                <a:extLst>
                  <a:ext uri="{FF2B5EF4-FFF2-40B4-BE49-F238E27FC236}">
                    <a16:creationId xmlns:a16="http://schemas.microsoft.com/office/drawing/2014/main" id="{C2A49E1F-7F5B-41F5-A6F0-B7BC82D5D6A5}"/>
                  </a:ext>
                </a:extLst>
              </p:cNvPr>
              <p:cNvCxnSpPr/>
              <p:nvPr/>
            </p:nvCxnSpPr>
            <p:spPr>
              <a:xfrm flipV="1">
                <a:off x="-44786" y="1857219"/>
                <a:ext cx="9100136" cy="10606"/>
              </a:xfrm>
              <a:prstGeom prst="line">
                <a:avLst/>
              </a:prstGeom>
              <a:noFill/>
              <a:ln w="9525" cap="flat" cmpd="sng" algn="ctr">
                <a:solidFill>
                  <a:srgbClr val="4F81BD">
                    <a:shade val="95000"/>
                    <a:satMod val="105000"/>
                  </a:srgbClr>
                </a:solidFill>
                <a:prstDash val="dash"/>
              </a:ln>
              <a:effectLst/>
            </p:spPr>
          </p:cxnSp>
          <p:cxnSp>
            <p:nvCxnSpPr>
              <p:cNvPr id="150" name="Connecteur droit avec flèche 149">
                <a:extLst>
                  <a:ext uri="{FF2B5EF4-FFF2-40B4-BE49-F238E27FC236}">
                    <a16:creationId xmlns:a16="http://schemas.microsoft.com/office/drawing/2014/main" id="{116A2900-97DF-46D4-94F8-45FF9B1395B3}"/>
                  </a:ext>
                </a:extLst>
              </p:cNvPr>
              <p:cNvCxnSpPr>
                <a:cxnSpLocks/>
                <a:stCxn id="142" idx="3"/>
                <a:endCxn id="170" idx="1"/>
              </p:cNvCxnSpPr>
              <p:nvPr/>
            </p:nvCxnSpPr>
            <p:spPr>
              <a:xfrm>
                <a:off x="6897458" y="4912950"/>
                <a:ext cx="712258" cy="21251"/>
              </a:xfrm>
              <a:prstGeom prst="straightConnector1">
                <a:avLst/>
              </a:prstGeom>
              <a:noFill/>
              <a:ln w="9525" cap="flat" cmpd="sng" algn="ctr">
                <a:solidFill>
                  <a:srgbClr val="9BBB59"/>
                </a:solidFill>
                <a:prstDash val="dash"/>
                <a:tailEnd type="triangle"/>
              </a:ln>
              <a:effectLst/>
            </p:spPr>
          </p:cxnSp>
          <p:sp>
            <p:nvSpPr>
              <p:cNvPr id="151" name="Rectangle à coins arrondis 19">
                <a:extLst>
                  <a:ext uri="{FF2B5EF4-FFF2-40B4-BE49-F238E27FC236}">
                    <a16:creationId xmlns:a16="http://schemas.microsoft.com/office/drawing/2014/main" id="{F6326A5A-969B-4162-B5AA-8079F86FBADE}"/>
                  </a:ext>
                </a:extLst>
              </p:cNvPr>
              <p:cNvSpPr/>
              <p:nvPr/>
            </p:nvSpPr>
            <p:spPr>
              <a:xfrm>
                <a:off x="1171428" y="1267159"/>
                <a:ext cx="720218" cy="504056"/>
              </a:xfrm>
              <a:prstGeom prst="roundRect">
                <a:avLst/>
              </a:prstGeom>
              <a:solidFill>
                <a:srgbClr val="1C619A"/>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Création Compte Candidat</a:t>
                </a:r>
              </a:p>
            </p:txBody>
          </p:sp>
          <p:cxnSp>
            <p:nvCxnSpPr>
              <p:cNvPr id="152" name="Connecteur droit avec flèche 151">
                <a:extLst>
                  <a:ext uri="{FF2B5EF4-FFF2-40B4-BE49-F238E27FC236}">
                    <a16:creationId xmlns:a16="http://schemas.microsoft.com/office/drawing/2014/main" id="{3FF9CBE2-F6F6-4C53-9FE8-116237418B24}"/>
                  </a:ext>
                </a:extLst>
              </p:cNvPr>
              <p:cNvCxnSpPr>
                <a:cxnSpLocks/>
                <a:stCxn id="151" idx="3"/>
                <a:endCxn id="136" idx="1"/>
              </p:cNvCxnSpPr>
              <p:nvPr/>
            </p:nvCxnSpPr>
            <p:spPr>
              <a:xfrm flipV="1">
                <a:off x="1891646" y="1519186"/>
                <a:ext cx="190863" cy="1"/>
              </a:xfrm>
              <a:prstGeom prst="straightConnector1">
                <a:avLst/>
              </a:prstGeom>
              <a:noFill/>
              <a:ln w="12700" cap="flat" cmpd="sng" algn="ctr">
                <a:solidFill>
                  <a:srgbClr val="1C619A"/>
                </a:solidFill>
                <a:prstDash val="solid"/>
                <a:tailEnd type="triangle"/>
              </a:ln>
              <a:effectLst/>
            </p:spPr>
          </p:cxnSp>
          <p:cxnSp>
            <p:nvCxnSpPr>
              <p:cNvPr id="153" name="Connecteur droit avec flèche 72">
                <a:extLst>
                  <a:ext uri="{FF2B5EF4-FFF2-40B4-BE49-F238E27FC236}">
                    <a16:creationId xmlns:a16="http://schemas.microsoft.com/office/drawing/2014/main" id="{82A215D1-4997-4132-86A1-5AAB6C0873E6}"/>
                  </a:ext>
                </a:extLst>
              </p:cNvPr>
              <p:cNvCxnSpPr>
                <a:cxnSpLocks/>
                <a:stCxn id="136" idx="2"/>
                <a:endCxn id="156" idx="0"/>
              </p:cNvCxnSpPr>
              <p:nvPr/>
            </p:nvCxnSpPr>
            <p:spPr>
              <a:xfrm rot="16200000" flipH="1">
                <a:off x="1628240" y="2585591"/>
                <a:ext cx="1631506" cy="2751"/>
              </a:xfrm>
              <a:prstGeom prst="bentConnector3">
                <a:avLst>
                  <a:gd name="adj1" fmla="val 50000"/>
                </a:avLst>
              </a:prstGeom>
              <a:noFill/>
              <a:ln w="12700" cap="flat" cmpd="sng" algn="ctr">
                <a:solidFill>
                  <a:srgbClr val="1C619A"/>
                </a:solidFill>
                <a:prstDash val="solid"/>
                <a:tailEnd type="triangle"/>
              </a:ln>
              <a:effectLst/>
            </p:spPr>
          </p:cxnSp>
          <p:sp>
            <p:nvSpPr>
              <p:cNvPr id="154" name="Rectangle à coins arrondis 22">
                <a:extLst>
                  <a:ext uri="{FF2B5EF4-FFF2-40B4-BE49-F238E27FC236}">
                    <a16:creationId xmlns:a16="http://schemas.microsoft.com/office/drawing/2014/main" id="{6717AD8E-A5FA-4DF0-8E24-E8151C6C8952}"/>
                  </a:ext>
                </a:extLst>
              </p:cNvPr>
              <p:cNvSpPr/>
              <p:nvPr/>
            </p:nvSpPr>
            <p:spPr>
              <a:xfrm>
                <a:off x="3211428" y="1955857"/>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sp>
            <p:nvSpPr>
              <p:cNvPr id="155" name="Rectangle à coins arrondis 23">
                <a:extLst>
                  <a:ext uri="{FF2B5EF4-FFF2-40B4-BE49-F238E27FC236}">
                    <a16:creationId xmlns:a16="http://schemas.microsoft.com/office/drawing/2014/main" id="{A690ABFF-59E5-4BF3-960F-41655C835816}"/>
                  </a:ext>
                </a:extLst>
              </p:cNvPr>
              <p:cNvSpPr/>
              <p:nvPr/>
            </p:nvSpPr>
            <p:spPr>
              <a:xfrm>
                <a:off x="3203038" y="2652534"/>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sp>
            <p:nvSpPr>
              <p:cNvPr id="156" name="Rectangle à coins arrondis 24">
                <a:extLst>
                  <a:ext uri="{FF2B5EF4-FFF2-40B4-BE49-F238E27FC236}">
                    <a16:creationId xmlns:a16="http://schemas.microsoft.com/office/drawing/2014/main" id="{492CB997-3060-4FAA-9469-9653A453C942}"/>
                  </a:ext>
                </a:extLst>
              </p:cNvPr>
              <p:cNvSpPr/>
              <p:nvPr/>
            </p:nvSpPr>
            <p:spPr>
              <a:xfrm>
                <a:off x="2095690" y="3402720"/>
                <a:ext cx="699358" cy="451037"/>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Contrôle admin.</a:t>
                </a:r>
              </a:p>
            </p:txBody>
          </p:sp>
          <p:sp>
            <p:nvSpPr>
              <p:cNvPr id="157" name="Rectangle à coins arrondis 25">
                <a:extLst>
                  <a:ext uri="{FF2B5EF4-FFF2-40B4-BE49-F238E27FC236}">
                    <a16:creationId xmlns:a16="http://schemas.microsoft.com/office/drawing/2014/main" id="{F063DC7E-B962-4EBE-B23E-1D7BDFA46E90}"/>
                  </a:ext>
                </a:extLst>
              </p:cNvPr>
              <p:cNvSpPr/>
              <p:nvPr/>
            </p:nvSpPr>
            <p:spPr>
              <a:xfrm>
                <a:off x="3196553" y="4019618"/>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cxnSp>
            <p:nvCxnSpPr>
              <p:cNvPr id="158" name="Connecteur en angle 26">
                <a:extLst>
                  <a:ext uri="{FF2B5EF4-FFF2-40B4-BE49-F238E27FC236}">
                    <a16:creationId xmlns:a16="http://schemas.microsoft.com/office/drawing/2014/main" id="{B8D05F46-65A6-4949-A2E1-E1D952925AEE}"/>
                  </a:ext>
                </a:extLst>
              </p:cNvPr>
              <p:cNvCxnSpPr>
                <a:cxnSpLocks/>
                <a:stCxn id="156" idx="3"/>
                <a:endCxn id="154" idx="1"/>
              </p:cNvCxnSpPr>
              <p:nvPr/>
            </p:nvCxnSpPr>
            <p:spPr>
              <a:xfrm flipV="1">
                <a:off x="2795048" y="2200798"/>
                <a:ext cx="416380" cy="1427441"/>
              </a:xfrm>
              <a:prstGeom prst="bentConnector3">
                <a:avLst>
                  <a:gd name="adj1" fmla="val 50000"/>
                </a:avLst>
              </a:prstGeom>
              <a:noFill/>
              <a:ln w="19050" cap="flat" cmpd="sng" algn="ctr">
                <a:solidFill>
                  <a:srgbClr val="1C619A"/>
                </a:solidFill>
                <a:prstDash val="solid"/>
                <a:tailEnd type="triangle"/>
              </a:ln>
              <a:effectLst/>
            </p:spPr>
          </p:cxnSp>
          <p:cxnSp>
            <p:nvCxnSpPr>
              <p:cNvPr id="159" name="Connecteur droit avec flèche 158">
                <a:extLst>
                  <a:ext uri="{FF2B5EF4-FFF2-40B4-BE49-F238E27FC236}">
                    <a16:creationId xmlns:a16="http://schemas.microsoft.com/office/drawing/2014/main" id="{51A66B01-0B6C-43A0-AD4E-E9E905434B11}"/>
                  </a:ext>
                </a:extLst>
              </p:cNvPr>
              <p:cNvCxnSpPr>
                <a:cxnSpLocks/>
                <a:stCxn id="155" idx="2"/>
                <a:endCxn id="157" idx="0"/>
              </p:cNvCxnSpPr>
              <p:nvPr/>
            </p:nvCxnSpPr>
            <p:spPr>
              <a:xfrm flipH="1">
                <a:off x="3546232" y="3142415"/>
                <a:ext cx="6485" cy="877203"/>
              </a:xfrm>
              <a:prstGeom prst="straightConnector1">
                <a:avLst/>
              </a:prstGeom>
              <a:noFill/>
              <a:ln w="12700" cap="flat" cmpd="sng" algn="ctr">
                <a:solidFill>
                  <a:srgbClr val="1C619A"/>
                </a:solidFill>
                <a:prstDash val="solid"/>
                <a:tailEnd type="triangle"/>
              </a:ln>
              <a:effectLst/>
            </p:spPr>
          </p:cxnSp>
          <p:sp>
            <p:nvSpPr>
              <p:cNvPr id="160" name="Ellipse 159">
                <a:extLst>
                  <a:ext uri="{FF2B5EF4-FFF2-40B4-BE49-F238E27FC236}">
                    <a16:creationId xmlns:a16="http://schemas.microsoft.com/office/drawing/2014/main" id="{94964E4C-5147-4B78-8AE4-F1B450DCF971}"/>
                  </a:ext>
                </a:extLst>
              </p:cNvPr>
              <p:cNvSpPr/>
              <p:nvPr/>
            </p:nvSpPr>
            <p:spPr>
              <a:xfrm>
                <a:off x="110554" y="4677244"/>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Scolarité</a:t>
                </a:r>
              </a:p>
            </p:txBody>
          </p:sp>
          <p:cxnSp>
            <p:nvCxnSpPr>
              <p:cNvPr id="161" name="Connecteur droit avec flèche 160">
                <a:extLst>
                  <a:ext uri="{FF2B5EF4-FFF2-40B4-BE49-F238E27FC236}">
                    <a16:creationId xmlns:a16="http://schemas.microsoft.com/office/drawing/2014/main" id="{D872473F-6462-4FC7-9E53-14F1B581E8BB}"/>
                  </a:ext>
                </a:extLst>
              </p:cNvPr>
              <p:cNvCxnSpPr>
                <a:cxnSpLocks/>
                <a:endCxn id="142" idx="0"/>
              </p:cNvCxnSpPr>
              <p:nvPr/>
            </p:nvCxnSpPr>
            <p:spPr>
              <a:xfrm flipH="1">
                <a:off x="6051213" y="1771664"/>
                <a:ext cx="1" cy="2903183"/>
              </a:xfrm>
              <a:prstGeom prst="straightConnector1">
                <a:avLst/>
              </a:prstGeom>
              <a:noFill/>
              <a:ln w="12700" cap="flat" cmpd="sng" algn="ctr">
                <a:solidFill>
                  <a:srgbClr val="9BBB59">
                    <a:shade val="95000"/>
                    <a:satMod val="105000"/>
                  </a:srgbClr>
                </a:solidFill>
                <a:prstDash val="solid"/>
                <a:headEnd type="triangle"/>
                <a:tailEnd type="none"/>
              </a:ln>
              <a:effectLst/>
            </p:spPr>
          </p:cxnSp>
          <p:sp>
            <p:nvSpPr>
              <p:cNvPr id="162" name="Rectangle à coins arrondis 30">
                <a:extLst>
                  <a:ext uri="{FF2B5EF4-FFF2-40B4-BE49-F238E27FC236}">
                    <a16:creationId xmlns:a16="http://schemas.microsoft.com/office/drawing/2014/main" id="{5D92C273-F061-4BD0-AEEC-64E7A13F283A}"/>
                  </a:ext>
                </a:extLst>
              </p:cNvPr>
              <p:cNvSpPr/>
              <p:nvPr/>
            </p:nvSpPr>
            <p:spPr>
              <a:xfrm>
                <a:off x="5074837" y="3357523"/>
                <a:ext cx="881369" cy="489881"/>
              </a:xfrm>
              <a:prstGeom prst="roundRect">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Transmission dossier signé</a:t>
                </a:r>
              </a:p>
            </p:txBody>
          </p:sp>
          <p:cxnSp>
            <p:nvCxnSpPr>
              <p:cNvPr id="163" name="Connecteur en angle 31">
                <a:extLst>
                  <a:ext uri="{FF2B5EF4-FFF2-40B4-BE49-F238E27FC236}">
                    <a16:creationId xmlns:a16="http://schemas.microsoft.com/office/drawing/2014/main" id="{98745E63-C0B8-4AB5-8EA7-A993C875E5EC}"/>
                  </a:ext>
                </a:extLst>
              </p:cNvPr>
              <p:cNvCxnSpPr>
                <a:cxnSpLocks/>
                <a:stCxn id="157" idx="3"/>
                <a:endCxn id="166" idx="2"/>
              </p:cNvCxnSpPr>
              <p:nvPr/>
            </p:nvCxnSpPr>
            <p:spPr>
              <a:xfrm flipV="1">
                <a:off x="3895911" y="3844486"/>
                <a:ext cx="488631" cy="420073"/>
              </a:xfrm>
              <a:prstGeom prst="bentConnector2">
                <a:avLst/>
              </a:prstGeom>
              <a:noFill/>
              <a:ln w="12700" cap="flat" cmpd="sng" algn="ctr">
                <a:solidFill>
                  <a:srgbClr val="1C619A"/>
                </a:solidFill>
                <a:prstDash val="solid"/>
                <a:tailEnd type="triangle"/>
              </a:ln>
              <a:effectLst/>
            </p:spPr>
          </p:cxnSp>
          <p:cxnSp>
            <p:nvCxnSpPr>
              <p:cNvPr id="164" name="Connecteur droit avec flèche 163">
                <a:extLst>
                  <a:ext uri="{FF2B5EF4-FFF2-40B4-BE49-F238E27FC236}">
                    <a16:creationId xmlns:a16="http://schemas.microsoft.com/office/drawing/2014/main" id="{D9DE95A6-EDBE-4540-802C-7430F2621CB9}"/>
                  </a:ext>
                </a:extLst>
              </p:cNvPr>
              <p:cNvCxnSpPr>
                <a:cxnSpLocks/>
                <a:stCxn id="162" idx="0"/>
              </p:cNvCxnSpPr>
              <p:nvPr/>
            </p:nvCxnSpPr>
            <p:spPr>
              <a:xfrm flipH="1" flipV="1">
                <a:off x="5515521" y="1760402"/>
                <a:ext cx="1" cy="1597121"/>
              </a:xfrm>
              <a:prstGeom prst="straightConnector1">
                <a:avLst/>
              </a:prstGeom>
              <a:noFill/>
              <a:ln w="12700" cap="flat" cmpd="sng" algn="ctr">
                <a:solidFill>
                  <a:srgbClr val="C0504D">
                    <a:shade val="95000"/>
                    <a:satMod val="105000"/>
                  </a:srgbClr>
                </a:solidFill>
                <a:prstDash val="solid"/>
                <a:tailEnd type="triangle"/>
              </a:ln>
              <a:effectLst/>
            </p:spPr>
          </p:cxnSp>
          <p:cxnSp>
            <p:nvCxnSpPr>
              <p:cNvPr id="165" name="Connecteur droit avec flèche 164">
                <a:extLst>
                  <a:ext uri="{FF2B5EF4-FFF2-40B4-BE49-F238E27FC236}">
                    <a16:creationId xmlns:a16="http://schemas.microsoft.com/office/drawing/2014/main" id="{B087FC3D-CF01-4FC0-96D9-46CD63104F23}"/>
                  </a:ext>
                </a:extLst>
              </p:cNvPr>
              <p:cNvCxnSpPr/>
              <p:nvPr/>
            </p:nvCxnSpPr>
            <p:spPr>
              <a:xfrm>
                <a:off x="5675099" y="3852469"/>
                <a:ext cx="0" cy="824775"/>
              </a:xfrm>
              <a:prstGeom prst="straightConnector1">
                <a:avLst/>
              </a:prstGeom>
              <a:noFill/>
              <a:ln w="12700" cap="flat" cmpd="sng" algn="ctr">
                <a:solidFill>
                  <a:srgbClr val="C0504D">
                    <a:shade val="95000"/>
                    <a:satMod val="105000"/>
                  </a:srgbClr>
                </a:solidFill>
                <a:prstDash val="solid"/>
                <a:tailEnd type="triangle"/>
              </a:ln>
              <a:effectLst/>
            </p:spPr>
          </p:cxnSp>
          <p:sp>
            <p:nvSpPr>
              <p:cNvPr id="166" name="Rectangle à coins arrondis 34">
                <a:extLst>
                  <a:ext uri="{FF2B5EF4-FFF2-40B4-BE49-F238E27FC236}">
                    <a16:creationId xmlns:a16="http://schemas.microsoft.com/office/drawing/2014/main" id="{36DDDF05-83DB-40F5-A525-D61E3563EF0D}"/>
                  </a:ext>
                </a:extLst>
              </p:cNvPr>
              <p:cNvSpPr/>
              <p:nvPr/>
            </p:nvSpPr>
            <p:spPr>
              <a:xfrm>
                <a:off x="3875339" y="3372973"/>
                <a:ext cx="1018405" cy="471513"/>
              </a:xfrm>
              <a:prstGeom prst="roundRect">
                <a:avLst/>
              </a:prstGeom>
              <a:solidFill>
                <a:srgbClr val="1C61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Téléchargement dossier signé</a:t>
                </a:r>
              </a:p>
            </p:txBody>
          </p:sp>
          <p:cxnSp>
            <p:nvCxnSpPr>
              <p:cNvPr id="167" name="Connecteur droit avec flèche 166">
                <a:extLst>
                  <a:ext uri="{FF2B5EF4-FFF2-40B4-BE49-F238E27FC236}">
                    <a16:creationId xmlns:a16="http://schemas.microsoft.com/office/drawing/2014/main" id="{88750F55-097D-4666-B7EA-1184CC261B0F}"/>
                  </a:ext>
                </a:extLst>
              </p:cNvPr>
              <p:cNvCxnSpPr>
                <a:cxnSpLocks/>
                <a:stCxn id="166" idx="3"/>
                <a:endCxn id="162" idx="1"/>
              </p:cNvCxnSpPr>
              <p:nvPr/>
            </p:nvCxnSpPr>
            <p:spPr>
              <a:xfrm flipV="1">
                <a:off x="4893744" y="3602464"/>
                <a:ext cx="181093" cy="6266"/>
              </a:xfrm>
              <a:prstGeom prst="straightConnector1">
                <a:avLst/>
              </a:prstGeom>
              <a:noFill/>
              <a:ln w="12700" cap="flat" cmpd="sng" algn="ctr">
                <a:solidFill>
                  <a:srgbClr val="1C619A"/>
                </a:solidFill>
                <a:prstDash val="solid"/>
                <a:tailEnd type="triangle"/>
              </a:ln>
              <a:effectLst/>
            </p:spPr>
          </p:cxnSp>
          <p:sp>
            <p:nvSpPr>
              <p:cNvPr id="168" name="Rectangle à coins arrondis 36">
                <a:extLst>
                  <a:ext uri="{FF2B5EF4-FFF2-40B4-BE49-F238E27FC236}">
                    <a16:creationId xmlns:a16="http://schemas.microsoft.com/office/drawing/2014/main" id="{800551AC-4C2B-4E1A-A5E7-4581190B5A1A}"/>
                  </a:ext>
                </a:extLst>
              </p:cNvPr>
              <p:cNvSpPr/>
              <p:nvPr/>
            </p:nvSpPr>
            <p:spPr>
              <a:xfrm>
                <a:off x="4792742" y="1256402"/>
                <a:ext cx="1881989" cy="504000"/>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Inscription Admin. Établissement (dont paiement des droits)</a:t>
                </a:r>
              </a:p>
            </p:txBody>
          </p:sp>
          <p:sp>
            <p:nvSpPr>
              <p:cNvPr id="169" name="Rectangle à coins arrondis 37">
                <a:extLst>
                  <a:ext uri="{FF2B5EF4-FFF2-40B4-BE49-F238E27FC236}">
                    <a16:creationId xmlns:a16="http://schemas.microsoft.com/office/drawing/2014/main" id="{AFA28660-FB73-4812-A9E6-3600296EF81D}"/>
                  </a:ext>
                </a:extLst>
              </p:cNvPr>
              <p:cNvSpPr/>
              <p:nvPr/>
            </p:nvSpPr>
            <p:spPr>
              <a:xfrm>
                <a:off x="7615350" y="3402719"/>
                <a:ext cx="1440000" cy="49083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Compléments / modification Dossier Doctorant dans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70" name="Rectangle à coins arrondis 38">
                <a:extLst>
                  <a:ext uri="{FF2B5EF4-FFF2-40B4-BE49-F238E27FC236}">
                    <a16:creationId xmlns:a16="http://schemas.microsoft.com/office/drawing/2014/main" id="{F2CCC756-969C-4BD1-9C5B-93E9BC513294}"/>
                  </a:ext>
                </a:extLst>
              </p:cNvPr>
              <p:cNvSpPr/>
              <p:nvPr/>
            </p:nvSpPr>
            <p:spPr>
              <a:xfrm>
                <a:off x="7609716" y="4704474"/>
                <a:ext cx="1440000" cy="459453"/>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Compléments / modification Dossier Doctorant dans SI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Etabl</a:t>
                </a: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t>
                </a:r>
              </a:p>
            </p:txBody>
          </p:sp>
          <p:cxnSp>
            <p:nvCxnSpPr>
              <p:cNvPr id="171" name="Connecteur en angle 41">
                <a:extLst>
                  <a:ext uri="{FF2B5EF4-FFF2-40B4-BE49-F238E27FC236}">
                    <a16:creationId xmlns:a16="http://schemas.microsoft.com/office/drawing/2014/main" id="{5D3A1C94-F6E1-43AA-8712-857A3CEADEF2}"/>
                  </a:ext>
                </a:extLst>
              </p:cNvPr>
              <p:cNvCxnSpPr>
                <a:cxnSpLocks/>
                <a:stCxn id="173" idx="2"/>
                <a:endCxn id="169" idx="0"/>
              </p:cNvCxnSpPr>
              <p:nvPr/>
            </p:nvCxnSpPr>
            <p:spPr>
              <a:xfrm>
                <a:off x="8312550" y="1857219"/>
                <a:ext cx="22800" cy="1545500"/>
              </a:xfrm>
              <a:prstGeom prst="straightConnector1">
                <a:avLst/>
              </a:prstGeom>
              <a:noFill/>
              <a:ln w="19050" cap="flat" cmpd="sng" algn="ctr">
                <a:solidFill>
                  <a:srgbClr val="4F81BD">
                    <a:shade val="95000"/>
                    <a:satMod val="105000"/>
                  </a:srgbClr>
                </a:solidFill>
                <a:prstDash val="solid"/>
                <a:tailEnd type="triangle"/>
              </a:ln>
              <a:effectLst/>
            </p:spPr>
          </p:cxnSp>
          <p:cxnSp>
            <p:nvCxnSpPr>
              <p:cNvPr id="172" name="Connecteur droit avec flèche 171">
                <a:extLst>
                  <a:ext uri="{FF2B5EF4-FFF2-40B4-BE49-F238E27FC236}">
                    <a16:creationId xmlns:a16="http://schemas.microsoft.com/office/drawing/2014/main" id="{9A65F2E9-9602-407F-9F41-6C35A7638190}"/>
                  </a:ext>
                </a:extLst>
              </p:cNvPr>
              <p:cNvCxnSpPr>
                <a:cxnSpLocks/>
                <a:stCxn id="170" idx="0"/>
                <a:endCxn id="169" idx="2"/>
              </p:cNvCxnSpPr>
              <p:nvPr/>
            </p:nvCxnSpPr>
            <p:spPr>
              <a:xfrm flipV="1">
                <a:off x="8329716" y="3893550"/>
                <a:ext cx="5634" cy="810924"/>
              </a:xfrm>
              <a:prstGeom prst="straightConnector1">
                <a:avLst/>
              </a:prstGeom>
              <a:noFill/>
              <a:ln w="19050" cap="flat" cmpd="sng" algn="ctr">
                <a:solidFill>
                  <a:srgbClr val="4F81BD">
                    <a:shade val="95000"/>
                    <a:satMod val="105000"/>
                  </a:srgbClr>
                </a:solidFill>
                <a:prstDash val="solid"/>
                <a:tailEnd type="triangle"/>
              </a:ln>
              <a:effectLst/>
            </p:spPr>
          </p:cxnSp>
          <p:sp>
            <p:nvSpPr>
              <p:cNvPr id="173" name="Rectangle à coins arrondis 41">
                <a:extLst>
                  <a:ext uri="{FF2B5EF4-FFF2-40B4-BE49-F238E27FC236}">
                    <a16:creationId xmlns:a16="http://schemas.microsoft.com/office/drawing/2014/main" id="{B8A4588D-91B6-4914-9B86-39E7D244FD75}"/>
                  </a:ext>
                </a:extLst>
              </p:cNvPr>
              <p:cNvSpPr/>
              <p:nvPr/>
            </p:nvSpPr>
            <p:spPr>
              <a:xfrm>
                <a:off x="7592550" y="1338816"/>
                <a:ext cx="1440000" cy="518403"/>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Clé pour associer dossier candidat et doctorant</a:t>
                </a:r>
              </a:p>
            </p:txBody>
          </p:sp>
          <p:sp>
            <p:nvSpPr>
              <p:cNvPr id="174" name="Rectangle à coins arrondis 42">
                <a:extLst>
                  <a:ext uri="{FF2B5EF4-FFF2-40B4-BE49-F238E27FC236}">
                    <a16:creationId xmlns:a16="http://schemas.microsoft.com/office/drawing/2014/main" id="{ADC98E61-7F56-4F58-8FE0-85D1D608E3AB}"/>
                  </a:ext>
                </a:extLst>
              </p:cNvPr>
              <p:cNvSpPr/>
              <p:nvPr/>
            </p:nvSpPr>
            <p:spPr>
              <a:xfrm>
                <a:off x="6135703" y="2980813"/>
                <a:ext cx="1375729" cy="518403"/>
              </a:xfrm>
              <a:prstGeom prst="roundRect">
                <a:avLst/>
              </a:prstGeom>
              <a:solidFill>
                <a:sysClr val="window" lastClr="FFFFFF"/>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Collecte : création du dossier Doctorant</a:t>
                </a:r>
              </a:p>
            </p:txBody>
          </p:sp>
          <p:cxnSp>
            <p:nvCxnSpPr>
              <p:cNvPr id="175" name="Connecteur en angle 43">
                <a:extLst>
                  <a:ext uri="{FF2B5EF4-FFF2-40B4-BE49-F238E27FC236}">
                    <a16:creationId xmlns:a16="http://schemas.microsoft.com/office/drawing/2014/main" id="{D6422C3B-3918-4D44-A637-19BFF36BAF0D}"/>
                  </a:ext>
                </a:extLst>
              </p:cNvPr>
              <p:cNvCxnSpPr>
                <a:cxnSpLocks/>
                <a:stCxn id="168" idx="3"/>
                <a:endCxn id="174" idx="0"/>
              </p:cNvCxnSpPr>
              <p:nvPr/>
            </p:nvCxnSpPr>
            <p:spPr>
              <a:xfrm>
                <a:off x="6674731" y="1508402"/>
                <a:ext cx="148837" cy="1472411"/>
              </a:xfrm>
              <a:prstGeom prst="bentConnector2">
                <a:avLst/>
              </a:prstGeom>
              <a:noFill/>
              <a:ln w="19050" cap="flat" cmpd="sng" algn="ctr">
                <a:solidFill>
                  <a:srgbClr val="4F81BD"/>
                </a:solidFill>
                <a:prstDash val="solid"/>
                <a:tailEnd type="triangle"/>
              </a:ln>
              <a:effectLst/>
            </p:spPr>
          </p:cxnSp>
          <p:cxnSp>
            <p:nvCxnSpPr>
              <p:cNvPr id="176" name="Connecteur en angle 44">
                <a:extLst>
                  <a:ext uri="{FF2B5EF4-FFF2-40B4-BE49-F238E27FC236}">
                    <a16:creationId xmlns:a16="http://schemas.microsoft.com/office/drawing/2014/main" id="{3B431351-FF2C-497C-B12E-3919E9B42F0F}"/>
                  </a:ext>
                </a:extLst>
              </p:cNvPr>
              <p:cNvCxnSpPr/>
              <p:nvPr/>
            </p:nvCxnSpPr>
            <p:spPr>
              <a:xfrm rot="5400000" flipH="1" flipV="1">
                <a:off x="7036057" y="2132501"/>
                <a:ext cx="1112987" cy="583638"/>
              </a:xfrm>
              <a:prstGeom prst="bentConnector3">
                <a:avLst>
                  <a:gd name="adj1" fmla="val 50000"/>
                </a:avLst>
              </a:prstGeom>
              <a:noFill/>
              <a:ln w="19050" cap="flat" cmpd="sng" algn="ctr">
                <a:solidFill>
                  <a:srgbClr val="4F81BD"/>
                </a:solidFill>
                <a:prstDash val="solid"/>
                <a:tailEnd type="triangle"/>
              </a:ln>
              <a:effectLst/>
            </p:spPr>
          </p:cxnSp>
          <p:pic>
            <p:nvPicPr>
              <p:cNvPr id="177" name="Image 176">
                <a:extLst>
                  <a:ext uri="{FF2B5EF4-FFF2-40B4-BE49-F238E27FC236}">
                    <a16:creationId xmlns:a16="http://schemas.microsoft.com/office/drawing/2014/main" id="{10B7E825-CEC3-49AA-87EA-5A62412C1D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162" y="1969444"/>
                <a:ext cx="199746" cy="199746"/>
              </a:xfrm>
              <a:prstGeom prst="rect">
                <a:avLst/>
              </a:prstGeom>
            </p:spPr>
          </p:pic>
          <p:pic>
            <p:nvPicPr>
              <p:cNvPr id="178" name="Image 177">
                <a:extLst>
                  <a:ext uri="{FF2B5EF4-FFF2-40B4-BE49-F238E27FC236}">
                    <a16:creationId xmlns:a16="http://schemas.microsoft.com/office/drawing/2014/main" id="{9F3DFE78-D468-4BD3-BF1F-950150A867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371" y="2274639"/>
                <a:ext cx="199746" cy="199746"/>
              </a:xfrm>
              <a:prstGeom prst="rect">
                <a:avLst/>
              </a:prstGeom>
            </p:spPr>
          </p:pic>
          <p:pic>
            <p:nvPicPr>
              <p:cNvPr id="179" name="Image 178">
                <a:extLst>
                  <a:ext uri="{FF2B5EF4-FFF2-40B4-BE49-F238E27FC236}">
                    <a16:creationId xmlns:a16="http://schemas.microsoft.com/office/drawing/2014/main" id="{A7D43F62-AA61-4A9E-98F4-3DF7F2E6A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039" y="2932799"/>
                <a:ext cx="199746" cy="199746"/>
              </a:xfrm>
              <a:prstGeom prst="rect">
                <a:avLst/>
              </a:prstGeom>
            </p:spPr>
          </p:pic>
          <p:pic>
            <p:nvPicPr>
              <p:cNvPr id="180" name="Image 179">
                <a:extLst>
                  <a:ext uri="{FF2B5EF4-FFF2-40B4-BE49-F238E27FC236}">
                    <a16:creationId xmlns:a16="http://schemas.microsoft.com/office/drawing/2014/main" id="{B11CB2F6-7A5B-4DB8-B8A1-CD342AA65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248" y="4180636"/>
                <a:ext cx="199746" cy="199746"/>
              </a:xfrm>
              <a:prstGeom prst="rect">
                <a:avLst/>
              </a:prstGeom>
            </p:spPr>
          </p:pic>
          <p:sp>
            <p:nvSpPr>
              <p:cNvPr id="181" name="ZoneTexte 180">
                <a:extLst>
                  <a:ext uri="{FF2B5EF4-FFF2-40B4-BE49-F238E27FC236}">
                    <a16:creationId xmlns:a16="http://schemas.microsoft.com/office/drawing/2014/main" id="{5ED2E7A9-7CA2-4265-B51A-6BC863140676}"/>
                  </a:ext>
                </a:extLst>
              </p:cNvPr>
              <p:cNvSpPr txBox="1"/>
              <p:nvPr/>
            </p:nvSpPr>
            <p:spPr>
              <a:xfrm>
                <a:off x="2482883" y="1935105"/>
                <a:ext cx="44621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sp>
            <p:nvSpPr>
              <p:cNvPr id="182" name="ZoneTexte 181">
                <a:extLst>
                  <a:ext uri="{FF2B5EF4-FFF2-40B4-BE49-F238E27FC236}">
                    <a16:creationId xmlns:a16="http://schemas.microsoft.com/office/drawing/2014/main" id="{BACC7E35-37AF-48CB-B789-07C9F3A9F67B}"/>
                  </a:ext>
                </a:extLst>
              </p:cNvPr>
              <p:cNvSpPr txBox="1"/>
              <p:nvPr/>
            </p:nvSpPr>
            <p:spPr>
              <a:xfrm>
                <a:off x="2482883" y="2250591"/>
                <a:ext cx="337195"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@ED</a:t>
                </a:r>
              </a:p>
            </p:txBody>
          </p:sp>
          <p:sp>
            <p:nvSpPr>
              <p:cNvPr id="183" name="ZoneTexte 182">
                <a:extLst>
                  <a:ext uri="{FF2B5EF4-FFF2-40B4-BE49-F238E27FC236}">
                    <a16:creationId xmlns:a16="http://schemas.microsoft.com/office/drawing/2014/main" id="{F36E49CE-F4D9-40CA-B250-59390B69826F}"/>
                  </a:ext>
                </a:extLst>
              </p:cNvPr>
              <p:cNvSpPr txBox="1"/>
              <p:nvPr/>
            </p:nvSpPr>
            <p:spPr>
              <a:xfrm>
                <a:off x="2522201" y="2675933"/>
                <a:ext cx="446216" cy="2756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@DT</a:t>
                </a:r>
              </a:p>
            </p:txBody>
          </p:sp>
          <p:sp>
            <p:nvSpPr>
              <p:cNvPr id="184" name="ZoneTexte 183">
                <a:extLst>
                  <a:ext uri="{FF2B5EF4-FFF2-40B4-BE49-F238E27FC236}">
                    <a16:creationId xmlns:a16="http://schemas.microsoft.com/office/drawing/2014/main" id="{F3AB4216-C280-4DE4-AE02-59A33FD54B98}"/>
                  </a:ext>
                </a:extLst>
              </p:cNvPr>
              <p:cNvSpPr txBox="1"/>
              <p:nvPr/>
            </p:nvSpPr>
            <p:spPr>
              <a:xfrm>
                <a:off x="3873968" y="4307380"/>
                <a:ext cx="44621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pic>
            <p:nvPicPr>
              <p:cNvPr id="185" name="Image 184">
                <a:extLst>
                  <a:ext uri="{FF2B5EF4-FFF2-40B4-BE49-F238E27FC236}">
                    <a16:creationId xmlns:a16="http://schemas.microsoft.com/office/drawing/2014/main" id="{EB065BBE-4F51-439E-8377-E40FC541F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717" y="2437198"/>
                <a:ext cx="199746" cy="199746"/>
              </a:xfrm>
              <a:prstGeom prst="rect">
                <a:avLst/>
              </a:prstGeom>
            </p:spPr>
          </p:pic>
          <p:sp>
            <p:nvSpPr>
              <p:cNvPr id="186" name="ZoneTexte 185">
                <a:extLst>
                  <a:ext uri="{FF2B5EF4-FFF2-40B4-BE49-F238E27FC236}">
                    <a16:creationId xmlns:a16="http://schemas.microsoft.com/office/drawing/2014/main" id="{BE7306C7-A9C1-4055-84B9-747CC51F2E78}"/>
                  </a:ext>
                </a:extLst>
              </p:cNvPr>
              <p:cNvSpPr txBox="1"/>
              <p:nvPr/>
            </p:nvSpPr>
            <p:spPr>
              <a:xfrm>
                <a:off x="3713229" y="2413149"/>
                <a:ext cx="689587"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 @DU</a:t>
                </a:r>
              </a:p>
            </p:txBody>
          </p:sp>
          <p:pic>
            <p:nvPicPr>
              <p:cNvPr id="187" name="Image 186">
                <a:extLst>
                  <a:ext uri="{FF2B5EF4-FFF2-40B4-BE49-F238E27FC236}">
                    <a16:creationId xmlns:a16="http://schemas.microsoft.com/office/drawing/2014/main" id="{EDE25BBC-3FE9-462A-9207-4F48B59C8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955" y="3485256"/>
                <a:ext cx="199746" cy="199746"/>
              </a:xfrm>
              <a:prstGeom prst="rect">
                <a:avLst/>
              </a:prstGeom>
            </p:spPr>
          </p:pic>
          <p:sp>
            <p:nvSpPr>
              <p:cNvPr id="188" name="ZoneTexte 187">
                <a:extLst>
                  <a:ext uri="{FF2B5EF4-FFF2-40B4-BE49-F238E27FC236}">
                    <a16:creationId xmlns:a16="http://schemas.microsoft.com/office/drawing/2014/main" id="{D4BC6125-F5A1-4FE4-B275-0D3B894CD65A}"/>
                  </a:ext>
                </a:extLst>
              </p:cNvPr>
              <p:cNvSpPr txBox="1"/>
              <p:nvPr/>
            </p:nvSpPr>
            <p:spPr>
              <a:xfrm>
                <a:off x="3095900" y="3625467"/>
                <a:ext cx="74244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 @DED</a:t>
                </a:r>
              </a:p>
            </p:txBody>
          </p:sp>
          <p:grpSp>
            <p:nvGrpSpPr>
              <p:cNvPr id="189" name="Groupe 188">
                <a:extLst>
                  <a:ext uri="{FF2B5EF4-FFF2-40B4-BE49-F238E27FC236}">
                    <a16:creationId xmlns:a16="http://schemas.microsoft.com/office/drawing/2014/main" id="{2396F9DD-66D9-4F26-BB98-A322EFE49F58}"/>
                  </a:ext>
                </a:extLst>
              </p:cNvPr>
              <p:cNvGrpSpPr/>
              <p:nvPr/>
            </p:nvGrpSpPr>
            <p:grpSpPr>
              <a:xfrm>
                <a:off x="165495" y="5332099"/>
                <a:ext cx="4189813" cy="249208"/>
                <a:chOff x="210281" y="5324435"/>
                <a:chExt cx="4189813" cy="249208"/>
              </a:xfrm>
            </p:grpSpPr>
            <p:sp>
              <p:nvSpPr>
                <p:cNvPr id="190" name="Rectangle à coins arrondis 58">
                  <a:extLst>
                    <a:ext uri="{FF2B5EF4-FFF2-40B4-BE49-F238E27FC236}">
                      <a16:creationId xmlns:a16="http://schemas.microsoft.com/office/drawing/2014/main" id="{EAC9A492-392B-4209-A561-34E938F70074}"/>
                    </a:ext>
                  </a:extLst>
                </p:cNvPr>
                <p:cNvSpPr/>
                <p:nvPr/>
              </p:nvSpPr>
              <p:spPr>
                <a:xfrm>
                  <a:off x="2414188" y="5324435"/>
                  <a:ext cx="911081" cy="236644"/>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Dans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91" name="Rectangle à coins arrondis 59">
                  <a:extLst>
                    <a:ext uri="{FF2B5EF4-FFF2-40B4-BE49-F238E27FC236}">
                      <a16:creationId xmlns:a16="http://schemas.microsoft.com/office/drawing/2014/main" id="{2418D26F-16E3-47F0-9981-21E90543E2C6}"/>
                    </a:ext>
                  </a:extLst>
                </p:cNvPr>
                <p:cNvSpPr/>
                <p:nvPr/>
              </p:nvSpPr>
              <p:spPr>
                <a:xfrm>
                  <a:off x="1359502" y="5328440"/>
                  <a:ext cx="896947" cy="224675"/>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Hors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92" name="Rectangle à coins arrondis 60">
                  <a:extLst>
                    <a:ext uri="{FF2B5EF4-FFF2-40B4-BE49-F238E27FC236}">
                      <a16:creationId xmlns:a16="http://schemas.microsoft.com/office/drawing/2014/main" id="{818C5D18-52D0-4039-AB5B-9568FD09075D}"/>
                    </a:ext>
                  </a:extLst>
                </p:cNvPr>
                <p:cNvSpPr/>
                <p:nvPr/>
              </p:nvSpPr>
              <p:spPr>
                <a:xfrm>
                  <a:off x="3478881" y="5336999"/>
                  <a:ext cx="921213" cy="236644"/>
                </a:xfrm>
                <a:prstGeom prst="roundRect">
                  <a:avLst/>
                </a:prstGeom>
                <a:solidFill>
                  <a:sysClr val="window" lastClr="FFFFFF"/>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Par </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sp>
              <p:nvSpPr>
                <p:cNvPr id="193" name="ZoneTexte 192">
                  <a:extLst>
                    <a:ext uri="{FF2B5EF4-FFF2-40B4-BE49-F238E27FC236}">
                      <a16:creationId xmlns:a16="http://schemas.microsoft.com/office/drawing/2014/main" id="{4FEFFE99-A0B3-42C1-9D32-770F6DEF89BE}"/>
                    </a:ext>
                  </a:extLst>
                </p:cNvPr>
                <p:cNvSpPr txBox="1"/>
                <p:nvPr/>
              </p:nvSpPr>
              <p:spPr>
                <a:xfrm>
                  <a:off x="210281" y="5328440"/>
                  <a:ext cx="822835" cy="1653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Action réalisée :</a:t>
                  </a:r>
                </a:p>
              </p:txBody>
            </p:sp>
          </p:grpSp>
        </p:grpSp>
      </p:grpSp>
      <p:sp>
        <p:nvSpPr>
          <p:cNvPr id="194" name="Ellipse 193">
            <a:extLst>
              <a:ext uri="{FF2B5EF4-FFF2-40B4-BE49-F238E27FC236}">
                <a16:creationId xmlns:a16="http://schemas.microsoft.com/office/drawing/2014/main" id="{2617F265-4228-437E-9F0F-F2447428B318}"/>
              </a:ext>
            </a:extLst>
          </p:cNvPr>
          <p:cNvSpPr/>
          <p:nvPr/>
        </p:nvSpPr>
        <p:spPr bwMode="auto">
          <a:xfrm>
            <a:off x="1823245" y="1566392"/>
            <a:ext cx="3059126" cy="1412983"/>
          </a:xfrm>
          <a:prstGeom prst="ellipse">
            <a:avLst/>
          </a:prstGeom>
          <a:noFill/>
          <a:ln w="38100">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Tree>
    <p:extLst>
      <p:ext uri="{BB962C8B-B14F-4D97-AF65-F5344CB8AC3E}">
        <p14:creationId xmlns:p14="http://schemas.microsoft.com/office/powerpoint/2010/main" val="214804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82719"/>
            <a:ext cx="12392174" cy="1301895"/>
          </a:xfrm>
        </p:spPr>
        <p:txBody>
          <a:bodyPr/>
          <a:lstStyle/>
          <a:p>
            <a:pPr>
              <a:defRPr/>
            </a:pPr>
            <a:r>
              <a:rPr lang="fr-FR" b="1" dirty="0">
                <a:latin typeface="+mn-lt"/>
              </a:rPr>
              <a:t>5. AMETHIS </a:t>
            </a:r>
            <a:br>
              <a:rPr lang="fr-FR" b="1" dirty="0">
                <a:latin typeface="+mn-lt"/>
              </a:rPr>
            </a:br>
            <a:r>
              <a:rPr lang="fr-FR" sz="4400" dirty="0">
                <a:latin typeface="+mn-lt"/>
              </a:rPr>
              <a:t>Le dossier d’inscription à remplir par le doctorant</a:t>
            </a:r>
            <a:endParaRPr sz="44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13</a:t>
            </a:fld>
            <a:endParaRPr lang="fr-FR"/>
          </a:p>
        </p:txBody>
      </p:sp>
      <p:pic>
        <p:nvPicPr>
          <p:cNvPr id="67" name="Image 66">
            <a:extLst>
              <a:ext uri="{FF2B5EF4-FFF2-40B4-BE49-F238E27FC236}">
                <a16:creationId xmlns:a16="http://schemas.microsoft.com/office/drawing/2014/main" id="{BF1F4936-9EAA-40C8-A850-44805D3FA993}"/>
              </a:ext>
            </a:extLst>
          </p:cNvPr>
          <p:cNvPicPr>
            <a:picLocks noChangeAspect="1"/>
          </p:cNvPicPr>
          <p:nvPr/>
        </p:nvPicPr>
        <p:blipFill rotWithShape="1">
          <a:blip r:embed="rId2">
            <a:extLst>
              <a:ext uri="{28A0092B-C50C-407E-A947-70E740481C1C}">
                <a14:useLocalDpi xmlns:a14="http://schemas.microsoft.com/office/drawing/2010/main" val="0"/>
              </a:ext>
            </a:extLst>
          </a:blip>
          <a:srcRect t="6831"/>
          <a:stretch/>
        </p:blipFill>
        <p:spPr>
          <a:xfrm>
            <a:off x="107875" y="2009001"/>
            <a:ext cx="14040000" cy="6673811"/>
          </a:xfrm>
          <a:prstGeom prst="rect">
            <a:avLst/>
          </a:prstGeom>
        </p:spPr>
      </p:pic>
    </p:spTree>
    <p:extLst>
      <p:ext uri="{BB962C8B-B14F-4D97-AF65-F5344CB8AC3E}">
        <p14:creationId xmlns:p14="http://schemas.microsoft.com/office/powerpoint/2010/main" val="186675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14</a:t>
            </a:fld>
            <a:endParaRPr lang="fr-FR"/>
          </a:p>
        </p:txBody>
      </p:sp>
      <p:sp>
        <p:nvSpPr>
          <p:cNvPr id="8" name="Rectangle 7"/>
          <p:cNvSpPr/>
          <p:nvPr/>
        </p:nvSpPr>
        <p:spPr>
          <a:xfrm>
            <a:off x="413911" y="2207681"/>
            <a:ext cx="13808284" cy="6892002"/>
          </a:xfrm>
          <a:prstGeom prst="rect">
            <a:avLst/>
          </a:prstGeom>
        </p:spPr>
        <p:txBody>
          <a:bodyPr wrap="square" lIns="119748" tIns="59874" rIns="119748" bIns="59874">
            <a:spAutoFit/>
          </a:bodyPr>
          <a:lstStyle/>
          <a:p>
            <a:r>
              <a:rPr lang="fr-FR" sz="2000" dirty="0"/>
              <a:t>L'encadrement des travaux de recherche effectués par le doctorant est sous le contrôle et la responsabilité du directeur de thèse. </a:t>
            </a:r>
          </a:p>
          <a:p>
            <a:endParaRPr lang="fr-FR" sz="2000" dirty="0"/>
          </a:p>
          <a:p>
            <a:r>
              <a:rPr lang="fr-FR" sz="2000" b="1" dirty="0"/>
              <a:t>Directeur de thèse</a:t>
            </a:r>
            <a:r>
              <a:rPr lang="fr-FR" sz="2000" dirty="0"/>
              <a:t> : uniquement s’il est professeur (ou assimilé) ou un maître de conférence HDR (ou assimilé HDR)</a:t>
            </a:r>
          </a:p>
          <a:p>
            <a:pPr marL="171450" indent="-171450">
              <a:buFont typeface="Arial" panose="020B0604020202020204" pitchFamily="34" charset="0"/>
              <a:buChar char="•"/>
            </a:pPr>
            <a:r>
              <a:rPr lang="fr-FR" sz="2000" dirty="0"/>
              <a:t>Appartient à un laboratoire appartenant à l’école doctorale</a:t>
            </a:r>
            <a:endParaRPr lang="fr-FR" sz="2000" b="1" i="1" dirty="0"/>
          </a:p>
          <a:p>
            <a:pPr marL="628639" lvl="1" indent="-171450">
              <a:buFont typeface="Arial" panose="020B0604020202020204" pitchFamily="34" charset="0"/>
              <a:buChar char="•"/>
            </a:pPr>
            <a:r>
              <a:rPr lang="fr-FR" sz="2000" b="1" i="1" dirty="0"/>
              <a:t>Nota Bene :</a:t>
            </a:r>
            <a:r>
              <a:rPr lang="fr-FR" sz="2000" i="1" dirty="0"/>
              <a:t> si le laboratoire n'est pas rattaché à l'école doctorale du doctorant, un codirecteur de Nantes Université doit impérativement faire partie de l'encadrement de la thèse (</a:t>
            </a:r>
            <a:r>
              <a:rPr lang="fr-FR" sz="2000" i="1" dirty="0">
                <a:hlinkClick r:id="rId2" tooltip="vote de la commission Recherche du 16 juin 2014 - 96 Ko, PDF"/>
              </a:rPr>
              <a:t>vote de la commission Recherche du 16 juin 2014</a:t>
            </a:r>
            <a:r>
              <a:rPr lang="fr-FR" sz="2000" i="1" dirty="0"/>
              <a:t>)</a:t>
            </a:r>
            <a:endParaRPr lang="fr-FR" sz="2000" dirty="0"/>
          </a:p>
          <a:p>
            <a:pPr marL="171450" indent="-171450">
              <a:buFont typeface="Arial" panose="020B0604020202020204" pitchFamily="34" charset="0"/>
              <a:buChar char="•"/>
            </a:pPr>
            <a:r>
              <a:rPr lang="fr-FR" sz="2000" dirty="0"/>
              <a:t>Le temps d’encadrement du directeur est au moins de 40%</a:t>
            </a:r>
          </a:p>
          <a:p>
            <a:pPr marL="628639" lvl="1" indent="-171450">
              <a:buFont typeface="Arial" panose="020B0604020202020204" pitchFamily="34" charset="0"/>
              <a:buChar char="•"/>
            </a:pPr>
            <a:r>
              <a:rPr lang="fr-FR" sz="2000" dirty="0"/>
              <a:t>MAIS toujours supérieur au taux d’un </a:t>
            </a:r>
            <a:r>
              <a:rPr lang="fr-FR" sz="2000" dirty="0" err="1"/>
              <a:t>co</a:t>
            </a:r>
            <a:r>
              <a:rPr lang="fr-FR" sz="2000" dirty="0"/>
              <a:t>-encadrant</a:t>
            </a:r>
          </a:p>
          <a:p>
            <a:pPr marL="171450" indent="-171450">
              <a:buFont typeface="Arial" panose="020B0604020202020204" pitchFamily="34" charset="0"/>
              <a:buChar char="•"/>
            </a:pPr>
            <a:r>
              <a:rPr lang="fr-FR" sz="2000" dirty="0"/>
              <a:t>Possibilité d’une codirection : Il faut que le directeur appartienne à un laboratoire de l’ED</a:t>
            </a:r>
            <a:br>
              <a:rPr lang="fr-FR" sz="2000" dirty="0"/>
            </a:br>
            <a:r>
              <a:rPr lang="fr-FR" sz="2000" dirty="0"/>
              <a:t>Le </a:t>
            </a:r>
            <a:r>
              <a:rPr lang="fr-FR" sz="2000" dirty="0" err="1"/>
              <a:t>co</a:t>
            </a:r>
            <a:r>
              <a:rPr lang="fr-FR" sz="2000" dirty="0"/>
              <a:t>-encadrement est possible à 3 personnes, 4 avec demande de dérogation argumentée</a:t>
            </a:r>
          </a:p>
          <a:p>
            <a:pPr marL="171450" indent="-171450">
              <a:buFont typeface="Arial" panose="020B0604020202020204" pitchFamily="34" charset="0"/>
              <a:buChar char="•"/>
            </a:pPr>
            <a:r>
              <a:rPr lang="fr-FR" sz="2000" dirty="0"/>
              <a:t>Un (</a:t>
            </a:r>
            <a:r>
              <a:rPr lang="fr-FR" sz="2000" dirty="0" err="1"/>
              <a:t>co</a:t>
            </a:r>
            <a:r>
              <a:rPr lang="fr-FR" sz="2000" dirty="0"/>
              <a:t>-)directeur de thèse ne peut encadrer plus de 6 doctorants (totalement ou partiellement, codirection comprise).</a:t>
            </a:r>
          </a:p>
          <a:p>
            <a:pPr marL="171450" indent="-171450">
              <a:buFont typeface="Arial" panose="020B0604020202020204" pitchFamily="34" charset="0"/>
              <a:buChar char="•"/>
            </a:pPr>
            <a:r>
              <a:rPr lang="fr-FR" sz="2000" dirty="0"/>
              <a:t>Un (</a:t>
            </a:r>
            <a:r>
              <a:rPr lang="fr-FR" sz="2000" dirty="0" err="1"/>
              <a:t>co</a:t>
            </a:r>
            <a:r>
              <a:rPr lang="fr-FR" sz="2000" dirty="0"/>
              <a:t>-)directeur de thèse  ou encadrant ne peut être rattaché qu’à une seule école doctorale</a:t>
            </a:r>
          </a:p>
          <a:p>
            <a:endParaRPr lang="fr-FR" sz="2000" dirty="0"/>
          </a:p>
          <a:p>
            <a:r>
              <a:rPr lang="fr-FR" sz="2000" b="1" dirty="0"/>
              <a:t>Co-encadrant :</a:t>
            </a:r>
            <a:r>
              <a:rPr lang="fr-FR" sz="2000" dirty="0"/>
              <a:t> </a:t>
            </a:r>
          </a:p>
          <a:p>
            <a:pPr marL="171450" indent="-171450">
              <a:buFont typeface="Arial" panose="020B0604020202020204" pitchFamily="34" charset="0"/>
              <a:buChar char="•"/>
            </a:pPr>
            <a:r>
              <a:rPr lang="fr-FR" sz="2000" dirty="0"/>
              <a:t>Statut créé pour les chercheurs non titulaire de l’HDR </a:t>
            </a:r>
          </a:p>
          <a:p>
            <a:pPr marL="171450" indent="-171450">
              <a:buFont typeface="Arial" panose="020B0604020202020204" pitchFamily="34" charset="0"/>
              <a:buChar char="•"/>
            </a:pPr>
            <a:r>
              <a:rPr lang="fr-FR" sz="2000" dirty="0"/>
              <a:t>Mais possibilité de nommer un HDR </a:t>
            </a:r>
            <a:r>
              <a:rPr lang="fr-FR" sz="2000" dirty="0" err="1"/>
              <a:t>co</a:t>
            </a:r>
            <a:r>
              <a:rPr lang="fr-FR" sz="2000" dirty="0"/>
              <a:t>-encadrant si la direction et </a:t>
            </a:r>
            <a:r>
              <a:rPr lang="fr-FR" sz="2000" dirty="0" err="1"/>
              <a:t>co-direction</a:t>
            </a:r>
            <a:r>
              <a:rPr lang="fr-FR" sz="2000" dirty="0"/>
              <a:t> est assurée par 2 titulaires de l’HDR</a:t>
            </a:r>
          </a:p>
          <a:p>
            <a:pPr marL="171450" indent="-171450">
              <a:buFont typeface="Arial" panose="020B0604020202020204" pitchFamily="34" charset="0"/>
              <a:buChar char="•"/>
            </a:pPr>
            <a:r>
              <a:rPr lang="fr-FR" sz="2000" dirty="0"/>
              <a:t>Il peut être extérieur à l’école doctorale</a:t>
            </a:r>
          </a:p>
          <a:p>
            <a:endParaRPr lang="fr-FR" sz="2000" b="1" dirty="0"/>
          </a:p>
          <a:p>
            <a:endParaRPr lang="fr-FR" sz="2000" b="1" dirty="0"/>
          </a:p>
          <a:p>
            <a:r>
              <a:rPr lang="fr-FR" sz="2000" b="1" dirty="0"/>
              <a:t>Informations à retrouver sur le site internet de l’Université : </a:t>
            </a:r>
            <a:r>
              <a:rPr lang="fr-FR" sz="2000" dirty="0">
                <a:hlinkClick r:id="rId3"/>
              </a:rPr>
              <a:t>https://www.univ-nantes.fr/etudier-se-former/decouvrir-nos-formations/acceder-au-doctorat</a:t>
            </a:r>
            <a:endParaRPr lang="fr-FR" sz="2000" dirty="0"/>
          </a:p>
        </p:txBody>
      </p:sp>
      <p:sp>
        <p:nvSpPr>
          <p:cNvPr id="7" name="Titre 2"/>
          <p:cNvSpPr>
            <a:spLocks noGrp="1"/>
          </p:cNvSpPr>
          <p:nvPr>
            <p:ph type="title"/>
          </p:nvPr>
        </p:nvSpPr>
        <p:spPr bwMode="auto">
          <a:xfrm>
            <a:off x="646735" y="382719"/>
            <a:ext cx="12392174" cy="1301895"/>
          </a:xfrm>
        </p:spPr>
        <p:txBody>
          <a:bodyPr/>
          <a:lstStyle/>
          <a:p>
            <a:pPr>
              <a:defRPr/>
            </a:pPr>
            <a:r>
              <a:rPr lang="fr-FR" b="1" dirty="0">
                <a:latin typeface="+mn-lt"/>
              </a:rPr>
              <a:t>5. AMETHIS </a:t>
            </a:r>
            <a:br>
              <a:rPr lang="fr-FR" b="1" dirty="0">
                <a:latin typeface="+mn-lt"/>
              </a:rPr>
            </a:br>
            <a:r>
              <a:rPr lang="fr-FR" sz="4400" dirty="0">
                <a:latin typeface="+mn-lt"/>
              </a:rPr>
              <a:t>Le dossier d’inscription à remplir par le doctorant</a:t>
            </a:r>
            <a:endParaRPr sz="4400" dirty="0">
              <a:latin typeface="+mn-lt"/>
            </a:endParaRPr>
          </a:p>
        </p:txBody>
      </p:sp>
    </p:spTree>
    <p:extLst>
      <p:ext uri="{BB962C8B-B14F-4D97-AF65-F5344CB8AC3E}">
        <p14:creationId xmlns:p14="http://schemas.microsoft.com/office/powerpoint/2010/main" val="237850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15</a:t>
            </a:fld>
            <a:endParaRPr lang="fr-FR"/>
          </a:p>
        </p:txBody>
      </p:sp>
      <p:pic>
        <p:nvPicPr>
          <p:cNvPr id="5" name="Image 4">
            <a:extLst>
              <a:ext uri="{FF2B5EF4-FFF2-40B4-BE49-F238E27FC236}">
                <a16:creationId xmlns:a16="http://schemas.microsoft.com/office/drawing/2014/main" id="{DFF27D76-9BE5-4F35-A8AA-725E4158B5A3}"/>
              </a:ext>
            </a:extLst>
          </p:cNvPr>
          <p:cNvPicPr>
            <a:picLocks noChangeAspect="1"/>
          </p:cNvPicPr>
          <p:nvPr/>
        </p:nvPicPr>
        <p:blipFill rotWithShape="1">
          <a:blip r:embed="rId2">
            <a:extLst>
              <a:ext uri="{28A0092B-C50C-407E-A947-70E740481C1C}">
                <a14:useLocalDpi xmlns:a14="http://schemas.microsoft.com/office/drawing/2010/main" val="0"/>
              </a:ext>
            </a:extLst>
          </a:blip>
          <a:srcRect t="6287"/>
          <a:stretch/>
        </p:blipFill>
        <p:spPr>
          <a:xfrm>
            <a:off x="107875" y="1953181"/>
            <a:ext cx="14040000" cy="6785451"/>
          </a:xfrm>
          <a:prstGeom prst="rect">
            <a:avLst/>
          </a:prstGeom>
        </p:spPr>
      </p:pic>
      <p:sp>
        <p:nvSpPr>
          <p:cNvPr id="7" name="Ellipse 6">
            <a:extLst>
              <a:ext uri="{FF2B5EF4-FFF2-40B4-BE49-F238E27FC236}">
                <a16:creationId xmlns:a16="http://schemas.microsoft.com/office/drawing/2014/main" id="{B9F8A076-BCC6-4F19-833E-DD58EE38386A}"/>
              </a:ext>
            </a:extLst>
          </p:cNvPr>
          <p:cNvSpPr/>
          <p:nvPr/>
        </p:nvSpPr>
        <p:spPr bwMode="auto">
          <a:xfrm>
            <a:off x="10296227" y="4481810"/>
            <a:ext cx="1944216" cy="288032"/>
          </a:xfrm>
          <a:prstGeom prst="ellipse">
            <a:avLst/>
          </a:prstGeom>
          <a:noFill/>
          <a:ln w="38100">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8" name="Titre 2"/>
          <p:cNvSpPr>
            <a:spLocks noGrp="1"/>
          </p:cNvSpPr>
          <p:nvPr>
            <p:ph type="title"/>
          </p:nvPr>
        </p:nvSpPr>
        <p:spPr bwMode="auto">
          <a:xfrm>
            <a:off x="646735" y="382719"/>
            <a:ext cx="12392174" cy="1301895"/>
          </a:xfrm>
        </p:spPr>
        <p:txBody>
          <a:bodyPr/>
          <a:lstStyle/>
          <a:p>
            <a:pPr>
              <a:defRPr/>
            </a:pPr>
            <a:r>
              <a:rPr lang="fr-FR" b="1" dirty="0">
                <a:latin typeface="+mn-lt"/>
              </a:rPr>
              <a:t>5. AMETHIS </a:t>
            </a:r>
            <a:br>
              <a:rPr lang="fr-FR" b="1" dirty="0">
                <a:latin typeface="+mn-lt"/>
              </a:rPr>
            </a:br>
            <a:r>
              <a:rPr lang="fr-FR" sz="4400" dirty="0">
                <a:latin typeface="+mn-lt"/>
              </a:rPr>
              <a:t>Le dossier d’inscription à remplir par le doctorant</a:t>
            </a:r>
            <a:endParaRPr sz="4400" dirty="0">
              <a:latin typeface="+mn-lt"/>
            </a:endParaRPr>
          </a:p>
        </p:txBody>
      </p:sp>
    </p:spTree>
    <p:extLst>
      <p:ext uri="{BB962C8B-B14F-4D97-AF65-F5344CB8AC3E}">
        <p14:creationId xmlns:p14="http://schemas.microsoft.com/office/powerpoint/2010/main" val="182948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16</a:t>
            </a:fld>
            <a:endParaRPr lang="fr-FR"/>
          </a:p>
        </p:txBody>
      </p:sp>
      <p:pic>
        <p:nvPicPr>
          <p:cNvPr id="8" name="Image 7">
            <a:extLst>
              <a:ext uri="{FF2B5EF4-FFF2-40B4-BE49-F238E27FC236}">
                <a16:creationId xmlns:a16="http://schemas.microsoft.com/office/drawing/2014/main" id="{558E0A64-C490-4AAA-99EA-EBB89A188A38}"/>
              </a:ext>
            </a:extLst>
          </p:cNvPr>
          <p:cNvPicPr/>
          <p:nvPr/>
        </p:nvPicPr>
        <p:blipFill rotWithShape="1">
          <a:blip r:embed="rId2"/>
          <a:srcRect t="9732" r="42216" b="3354"/>
          <a:stretch/>
        </p:blipFill>
        <p:spPr bwMode="auto">
          <a:xfrm>
            <a:off x="107875" y="1952906"/>
            <a:ext cx="14040000" cy="6786000"/>
          </a:xfrm>
          <a:prstGeom prst="rect">
            <a:avLst/>
          </a:prstGeom>
          <a:ln>
            <a:noFill/>
          </a:ln>
          <a:extLst>
            <a:ext uri="{53640926-AAD7-44D8-BBD7-CCE9431645EC}">
              <a14:shadowObscured xmlns:a14="http://schemas.microsoft.com/office/drawing/2010/main"/>
            </a:ext>
          </a:extLst>
        </p:spPr>
      </p:pic>
      <p:sp>
        <p:nvSpPr>
          <p:cNvPr id="9" name="Ellipse 8">
            <a:extLst>
              <a:ext uri="{FF2B5EF4-FFF2-40B4-BE49-F238E27FC236}">
                <a16:creationId xmlns:a16="http://schemas.microsoft.com/office/drawing/2014/main" id="{F4C659EC-62A7-4446-B432-6CE3B9BB3918}"/>
              </a:ext>
            </a:extLst>
          </p:cNvPr>
          <p:cNvSpPr/>
          <p:nvPr/>
        </p:nvSpPr>
        <p:spPr bwMode="auto">
          <a:xfrm>
            <a:off x="7631931" y="4553818"/>
            <a:ext cx="504056" cy="360040"/>
          </a:xfrm>
          <a:prstGeom prst="ellipse">
            <a:avLst/>
          </a:prstGeom>
          <a:noFill/>
          <a:ln w="57150">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7" name="Titre 2"/>
          <p:cNvSpPr>
            <a:spLocks noGrp="1"/>
          </p:cNvSpPr>
          <p:nvPr>
            <p:ph type="title"/>
          </p:nvPr>
        </p:nvSpPr>
        <p:spPr bwMode="auto">
          <a:xfrm>
            <a:off x="646735" y="382719"/>
            <a:ext cx="12392174" cy="1301895"/>
          </a:xfrm>
        </p:spPr>
        <p:txBody>
          <a:bodyPr/>
          <a:lstStyle/>
          <a:p>
            <a:pPr>
              <a:defRPr/>
            </a:pPr>
            <a:r>
              <a:rPr lang="fr-FR" b="1" dirty="0">
                <a:latin typeface="+mn-lt"/>
              </a:rPr>
              <a:t>5. AMETHIS </a:t>
            </a:r>
            <a:br>
              <a:rPr lang="fr-FR" b="1" dirty="0">
                <a:latin typeface="+mn-lt"/>
              </a:rPr>
            </a:br>
            <a:r>
              <a:rPr lang="fr-FR" sz="4400" dirty="0">
                <a:latin typeface="+mn-lt"/>
              </a:rPr>
              <a:t>Le dossier d’inscription à remplir par le doctorant</a:t>
            </a:r>
            <a:endParaRPr sz="4400" dirty="0">
              <a:latin typeface="+mn-lt"/>
            </a:endParaRPr>
          </a:p>
        </p:txBody>
      </p:sp>
    </p:spTree>
    <p:extLst>
      <p:ext uri="{BB962C8B-B14F-4D97-AF65-F5344CB8AC3E}">
        <p14:creationId xmlns:p14="http://schemas.microsoft.com/office/powerpoint/2010/main" val="792812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17</a:t>
            </a:fld>
            <a:endParaRPr lang="fr-FR"/>
          </a:p>
        </p:txBody>
      </p:sp>
      <p:pic>
        <p:nvPicPr>
          <p:cNvPr id="7" name="Image 6">
            <a:extLst>
              <a:ext uri="{FF2B5EF4-FFF2-40B4-BE49-F238E27FC236}">
                <a16:creationId xmlns:a16="http://schemas.microsoft.com/office/drawing/2014/main" id="{4601330E-4B96-4D04-A2D0-5B7CF84B2B86}"/>
              </a:ext>
            </a:extLst>
          </p:cNvPr>
          <p:cNvPicPr>
            <a:picLocks noChangeAspect="1"/>
          </p:cNvPicPr>
          <p:nvPr/>
        </p:nvPicPr>
        <p:blipFill rotWithShape="1">
          <a:blip r:embed="rId2">
            <a:extLst>
              <a:ext uri="{28A0092B-C50C-407E-A947-70E740481C1C}">
                <a14:useLocalDpi xmlns:a14="http://schemas.microsoft.com/office/drawing/2010/main" val="0"/>
              </a:ext>
            </a:extLst>
          </a:blip>
          <a:srcRect t="6776"/>
          <a:stretch/>
        </p:blipFill>
        <p:spPr>
          <a:xfrm>
            <a:off x="107875" y="2024592"/>
            <a:ext cx="14040000" cy="6642628"/>
          </a:xfrm>
          <a:prstGeom prst="rect">
            <a:avLst/>
          </a:prstGeom>
        </p:spPr>
      </p:pic>
      <p:sp>
        <p:nvSpPr>
          <p:cNvPr id="8" name="Titre 2"/>
          <p:cNvSpPr>
            <a:spLocks noGrp="1"/>
          </p:cNvSpPr>
          <p:nvPr>
            <p:ph type="title"/>
          </p:nvPr>
        </p:nvSpPr>
        <p:spPr bwMode="auto">
          <a:xfrm>
            <a:off x="646735" y="382719"/>
            <a:ext cx="12392174" cy="1301895"/>
          </a:xfrm>
        </p:spPr>
        <p:txBody>
          <a:bodyPr/>
          <a:lstStyle/>
          <a:p>
            <a:pPr>
              <a:defRPr/>
            </a:pPr>
            <a:r>
              <a:rPr lang="fr-FR" b="1" dirty="0">
                <a:latin typeface="+mn-lt"/>
              </a:rPr>
              <a:t>5. AMETHIS </a:t>
            </a:r>
            <a:br>
              <a:rPr lang="fr-FR" b="1" dirty="0">
                <a:latin typeface="+mn-lt"/>
              </a:rPr>
            </a:br>
            <a:r>
              <a:rPr lang="fr-FR" sz="4400" dirty="0">
                <a:latin typeface="+mn-lt"/>
              </a:rPr>
              <a:t>Le dossier d’inscription à remplir par le doctorant</a:t>
            </a:r>
            <a:endParaRPr sz="4400" dirty="0">
              <a:latin typeface="+mn-lt"/>
            </a:endParaRPr>
          </a:p>
        </p:txBody>
      </p:sp>
    </p:spTree>
    <p:extLst>
      <p:ext uri="{BB962C8B-B14F-4D97-AF65-F5344CB8AC3E}">
        <p14:creationId xmlns:p14="http://schemas.microsoft.com/office/powerpoint/2010/main" val="114597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18</a:t>
            </a:fld>
            <a:endParaRPr lang="fr-FR"/>
          </a:p>
        </p:txBody>
      </p:sp>
      <p:grpSp>
        <p:nvGrpSpPr>
          <p:cNvPr id="132" name="Groupe 131">
            <a:extLst>
              <a:ext uri="{FF2B5EF4-FFF2-40B4-BE49-F238E27FC236}">
                <a16:creationId xmlns:a16="http://schemas.microsoft.com/office/drawing/2014/main" id="{338843A1-B187-47F4-B0E1-A1423544EC91}"/>
              </a:ext>
            </a:extLst>
          </p:cNvPr>
          <p:cNvGrpSpPr/>
          <p:nvPr/>
        </p:nvGrpSpPr>
        <p:grpSpPr>
          <a:xfrm>
            <a:off x="359124" y="1726164"/>
            <a:ext cx="13433460" cy="7508174"/>
            <a:chOff x="3411358" y="2348880"/>
            <a:chExt cx="8733314" cy="3960440"/>
          </a:xfrm>
        </p:grpSpPr>
        <p:sp>
          <p:nvSpPr>
            <p:cNvPr id="133" name="Rectangle 132">
              <a:extLst>
                <a:ext uri="{FF2B5EF4-FFF2-40B4-BE49-F238E27FC236}">
                  <a16:creationId xmlns:a16="http://schemas.microsoft.com/office/drawing/2014/main" id="{944F404F-0019-4FB3-BFE1-32D4E3170DDC}"/>
                </a:ext>
              </a:extLst>
            </p:cNvPr>
            <p:cNvSpPr/>
            <p:nvPr/>
          </p:nvSpPr>
          <p:spPr>
            <a:xfrm>
              <a:off x="3411358" y="2348880"/>
              <a:ext cx="8733314" cy="3960440"/>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a:endParaRPr>
            </a:p>
          </p:txBody>
        </p:sp>
        <p:grpSp>
          <p:nvGrpSpPr>
            <p:cNvPr id="134" name="Groupe 133">
              <a:extLst>
                <a:ext uri="{FF2B5EF4-FFF2-40B4-BE49-F238E27FC236}">
                  <a16:creationId xmlns:a16="http://schemas.microsoft.com/office/drawing/2014/main" id="{6DA4AB9C-3871-4785-BEEA-DCD080CA2030}"/>
                </a:ext>
              </a:extLst>
            </p:cNvPr>
            <p:cNvGrpSpPr/>
            <p:nvPr/>
          </p:nvGrpSpPr>
          <p:grpSpPr>
            <a:xfrm>
              <a:off x="3411358" y="2417407"/>
              <a:ext cx="8611872" cy="3820905"/>
              <a:chOff x="-44786" y="1256402"/>
              <a:chExt cx="9100136" cy="4324905"/>
            </a:xfrm>
          </p:grpSpPr>
          <p:cxnSp>
            <p:nvCxnSpPr>
              <p:cNvPr id="135" name="Connecteur en angle 3">
                <a:extLst>
                  <a:ext uri="{FF2B5EF4-FFF2-40B4-BE49-F238E27FC236}">
                    <a16:creationId xmlns:a16="http://schemas.microsoft.com/office/drawing/2014/main" id="{DB0F587B-E840-4101-9167-768E1F22094C}"/>
                  </a:ext>
                </a:extLst>
              </p:cNvPr>
              <p:cNvCxnSpPr>
                <a:cxnSpLocks/>
                <a:stCxn id="157" idx="3"/>
                <a:endCxn id="173" idx="0"/>
              </p:cNvCxnSpPr>
              <p:nvPr/>
            </p:nvCxnSpPr>
            <p:spPr>
              <a:xfrm flipV="1">
                <a:off x="3895911" y="1338816"/>
                <a:ext cx="4416639" cy="2925743"/>
              </a:xfrm>
              <a:prstGeom prst="bentConnector4">
                <a:avLst>
                  <a:gd name="adj1" fmla="val 41849"/>
                  <a:gd name="adj2" fmla="val 107813"/>
                </a:avLst>
              </a:prstGeom>
              <a:noFill/>
              <a:ln w="9525" cap="flat" cmpd="sng" algn="ctr">
                <a:solidFill>
                  <a:srgbClr val="4F81BD">
                    <a:shade val="95000"/>
                    <a:satMod val="105000"/>
                  </a:srgbClr>
                </a:solidFill>
                <a:prstDash val="lgDash"/>
                <a:tailEnd type="triangle"/>
              </a:ln>
              <a:effectLst/>
            </p:spPr>
          </p:cxnSp>
          <p:sp>
            <p:nvSpPr>
              <p:cNvPr id="136" name="Rectangle à coins arrondis 4">
                <a:extLst>
                  <a:ext uri="{FF2B5EF4-FFF2-40B4-BE49-F238E27FC236}">
                    <a16:creationId xmlns:a16="http://schemas.microsoft.com/office/drawing/2014/main" id="{864DC943-FB2E-43CD-BF4E-0EE5C0A48DF7}"/>
                  </a:ext>
                </a:extLst>
              </p:cNvPr>
              <p:cNvSpPr/>
              <p:nvPr/>
            </p:nvSpPr>
            <p:spPr>
              <a:xfrm>
                <a:off x="2082509" y="1267158"/>
                <a:ext cx="720218" cy="504056"/>
              </a:xfrm>
              <a:prstGeom prst="roundRect">
                <a:avLst/>
              </a:prstGeom>
              <a:solidFill>
                <a:srgbClr val="1C619A"/>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dossier</a:t>
                </a:r>
              </a:p>
            </p:txBody>
          </p:sp>
          <p:sp>
            <p:nvSpPr>
              <p:cNvPr id="137" name="Ellipse 136">
                <a:extLst>
                  <a:ext uri="{FF2B5EF4-FFF2-40B4-BE49-F238E27FC236}">
                    <a16:creationId xmlns:a16="http://schemas.microsoft.com/office/drawing/2014/main" id="{1F307AB2-DD57-4428-83AD-64AD8F485A4C}"/>
                  </a:ext>
                </a:extLst>
              </p:cNvPr>
              <p:cNvSpPr/>
              <p:nvPr/>
            </p:nvSpPr>
            <p:spPr>
              <a:xfrm>
                <a:off x="88344" y="1328538"/>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Candidat admis/ Doctorant</a:t>
                </a:r>
              </a:p>
            </p:txBody>
          </p:sp>
          <p:sp>
            <p:nvSpPr>
              <p:cNvPr id="138" name="Ellipse 137">
                <a:extLst>
                  <a:ext uri="{FF2B5EF4-FFF2-40B4-BE49-F238E27FC236}">
                    <a16:creationId xmlns:a16="http://schemas.microsoft.com/office/drawing/2014/main" id="{A0FE2491-9349-42E6-BF87-168F208C9DD7}"/>
                  </a:ext>
                </a:extLst>
              </p:cNvPr>
              <p:cNvSpPr/>
              <p:nvPr/>
            </p:nvSpPr>
            <p:spPr>
              <a:xfrm>
                <a:off x="74550" y="1925860"/>
                <a:ext cx="999225"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de thèse</a:t>
                </a:r>
              </a:p>
            </p:txBody>
          </p:sp>
          <p:sp>
            <p:nvSpPr>
              <p:cNvPr id="139" name="Ellipse 138">
                <a:extLst>
                  <a:ext uri="{FF2B5EF4-FFF2-40B4-BE49-F238E27FC236}">
                    <a16:creationId xmlns:a16="http://schemas.microsoft.com/office/drawing/2014/main" id="{69466F37-FBD4-45B2-8307-C900EF0C3FCE}"/>
                  </a:ext>
                </a:extLst>
              </p:cNvPr>
              <p:cNvSpPr/>
              <p:nvPr/>
            </p:nvSpPr>
            <p:spPr>
              <a:xfrm>
                <a:off x="110554" y="2654745"/>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de laboratoire</a:t>
                </a:r>
              </a:p>
            </p:txBody>
          </p:sp>
          <p:sp>
            <p:nvSpPr>
              <p:cNvPr id="140" name="Ellipse 139">
                <a:extLst>
                  <a:ext uri="{FF2B5EF4-FFF2-40B4-BE49-F238E27FC236}">
                    <a16:creationId xmlns:a16="http://schemas.microsoft.com/office/drawing/2014/main" id="{D808D2E7-99D9-4636-8249-346D64821894}"/>
                  </a:ext>
                </a:extLst>
              </p:cNvPr>
              <p:cNvSpPr/>
              <p:nvPr/>
            </p:nvSpPr>
            <p:spPr>
              <a:xfrm>
                <a:off x="110554" y="3344762"/>
                <a:ext cx="972003"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Gestionnaire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ED</a:t>
                </a:r>
              </a:p>
            </p:txBody>
          </p:sp>
          <p:sp>
            <p:nvSpPr>
              <p:cNvPr id="141" name="Ellipse 140">
                <a:extLst>
                  <a:ext uri="{FF2B5EF4-FFF2-40B4-BE49-F238E27FC236}">
                    <a16:creationId xmlns:a16="http://schemas.microsoft.com/office/drawing/2014/main" id="{B447F3AB-C787-4A1B-9598-57EE66ED1A91}"/>
                  </a:ext>
                </a:extLst>
              </p:cNvPr>
              <p:cNvSpPr/>
              <p:nvPr/>
            </p:nvSpPr>
            <p:spPr>
              <a:xfrm>
                <a:off x="120402" y="3992834"/>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ED</a:t>
                </a:r>
              </a:p>
            </p:txBody>
          </p:sp>
          <p:sp>
            <p:nvSpPr>
              <p:cNvPr id="142" name="Rectangle à coins arrondis 10">
                <a:extLst>
                  <a:ext uri="{FF2B5EF4-FFF2-40B4-BE49-F238E27FC236}">
                    <a16:creationId xmlns:a16="http://schemas.microsoft.com/office/drawing/2014/main" id="{CBE5286B-D84E-48EE-AF7C-7BBB8BD40879}"/>
                  </a:ext>
                </a:extLst>
              </p:cNvPr>
              <p:cNvSpPr/>
              <p:nvPr/>
            </p:nvSpPr>
            <p:spPr>
              <a:xfrm>
                <a:off x="5204967" y="4674847"/>
                <a:ext cx="1692491" cy="476206"/>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dans SI Scolarité établissement (délivrance carte étudiant)</a:t>
                </a:r>
              </a:p>
            </p:txBody>
          </p:sp>
          <p:cxnSp>
            <p:nvCxnSpPr>
              <p:cNvPr id="143" name="Connecteur droit avec flèche 142">
                <a:extLst>
                  <a:ext uri="{FF2B5EF4-FFF2-40B4-BE49-F238E27FC236}">
                    <a16:creationId xmlns:a16="http://schemas.microsoft.com/office/drawing/2014/main" id="{E129BA8C-4153-4E17-8A5F-3046938783F8}"/>
                  </a:ext>
                </a:extLst>
              </p:cNvPr>
              <p:cNvCxnSpPr>
                <a:cxnSpLocks/>
                <a:stCxn id="154" idx="2"/>
                <a:endCxn id="155" idx="0"/>
              </p:cNvCxnSpPr>
              <p:nvPr/>
            </p:nvCxnSpPr>
            <p:spPr>
              <a:xfrm flipH="1">
                <a:off x="3552717" y="2445738"/>
                <a:ext cx="8390" cy="206796"/>
              </a:xfrm>
              <a:prstGeom prst="straightConnector1">
                <a:avLst/>
              </a:prstGeom>
              <a:noFill/>
              <a:ln w="12700" cap="flat" cmpd="sng" algn="ctr">
                <a:solidFill>
                  <a:srgbClr val="1C619A"/>
                </a:solidFill>
                <a:prstDash val="solid"/>
                <a:tailEnd type="triangle"/>
              </a:ln>
              <a:effectLst/>
            </p:spPr>
          </p:cxnSp>
          <p:cxnSp>
            <p:nvCxnSpPr>
              <p:cNvPr id="144" name="Connecteur droit 143">
                <a:extLst>
                  <a:ext uri="{FF2B5EF4-FFF2-40B4-BE49-F238E27FC236}">
                    <a16:creationId xmlns:a16="http://schemas.microsoft.com/office/drawing/2014/main" id="{908AB847-5226-4865-A547-1C8814E46569}"/>
                  </a:ext>
                </a:extLst>
              </p:cNvPr>
              <p:cNvCxnSpPr/>
              <p:nvPr/>
            </p:nvCxnSpPr>
            <p:spPr>
              <a:xfrm>
                <a:off x="-44786" y="2528609"/>
                <a:ext cx="9077336" cy="8462"/>
              </a:xfrm>
              <a:prstGeom prst="line">
                <a:avLst/>
              </a:prstGeom>
              <a:noFill/>
              <a:ln w="9525" cap="flat" cmpd="sng" algn="ctr">
                <a:solidFill>
                  <a:srgbClr val="4F81BD">
                    <a:shade val="95000"/>
                    <a:satMod val="105000"/>
                  </a:srgbClr>
                </a:solidFill>
                <a:prstDash val="dash"/>
              </a:ln>
              <a:effectLst/>
            </p:spPr>
          </p:cxnSp>
          <p:cxnSp>
            <p:nvCxnSpPr>
              <p:cNvPr id="145" name="Connecteur droit 144">
                <a:extLst>
                  <a:ext uri="{FF2B5EF4-FFF2-40B4-BE49-F238E27FC236}">
                    <a16:creationId xmlns:a16="http://schemas.microsoft.com/office/drawing/2014/main" id="{8E004DFB-A9E9-4E5D-9AAE-E4BC347B4781}"/>
                  </a:ext>
                </a:extLst>
              </p:cNvPr>
              <p:cNvCxnSpPr/>
              <p:nvPr/>
            </p:nvCxnSpPr>
            <p:spPr>
              <a:xfrm>
                <a:off x="-44786" y="3273908"/>
                <a:ext cx="9077336" cy="0"/>
              </a:xfrm>
              <a:prstGeom prst="line">
                <a:avLst/>
              </a:prstGeom>
              <a:noFill/>
              <a:ln w="9525" cap="flat" cmpd="sng" algn="ctr">
                <a:solidFill>
                  <a:srgbClr val="4F81BD">
                    <a:shade val="95000"/>
                    <a:satMod val="105000"/>
                  </a:srgbClr>
                </a:solidFill>
                <a:prstDash val="dash"/>
              </a:ln>
              <a:effectLst/>
            </p:spPr>
          </p:cxnSp>
          <p:cxnSp>
            <p:nvCxnSpPr>
              <p:cNvPr id="146" name="Connecteur droit 145">
                <a:extLst>
                  <a:ext uri="{FF2B5EF4-FFF2-40B4-BE49-F238E27FC236}">
                    <a16:creationId xmlns:a16="http://schemas.microsoft.com/office/drawing/2014/main" id="{2B43D437-5A7D-41E8-A106-759D5534F68F}"/>
                  </a:ext>
                </a:extLst>
              </p:cNvPr>
              <p:cNvCxnSpPr/>
              <p:nvPr/>
            </p:nvCxnSpPr>
            <p:spPr>
              <a:xfrm>
                <a:off x="-44786" y="3943725"/>
                <a:ext cx="9100136" cy="0"/>
              </a:xfrm>
              <a:prstGeom prst="line">
                <a:avLst/>
              </a:prstGeom>
              <a:noFill/>
              <a:ln w="9525" cap="flat" cmpd="sng" algn="ctr">
                <a:solidFill>
                  <a:srgbClr val="4F81BD">
                    <a:shade val="95000"/>
                    <a:satMod val="105000"/>
                  </a:srgbClr>
                </a:solidFill>
                <a:prstDash val="dash"/>
              </a:ln>
              <a:effectLst/>
            </p:spPr>
          </p:cxnSp>
          <p:cxnSp>
            <p:nvCxnSpPr>
              <p:cNvPr id="147" name="Connecteur droit 146">
                <a:extLst>
                  <a:ext uri="{FF2B5EF4-FFF2-40B4-BE49-F238E27FC236}">
                    <a16:creationId xmlns:a16="http://schemas.microsoft.com/office/drawing/2014/main" id="{393147F6-7418-4613-B830-DFA6A83F35EF}"/>
                  </a:ext>
                </a:extLst>
              </p:cNvPr>
              <p:cNvCxnSpPr/>
              <p:nvPr/>
            </p:nvCxnSpPr>
            <p:spPr>
              <a:xfrm>
                <a:off x="-44786" y="4590019"/>
                <a:ext cx="9077336" cy="0"/>
              </a:xfrm>
              <a:prstGeom prst="line">
                <a:avLst/>
              </a:prstGeom>
              <a:noFill/>
              <a:ln w="9525" cap="flat" cmpd="sng" algn="ctr">
                <a:solidFill>
                  <a:srgbClr val="4F81BD">
                    <a:shade val="95000"/>
                    <a:satMod val="105000"/>
                  </a:srgbClr>
                </a:solidFill>
                <a:prstDash val="dash"/>
              </a:ln>
              <a:effectLst/>
            </p:spPr>
          </p:cxnSp>
          <p:cxnSp>
            <p:nvCxnSpPr>
              <p:cNvPr id="148" name="Connecteur droit 147">
                <a:extLst>
                  <a:ext uri="{FF2B5EF4-FFF2-40B4-BE49-F238E27FC236}">
                    <a16:creationId xmlns:a16="http://schemas.microsoft.com/office/drawing/2014/main" id="{A40A5DC1-33DF-466D-AB4E-7E5826E31C16}"/>
                  </a:ext>
                </a:extLst>
              </p:cNvPr>
              <p:cNvCxnSpPr/>
              <p:nvPr/>
            </p:nvCxnSpPr>
            <p:spPr>
              <a:xfrm>
                <a:off x="-44786" y="5236864"/>
                <a:ext cx="9077336" cy="0"/>
              </a:xfrm>
              <a:prstGeom prst="line">
                <a:avLst/>
              </a:prstGeom>
              <a:noFill/>
              <a:ln w="9525" cap="flat" cmpd="sng" algn="ctr">
                <a:solidFill>
                  <a:srgbClr val="4F81BD">
                    <a:shade val="95000"/>
                    <a:satMod val="105000"/>
                  </a:srgbClr>
                </a:solidFill>
                <a:prstDash val="dash"/>
              </a:ln>
              <a:effectLst/>
            </p:spPr>
          </p:cxnSp>
          <p:cxnSp>
            <p:nvCxnSpPr>
              <p:cNvPr id="149" name="Connecteur droit 148">
                <a:extLst>
                  <a:ext uri="{FF2B5EF4-FFF2-40B4-BE49-F238E27FC236}">
                    <a16:creationId xmlns:a16="http://schemas.microsoft.com/office/drawing/2014/main" id="{C2A49E1F-7F5B-41F5-A6F0-B7BC82D5D6A5}"/>
                  </a:ext>
                </a:extLst>
              </p:cNvPr>
              <p:cNvCxnSpPr/>
              <p:nvPr/>
            </p:nvCxnSpPr>
            <p:spPr>
              <a:xfrm flipV="1">
                <a:off x="-44786" y="1857219"/>
                <a:ext cx="9100136" cy="10606"/>
              </a:xfrm>
              <a:prstGeom prst="line">
                <a:avLst/>
              </a:prstGeom>
              <a:noFill/>
              <a:ln w="9525" cap="flat" cmpd="sng" algn="ctr">
                <a:solidFill>
                  <a:srgbClr val="4F81BD">
                    <a:shade val="95000"/>
                    <a:satMod val="105000"/>
                  </a:srgbClr>
                </a:solidFill>
                <a:prstDash val="dash"/>
              </a:ln>
              <a:effectLst/>
            </p:spPr>
          </p:cxnSp>
          <p:cxnSp>
            <p:nvCxnSpPr>
              <p:cNvPr id="150" name="Connecteur droit avec flèche 149">
                <a:extLst>
                  <a:ext uri="{FF2B5EF4-FFF2-40B4-BE49-F238E27FC236}">
                    <a16:creationId xmlns:a16="http://schemas.microsoft.com/office/drawing/2014/main" id="{116A2900-97DF-46D4-94F8-45FF9B1395B3}"/>
                  </a:ext>
                </a:extLst>
              </p:cNvPr>
              <p:cNvCxnSpPr>
                <a:cxnSpLocks/>
                <a:stCxn id="142" idx="3"/>
                <a:endCxn id="170" idx="1"/>
              </p:cNvCxnSpPr>
              <p:nvPr/>
            </p:nvCxnSpPr>
            <p:spPr>
              <a:xfrm>
                <a:off x="6897458" y="4912950"/>
                <a:ext cx="712258" cy="21251"/>
              </a:xfrm>
              <a:prstGeom prst="straightConnector1">
                <a:avLst/>
              </a:prstGeom>
              <a:noFill/>
              <a:ln w="9525" cap="flat" cmpd="sng" algn="ctr">
                <a:solidFill>
                  <a:srgbClr val="9BBB59"/>
                </a:solidFill>
                <a:prstDash val="dash"/>
                <a:tailEnd type="triangle"/>
              </a:ln>
              <a:effectLst/>
            </p:spPr>
          </p:cxnSp>
          <p:sp>
            <p:nvSpPr>
              <p:cNvPr id="151" name="Rectangle à coins arrondis 19">
                <a:extLst>
                  <a:ext uri="{FF2B5EF4-FFF2-40B4-BE49-F238E27FC236}">
                    <a16:creationId xmlns:a16="http://schemas.microsoft.com/office/drawing/2014/main" id="{F6326A5A-969B-4162-B5AA-8079F86FBADE}"/>
                  </a:ext>
                </a:extLst>
              </p:cNvPr>
              <p:cNvSpPr/>
              <p:nvPr/>
            </p:nvSpPr>
            <p:spPr>
              <a:xfrm>
                <a:off x="1171428" y="1267159"/>
                <a:ext cx="720218" cy="504056"/>
              </a:xfrm>
              <a:prstGeom prst="roundRect">
                <a:avLst/>
              </a:prstGeom>
              <a:solidFill>
                <a:srgbClr val="1C619A"/>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Création Compte Candidat</a:t>
                </a:r>
              </a:p>
            </p:txBody>
          </p:sp>
          <p:cxnSp>
            <p:nvCxnSpPr>
              <p:cNvPr id="152" name="Connecteur droit avec flèche 151">
                <a:extLst>
                  <a:ext uri="{FF2B5EF4-FFF2-40B4-BE49-F238E27FC236}">
                    <a16:creationId xmlns:a16="http://schemas.microsoft.com/office/drawing/2014/main" id="{3FF9CBE2-F6F6-4C53-9FE8-116237418B24}"/>
                  </a:ext>
                </a:extLst>
              </p:cNvPr>
              <p:cNvCxnSpPr>
                <a:cxnSpLocks/>
                <a:stCxn id="151" idx="3"/>
                <a:endCxn id="136" idx="1"/>
              </p:cNvCxnSpPr>
              <p:nvPr/>
            </p:nvCxnSpPr>
            <p:spPr>
              <a:xfrm flipV="1">
                <a:off x="1891646" y="1519186"/>
                <a:ext cx="190863" cy="1"/>
              </a:xfrm>
              <a:prstGeom prst="straightConnector1">
                <a:avLst/>
              </a:prstGeom>
              <a:noFill/>
              <a:ln w="12700" cap="flat" cmpd="sng" algn="ctr">
                <a:solidFill>
                  <a:srgbClr val="1C619A"/>
                </a:solidFill>
                <a:prstDash val="solid"/>
                <a:tailEnd type="triangle"/>
              </a:ln>
              <a:effectLst/>
            </p:spPr>
          </p:cxnSp>
          <p:cxnSp>
            <p:nvCxnSpPr>
              <p:cNvPr id="153" name="Connecteur droit avec flèche 72">
                <a:extLst>
                  <a:ext uri="{FF2B5EF4-FFF2-40B4-BE49-F238E27FC236}">
                    <a16:creationId xmlns:a16="http://schemas.microsoft.com/office/drawing/2014/main" id="{82A215D1-4997-4132-86A1-5AAB6C0873E6}"/>
                  </a:ext>
                </a:extLst>
              </p:cNvPr>
              <p:cNvCxnSpPr>
                <a:cxnSpLocks/>
                <a:stCxn id="136" idx="2"/>
                <a:endCxn id="156" idx="0"/>
              </p:cNvCxnSpPr>
              <p:nvPr/>
            </p:nvCxnSpPr>
            <p:spPr>
              <a:xfrm rot="16200000" flipH="1">
                <a:off x="1628240" y="2585591"/>
                <a:ext cx="1631506" cy="2751"/>
              </a:xfrm>
              <a:prstGeom prst="bentConnector3">
                <a:avLst>
                  <a:gd name="adj1" fmla="val 50000"/>
                </a:avLst>
              </a:prstGeom>
              <a:noFill/>
              <a:ln w="12700" cap="flat" cmpd="sng" algn="ctr">
                <a:solidFill>
                  <a:srgbClr val="1C619A"/>
                </a:solidFill>
                <a:prstDash val="solid"/>
                <a:tailEnd type="triangle"/>
              </a:ln>
              <a:effectLst/>
            </p:spPr>
          </p:cxnSp>
          <p:sp>
            <p:nvSpPr>
              <p:cNvPr id="154" name="Rectangle à coins arrondis 22">
                <a:extLst>
                  <a:ext uri="{FF2B5EF4-FFF2-40B4-BE49-F238E27FC236}">
                    <a16:creationId xmlns:a16="http://schemas.microsoft.com/office/drawing/2014/main" id="{6717AD8E-A5FA-4DF0-8E24-E8151C6C8952}"/>
                  </a:ext>
                </a:extLst>
              </p:cNvPr>
              <p:cNvSpPr/>
              <p:nvPr/>
            </p:nvSpPr>
            <p:spPr>
              <a:xfrm>
                <a:off x="3211428" y="1955857"/>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sp>
            <p:nvSpPr>
              <p:cNvPr id="155" name="Rectangle à coins arrondis 23">
                <a:extLst>
                  <a:ext uri="{FF2B5EF4-FFF2-40B4-BE49-F238E27FC236}">
                    <a16:creationId xmlns:a16="http://schemas.microsoft.com/office/drawing/2014/main" id="{A690ABFF-59E5-4BF3-960F-41655C835816}"/>
                  </a:ext>
                </a:extLst>
              </p:cNvPr>
              <p:cNvSpPr/>
              <p:nvPr/>
            </p:nvSpPr>
            <p:spPr>
              <a:xfrm>
                <a:off x="3203038" y="2652534"/>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sp>
            <p:nvSpPr>
              <p:cNvPr id="156" name="Rectangle à coins arrondis 24">
                <a:extLst>
                  <a:ext uri="{FF2B5EF4-FFF2-40B4-BE49-F238E27FC236}">
                    <a16:creationId xmlns:a16="http://schemas.microsoft.com/office/drawing/2014/main" id="{492CB997-3060-4FAA-9469-9653A453C942}"/>
                  </a:ext>
                </a:extLst>
              </p:cNvPr>
              <p:cNvSpPr/>
              <p:nvPr/>
            </p:nvSpPr>
            <p:spPr>
              <a:xfrm>
                <a:off x="2095690" y="3402720"/>
                <a:ext cx="699358" cy="451037"/>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Contrôle admin.</a:t>
                </a:r>
              </a:p>
            </p:txBody>
          </p:sp>
          <p:sp>
            <p:nvSpPr>
              <p:cNvPr id="157" name="Rectangle à coins arrondis 25">
                <a:extLst>
                  <a:ext uri="{FF2B5EF4-FFF2-40B4-BE49-F238E27FC236}">
                    <a16:creationId xmlns:a16="http://schemas.microsoft.com/office/drawing/2014/main" id="{F063DC7E-B962-4EBE-B23E-1D7BDFA46E90}"/>
                  </a:ext>
                </a:extLst>
              </p:cNvPr>
              <p:cNvSpPr/>
              <p:nvPr/>
            </p:nvSpPr>
            <p:spPr>
              <a:xfrm>
                <a:off x="3196553" y="4019618"/>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cxnSp>
            <p:nvCxnSpPr>
              <p:cNvPr id="158" name="Connecteur en angle 26">
                <a:extLst>
                  <a:ext uri="{FF2B5EF4-FFF2-40B4-BE49-F238E27FC236}">
                    <a16:creationId xmlns:a16="http://schemas.microsoft.com/office/drawing/2014/main" id="{B8D05F46-65A6-4949-A2E1-E1D952925AEE}"/>
                  </a:ext>
                </a:extLst>
              </p:cNvPr>
              <p:cNvCxnSpPr>
                <a:cxnSpLocks/>
                <a:stCxn id="156" idx="3"/>
                <a:endCxn id="154" idx="1"/>
              </p:cNvCxnSpPr>
              <p:nvPr/>
            </p:nvCxnSpPr>
            <p:spPr>
              <a:xfrm flipV="1">
                <a:off x="2795048" y="2200798"/>
                <a:ext cx="416380" cy="1427441"/>
              </a:xfrm>
              <a:prstGeom prst="bentConnector3">
                <a:avLst>
                  <a:gd name="adj1" fmla="val 50000"/>
                </a:avLst>
              </a:prstGeom>
              <a:noFill/>
              <a:ln w="19050" cap="flat" cmpd="sng" algn="ctr">
                <a:solidFill>
                  <a:srgbClr val="1C619A"/>
                </a:solidFill>
                <a:prstDash val="solid"/>
                <a:tailEnd type="triangle"/>
              </a:ln>
              <a:effectLst/>
            </p:spPr>
          </p:cxnSp>
          <p:cxnSp>
            <p:nvCxnSpPr>
              <p:cNvPr id="159" name="Connecteur droit avec flèche 158">
                <a:extLst>
                  <a:ext uri="{FF2B5EF4-FFF2-40B4-BE49-F238E27FC236}">
                    <a16:creationId xmlns:a16="http://schemas.microsoft.com/office/drawing/2014/main" id="{51A66B01-0B6C-43A0-AD4E-E9E905434B11}"/>
                  </a:ext>
                </a:extLst>
              </p:cNvPr>
              <p:cNvCxnSpPr>
                <a:cxnSpLocks/>
                <a:stCxn id="155" idx="2"/>
                <a:endCxn id="157" idx="0"/>
              </p:cNvCxnSpPr>
              <p:nvPr/>
            </p:nvCxnSpPr>
            <p:spPr>
              <a:xfrm flipH="1">
                <a:off x="3546232" y="3142415"/>
                <a:ext cx="6485" cy="877203"/>
              </a:xfrm>
              <a:prstGeom prst="straightConnector1">
                <a:avLst/>
              </a:prstGeom>
              <a:noFill/>
              <a:ln w="12700" cap="flat" cmpd="sng" algn="ctr">
                <a:solidFill>
                  <a:srgbClr val="1C619A"/>
                </a:solidFill>
                <a:prstDash val="solid"/>
                <a:tailEnd type="triangle"/>
              </a:ln>
              <a:effectLst/>
            </p:spPr>
          </p:cxnSp>
          <p:sp>
            <p:nvSpPr>
              <p:cNvPr id="160" name="Ellipse 159">
                <a:extLst>
                  <a:ext uri="{FF2B5EF4-FFF2-40B4-BE49-F238E27FC236}">
                    <a16:creationId xmlns:a16="http://schemas.microsoft.com/office/drawing/2014/main" id="{94964E4C-5147-4B78-8AE4-F1B450DCF971}"/>
                  </a:ext>
                </a:extLst>
              </p:cNvPr>
              <p:cNvSpPr/>
              <p:nvPr/>
            </p:nvSpPr>
            <p:spPr>
              <a:xfrm>
                <a:off x="110554" y="4677244"/>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Scolarité</a:t>
                </a:r>
              </a:p>
            </p:txBody>
          </p:sp>
          <p:cxnSp>
            <p:nvCxnSpPr>
              <p:cNvPr id="161" name="Connecteur droit avec flèche 160">
                <a:extLst>
                  <a:ext uri="{FF2B5EF4-FFF2-40B4-BE49-F238E27FC236}">
                    <a16:creationId xmlns:a16="http://schemas.microsoft.com/office/drawing/2014/main" id="{D872473F-6462-4FC7-9E53-14F1B581E8BB}"/>
                  </a:ext>
                </a:extLst>
              </p:cNvPr>
              <p:cNvCxnSpPr>
                <a:cxnSpLocks/>
                <a:endCxn id="142" idx="0"/>
              </p:cNvCxnSpPr>
              <p:nvPr/>
            </p:nvCxnSpPr>
            <p:spPr>
              <a:xfrm flipH="1">
                <a:off x="6051213" y="1771664"/>
                <a:ext cx="1" cy="2903183"/>
              </a:xfrm>
              <a:prstGeom prst="straightConnector1">
                <a:avLst/>
              </a:prstGeom>
              <a:noFill/>
              <a:ln w="12700" cap="flat" cmpd="sng" algn="ctr">
                <a:solidFill>
                  <a:srgbClr val="9BBB59">
                    <a:shade val="95000"/>
                    <a:satMod val="105000"/>
                  </a:srgbClr>
                </a:solidFill>
                <a:prstDash val="solid"/>
                <a:headEnd type="triangle"/>
                <a:tailEnd type="none"/>
              </a:ln>
              <a:effectLst/>
            </p:spPr>
          </p:cxnSp>
          <p:sp>
            <p:nvSpPr>
              <p:cNvPr id="162" name="Rectangle à coins arrondis 30">
                <a:extLst>
                  <a:ext uri="{FF2B5EF4-FFF2-40B4-BE49-F238E27FC236}">
                    <a16:creationId xmlns:a16="http://schemas.microsoft.com/office/drawing/2014/main" id="{5D92C273-F061-4BD0-AEEC-64E7A13F283A}"/>
                  </a:ext>
                </a:extLst>
              </p:cNvPr>
              <p:cNvSpPr/>
              <p:nvPr/>
            </p:nvSpPr>
            <p:spPr>
              <a:xfrm>
                <a:off x="5074837" y="3357523"/>
                <a:ext cx="881369" cy="489881"/>
              </a:xfrm>
              <a:prstGeom prst="roundRect">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Transmission dossier signé</a:t>
                </a:r>
              </a:p>
            </p:txBody>
          </p:sp>
          <p:cxnSp>
            <p:nvCxnSpPr>
              <p:cNvPr id="163" name="Connecteur en angle 31">
                <a:extLst>
                  <a:ext uri="{FF2B5EF4-FFF2-40B4-BE49-F238E27FC236}">
                    <a16:creationId xmlns:a16="http://schemas.microsoft.com/office/drawing/2014/main" id="{98745E63-C0B8-4AB5-8EA7-A993C875E5EC}"/>
                  </a:ext>
                </a:extLst>
              </p:cNvPr>
              <p:cNvCxnSpPr>
                <a:cxnSpLocks/>
                <a:stCxn id="157" idx="3"/>
                <a:endCxn id="166" idx="2"/>
              </p:cNvCxnSpPr>
              <p:nvPr/>
            </p:nvCxnSpPr>
            <p:spPr>
              <a:xfrm flipV="1">
                <a:off x="3895911" y="3844486"/>
                <a:ext cx="488631" cy="420073"/>
              </a:xfrm>
              <a:prstGeom prst="bentConnector2">
                <a:avLst/>
              </a:prstGeom>
              <a:noFill/>
              <a:ln w="12700" cap="flat" cmpd="sng" algn="ctr">
                <a:solidFill>
                  <a:srgbClr val="1C619A"/>
                </a:solidFill>
                <a:prstDash val="solid"/>
                <a:tailEnd type="triangle"/>
              </a:ln>
              <a:effectLst/>
            </p:spPr>
          </p:cxnSp>
          <p:cxnSp>
            <p:nvCxnSpPr>
              <p:cNvPr id="164" name="Connecteur droit avec flèche 163">
                <a:extLst>
                  <a:ext uri="{FF2B5EF4-FFF2-40B4-BE49-F238E27FC236}">
                    <a16:creationId xmlns:a16="http://schemas.microsoft.com/office/drawing/2014/main" id="{D9DE95A6-EDBE-4540-802C-7430F2621CB9}"/>
                  </a:ext>
                </a:extLst>
              </p:cNvPr>
              <p:cNvCxnSpPr>
                <a:cxnSpLocks/>
                <a:stCxn id="162" idx="0"/>
              </p:cNvCxnSpPr>
              <p:nvPr/>
            </p:nvCxnSpPr>
            <p:spPr>
              <a:xfrm flipH="1" flipV="1">
                <a:off x="5515521" y="1760402"/>
                <a:ext cx="1" cy="1597121"/>
              </a:xfrm>
              <a:prstGeom prst="straightConnector1">
                <a:avLst/>
              </a:prstGeom>
              <a:noFill/>
              <a:ln w="12700" cap="flat" cmpd="sng" algn="ctr">
                <a:solidFill>
                  <a:srgbClr val="C0504D">
                    <a:shade val="95000"/>
                    <a:satMod val="105000"/>
                  </a:srgbClr>
                </a:solidFill>
                <a:prstDash val="solid"/>
                <a:tailEnd type="triangle"/>
              </a:ln>
              <a:effectLst/>
            </p:spPr>
          </p:cxnSp>
          <p:cxnSp>
            <p:nvCxnSpPr>
              <p:cNvPr id="165" name="Connecteur droit avec flèche 164">
                <a:extLst>
                  <a:ext uri="{FF2B5EF4-FFF2-40B4-BE49-F238E27FC236}">
                    <a16:creationId xmlns:a16="http://schemas.microsoft.com/office/drawing/2014/main" id="{B087FC3D-CF01-4FC0-96D9-46CD63104F23}"/>
                  </a:ext>
                </a:extLst>
              </p:cNvPr>
              <p:cNvCxnSpPr/>
              <p:nvPr/>
            </p:nvCxnSpPr>
            <p:spPr>
              <a:xfrm>
                <a:off x="5675099" y="3852469"/>
                <a:ext cx="0" cy="824775"/>
              </a:xfrm>
              <a:prstGeom prst="straightConnector1">
                <a:avLst/>
              </a:prstGeom>
              <a:noFill/>
              <a:ln w="12700" cap="flat" cmpd="sng" algn="ctr">
                <a:solidFill>
                  <a:srgbClr val="C0504D">
                    <a:shade val="95000"/>
                    <a:satMod val="105000"/>
                  </a:srgbClr>
                </a:solidFill>
                <a:prstDash val="solid"/>
                <a:tailEnd type="triangle"/>
              </a:ln>
              <a:effectLst/>
            </p:spPr>
          </p:cxnSp>
          <p:sp>
            <p:nvSpPr>
              <p:cNvPr id="166" name="Rectangle à coins arrondis 34">
                <a:extLst>
                  <a:ext uri="{FF2B5EF4-FFF2-40B4-BE49-F238E27FC236}">
                    <a16:creationId xmlns:a16="http://schemas.microsoft.com/office/drawing/2014/main" id="{36DDDF05-83DB-40F5-A525-D61E3563EF0D}"/>
                  </a:ext>
                </a:extLst>
              </p:cNvPr>
              <p:cNvSpPr/>
              <p:nvPr/>
            </p:nvSpPr>
            <p:spPr>
              <a:xfrm>
                <a:off x="3875339" y="3372973"/>
                <a:ext cx="1018405" cy="471513"/>
              </a:xfrm>
              <a:prstGeom prst="roundRect">
                <a:avLst/>
              </a:prstGeom>
              <a:solidFill>
                <a:srgbClr val="1C61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Téléchargement dossier signé</a:t>
                </a:r>
              </a:p>
            </p:txBody>
          </p:sp>
          <p:cxnSp>
            <p:nvCxnSpPr>
              <p:cNvPr id="167" name="Connecteur droit avec flèche 166">
                <a:extLst>
                  <a:ext uri="{FF2B5EF4-FFF2-40B4-BE49-F238E27FC236}">
                    <a16:creationId xmlns:a16="http://schemas.microsoft.com/office/drawing/2014/main" id="{88750F55-097D-4666-B7EA-1184CC261B0F}"/>
                  </a:ext>
                </a:extLst>
              </p:cNvPr>
              <p:cNvCxnSpPr>
                <a:cxnSpLocks/>
                <a:stCxn id="166" idx="3"/>
                <a:endCxn id="162" idx="1"/>
              </p:cNvCxnSpPr>
              <p:nvPr/>
            </p:nvCxnSpPr>
            <p:spPr>
              <a:xfrm flipV="1">
                <a:off x="4893744" y="3602464"/>
                <a:ext cx="181093" cy="6266"/>
              </a:xfrm>
              <a:prstGeom prst="straightConnector1">
                <a:avLst/>
              </a:prstGeom>
              <a:noFill/>
              <a:ln w="12700" cap="flat" cmpd="sng" algn="ctr">
                <a:solidFill>
                  <a:srgbClr val="1C619A"/>
                </a:solidFill>
                <a:prstDash val="solid"/>
                <a:tailEnd type="triangle"/>
              </a:ln>
              <a:effectLst/>
            </p:spPr>
          </p:cxnSp>
          <p:sp>
            <p:nvSpPr>
              <p:cNvPr id="168" name="Rectangle à coins arrondis 36">
                <a:extLst>
                  <a:ext uri="{FF2B5EF4-FFF2-40B4-BE49-F238E27FC236}">
                    <a16:creationId xmlns:a16="http://schemas.microsoft.com/office/drawing/2014/main" id="{800551AC-4C2B-4E1A-A5E7-4581190B5A1A}"/>
                  </a:ext>
                </a:extLst>
              </p:cNvPr>
              <p:cNvSpPr/>
              <p:nvPr/>
            </p:nvSpPr>
            <p:spPr>
              <a:xfrm>
                <a:off x="4792742" y="1256402"/>
                <a:ext cx="1881989" cy="504000"/>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Inscription Admin. Établissement (dont paiement des droits)</a:t>
                </a:r>
              </a:p>
            </p:txBody>
          </p:sp>
          <p:sp>
            <p:nvSpPr>
              <p:cNvPr id="169" name="Rectangle à coins arrondis 37">
                <a:extLst>
                  <a:ext uri="{FF2B5EF4-FFF2-40B4-BE49-F238E27FC236}">
                    <a16:creationId xmlns:a16="http://schemas.microsoft.com/office/drawing/2014/main" id="{AFA28660-FB73-4812-A9E6-3600296EF81D}"/>
                  </a:ext>
                </a:extLst>
              </p:cNvPr>
              <p:cNvSpPr/>
              <p:nvPr/>
            </p:nvSpPr>
            <p:spPr>
              <a:xfrm>
                <a:off x="7615350" y="3402719"/>
                <a:ext cx="1440000" cy="49083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Compléments / modification Dossier Doctorant dans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70" name="Rectangle à coins arrondis 38">
                <a:extLst>
                  <a:ext uri="{FF2B5EF4-FFF2-40B4-BE49-F238E27FC236}">
                    <a16:creationId xmlns:a16="http://schemas.microsoft.com/office/drawing/2014/main" id="{F2CCC756-969C-4BD1-9C5B-93E9BC513294}"/>
                  </a:ext>
                </a:extLst>
              </p:cNvPr>
              <p:cNvSpPr/>
              <p:nvPr/>
            </p:nvSpPr>
            <p:spPr>
              <a:xfrm>
                <a:off x="7609716" y="4704474"/>
                <a:ext cx="1440000" cy="459453"/>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Compléments / modification Dossier Doctorant dans SI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Etabl</a:t>
                </a: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t>
                </a:r>
              </a:p>
            </p:txBody>
          </p:sp>
          <p:cxnSp>
            <p:nvCxnSpPr>
              <p:cNvPr id="171" name="Connecteur en angle 41">
                <a:extLst>
                  <a:ext uri="{FF2B5EF4-FFF2-40B4-BE49-F238E27FC236}">
                    <a16:creationId xmlns:a16="http://schemas.microsoft.com/office/drawing/2014/main" id="{5D3A1C94-F6E1-43AA-8712-857A3CEADEF2}"/>
                  </a:ext>
                </a:extLst>
              </p:cNvPr>
              <p:cNvCxnSpPr>
                <a:cxnSpLocks/>
                <a:stCxn id="173" idx="2"/>
                <a:endCxn id="169" idx="0"/>
              </p:cNvCxnSpPr>
              <p:nvPr/>
            </p:nvCxnSpPr>
            <p:spPr>
              <a:xfrm>
                <a:off x="8312550" y="1857219"/>
                <a:ext cx="22800" cy="1545500"/>
              </a:xfrm>
              <a:prstGeom prst="straightConnector1">
                <a:avLst/>
              </a:prstGeom>
              <a:noFill/>
              <a:ln w="19050" cap="flat" cmpd="sng" algn="ctr">
                <a:solidFill>
                  <a:srgbClr val="4F81BD">
                    <a:shade val="95000"/>
                    <a:satMod val="105000"/>
                  </a:srgbClr>
                </a:solidFill>
                <a:prstDash val="solid"/>
                <a:tailEnd type="triangle"/>
              </a:ln>
              <a:effectLst/>
            </p:spPr>
          </p:cxnSp>
          <p:cxnSp>
            <p:nvCxnSpPr>
              <p:cNvPr id="172" name="Connecteur droit avec flèche 171">
                <a:extLst>
                  <a:ext uri="{FF2B5EF4-FFF2-40B4-BE49-F238E27FC236}">
                    <a16:creationId xmlns:a16="http://schemas.microsoft.com/office/drawing/2014/main" id="{9A65F2E9-9602-407F-9F41-6C35A7638190}"/>
                  </a:ext>
                </a:extLst>
              </p:cNvPr>
              <p:cNvCxnSpPr>
                <a:cxnSpLocks/>
                <a:stCxn id="170" idx="0"/>
                <a:endCxn id="169" idx="2"/>
              </p:cNvCxnSpPr>
              <p:nvPr/>
            </p:nvCxnSpPr>
            <p:spPr>
              <a:xfrm flipV="1">
                <a:off x="8329716" y="3893550"/>
                <a:ext cx="5634" cy="810924"/>
              </a:xfrm>
              <a:prstGeom prst="straightConnector1">
                <a:avLst/>
              </a:prstGeom>
              <a:noFill/>
              <a:ln w="19050" cap="flat" cmpd="sng" algn="ctr">
                <a:solidFill>
                  <a:srgbClr val="4F81BD">
                    <a:shade val="95000"/>
                    <a:satMod val="105000"/>
                  </a:srgbClr>
                </a:solidFill>
                <a:prstDash val="solid"/>
                <a:tailEnd type="triangle"/>
              </a:ln>
              <a:effectLst/>
            </p:spPr>
          </p:cxnSp>
          <p:sp>
            <p:nvSpPr>
              <p:cNvPr id="173" name="Rectangle à coins arrondis 41">
                <a:extLst>
                  <a:ext uri="{FF2B5EF4-FFF2-40B4-BE49-F238E27FC236}">
                    <a16:creationId xmlns:a16="http://schemas.microsoft.com/office/drawing/2014/main" id="{B8A4588D-91B6-4914-9B86-39E7D244FD75}"/>
                  </a:ext>
                </a:extLst>
              </p:cNvPr>
              <p:cNvSpPr/>
              <p:nvPr/>
            </p:nvSpPr>
            <p:spPr>
              <a:xfrm>
                <a:off x="7592550" y="1338816"/>
                <a:ext cx="1440000" cy="518403"/>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Clé pour associer dossier candidat et doctorant</a:t>
                </a:r>
              </a:p>
            </p:txBody>
          </p:sp>
          <p:sp>
            <p:nvSpPr>
              <p:cNvPr id="174" name="Rectangle à coins arrondis 42">
                <a:extLst>
                  <a:ext uri="{FF2B5EF4-FFF2-40B4-BE49-F238E27FC236}">
                    <a16:creationId xmlns:a16="http://schemas.microsoft.com/office/drawing/2014/main" id="{ADC98E61-7F56-4F58-8FE0-85D1D608E3AB}"/>
                  </a:ext>
                </a:extLst>
              </p:cNvPr>
              <p:cNvSpPr/>
              <p:nvPr/>
            </p:nvSpPr>
            <p:spPr>
              <a:xfrm>
                <a:off x="6135703" y="2980813"/>
                <a:ext cx="1375729" cy="518403"/>
              </a:xfrm>
              <a:prstGeom prst="roundRect">
                <a:avLst/>
              </a:prstGeom>
              <a:solidFill>
                <a:sysClr val="window" lastClr="FFFFFF"/>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Collecte : création du dossier Doctorant</a:t>
                </a:r>
              </a:p>
            </p:txBody>
          </p:sp>
          <p:cxnSp>
            <p:nvCxnSpPr>
              <p:cNvPr id="175" name="Connecteur en angle 43">
                <a:extLst>
                  <a:ext uri="{FF2B5EF4-FFF2-40B4-BE49-F238E27FC236}">
                    <a16:creationId xmlns:a16="http://schemas.microsoft.com/office/drawing/2014/main" id="{D6422C3B-3918-4D44-A637-19BFF36BAF0D}"/>
                  </a:ext>
                </a:extLst>
              </p:cNvPr>
              <p:cNvCxnSpPr>
                <a:cxnSpLocks/>
                <a:stCxn id="168" idx="3"/>
                <a:endCxn id="174" idx="0"/>
              </p:cNvCxnSpPr>
              <p:nvPr/>
            </p:nvCxnSpPr>
            <p:spPr>
              <a:xfrm>
                <a:off x="6674731" y="1508402"/>
                <a:ext cx="148837" cy="1472411"/>
              </a:xfrm>
              <a:prstGeom prst="bentConnector2">
                <a:avLst/>
              </a:prstGeom>
              <a:noFill/>
              <a:ln w="19050" cap="flat" cmpd="sng" algn="ctr">
                <a:solidFill>
                  <a:srgbClr val="4F81BD"/>
                </a:solidFill>
                <a:prstDash val="solid"/>
                <a:tailEnd type="triangle"/>
              </a:ln>
              <a:effectLst/>
            </p:spPr>
          </p:cxnSp>
          <p:cxnSp>
            <p:nvCxnSpPr>
              <p:cNvPr id="176" name="Connecteur en angle 44">
                <a:extLst>
                  <a:ext uri="{FF2B5EF4-FFF2-40B4-BE49-F238E27FC236}">
                    <a16:creationId xmlns:a16="http://schemas.microsoft.com/office/drawing/2014/main" id="{3B431351-FF2C-497C-B12E-3919E9B42F0F}"/>
                  </a:ext>
                </a:extLst>
              </p:cNvPr>
              <p:cNvCxnSpPr/>
              <p:nvPr/>
            </p:nvCxnSpPr>
            <p:spPr>
              <a:xfrm rot="5400000" flipH="1" flipV="1">
                <a:off x="7036057" y="2132501"/>
                <a:ext cx="1112987" cy="583638"/>
              </a:xfrm>
              <a:prstGeom prst="bentConnector3">
                <a:avLst>
                  <a:gd name="adj1" fmla="val 50000"/>
                </a:avLst>
              </a:prstGeom>
              <a:noFill/>
              <a:ln w="19050" cap="flat" cmpd="sng" algn="ctr">
                <a:solidFill>
                  <a:srgbClr val="4F81BD"/>
                </a:solidFill>
                <a:prstDash val="solid"/>
                <a:tailEnd type="triangle"/>
              </a:ln>
              <a:effectLst/>
            </p:spPr>
          </p:cxnSp>
          <p:pic>
            <p:nvPicPr>
              <p:cNvPr id="177" name="Image 176">
                <a:extLst>
                  <a:ext uri="{FF2B5EF4-FFF2-40B4-BE49-F238E27FC236}">
                    <a16:creationId xmlns:a16="http://schemas.microsoft.com/office/drawing/2014/main" id="{10B7E825-CEC3-49AA-87EA-5A62412C1D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162" y="1969444"/>
                <a:ext cx="199746" cy="199746"/>
              </a:xfrm>
              <a:prstGeom prst="rect">
                <a:avLst/>
              </a:prstGeom>
            </p:spPr>
          </p:pic>
          <p:pic>
            <p:nvPicPr>
              <p:cNvPr id="178" name="Image 177">
                <a:extLst>
                  <a:ext uri="{FF2B5EF4-FFF2-40B4-BE49-F238E27FC236}">
                    <a16:creationId xmlns:a16="http://schemas.microsoft.com/office/drawing/2014/main" id="{9F3DFE78-D468-4BD3-BF1F-950150A867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371" y="2274639"/>
                <a:ext cx="199746" cy="199746"/>
              </a:xfrm>
              <a:prstGeom prst="rect">
                <a:avLst/>
              </a:prstGeom>
            </p:spPr>
          </p:pic>
          <p:pic>
            <p:nvPicPr>
              <p:cNvPr id="179" name="Image 178">
                <a:extLst>
                  <a:ext uri="{FF2B5EF4-FFF2-40B4-BE49-F238E27FC236}">
                    <a16:creationId xmlns:a16="http://schemas.microsoft.com/office/drawing/2014/main" id="{A7D43F62-AA61-4A9E-98F4-3DF7F2E6A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039" y="2932799"/>
                <a:ext cx="199746" cy="199746"/>
              </a:xfrm>
              <a:prstGeom prst="rect">
                <a:avLst/>
              </a:prstGeom>
            </p:spPr>
          </p:pic>
          <p:pic>
            <p:nvPicPr>
              <p:cNvPr id="180" name="Image 179">
                <a:extLst>
                  <a:ext uri="{FF2B5EF4-FFF2-40B4-BE49-F238E27FC236}">
                    <a16:creationId xmlns:a16="http://schemas.microsoft.com/office/drawing/2014/main" id="{B11CB2F6-7A5B-4DB8-B8A1-CD342AA65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248" y="4180636"/>
                <a:ext cx="199746" cy="199746"/>
              </a:xfrm>
              <a:prstGeom prst="rect">
                <a:avLst/>
              </a:prstGeom>
            </p:spPr>
          </p:pic>
          <p:sp>
            <p:nvSpPr>
              <p:cNvPr id="181" name="ZoneTexte 180">
                <a:extLst>
                  <a:ext uri="{FF2B5EF4-FFF2-40B4-BE49-F238E27FC236}">
                    <a16:creationId xmlns:a16="http://schemas.microsoft.com/office/drawing/2014/main" id="{5ED2E7A9-7CA2-4265-B51A-6BC863140676}"/>
                  </a:ext>
                </a:extLst>
              </p:cNvPr>
              <p:cNvSpPr txBox="1"/>
              <p:nvPr/>
            </p:nvSpPr>
            <p:spPr>
              <a:xfrm>
                <a:off x="2482883" y="1935105"/>
                <a:ext cx="44621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sp>
            <p:nvSpPr>
              <p:cNvPr id="182" name="ZoneTexte 181">
                <a:extLst>
                  <a:ext uri="{FF2B5EF4-FFF2-40B4-BE49-F238E27FC236}">
                    <a16:creationId xmlns:a16="http://schemas.microsoft.com/office/drawing/2014/main" id="{BACC7E35-37AF-48CB-B789-07C9F3A9F67B}"/>
                  </a:ext>
                </a:extLst>
              </p:cNvPr>
              <p:cNvSpPr txBox="1"/>
              <p:nvPr/>
            </p:nvSpPr>
            <p:spPr>
              <a:xfrm>
                <a:off x="2482883" y="2250591"/>
                <a:ext cx="337195"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@ED</a:t>
                </a:r>
              </a:p>
            </p:txBody>
          </p:sp>
          <p:sp>
            <p:nvSpPr>
              <p:cNvPr id="183" name="ZoneTexte 182">
                <a:extLst>
                  <a:ext uri="{FF2B5EF4-FFF2-40B4-BE49-F238E27FC236}">
                    <a16:creationId xmlns:a16="http://schemas.microsoft.com/office/drawing/2014/main" id="{F36E49CE-F4D9-40CA-B250-59390B69826F}"/>
                  </a:ext>
                </a:extLst>
              </p:cNvPr>
              <p:cNvSpPr txBox="1"/>
              <p:nvPr/>
            </p:nvSpPr>
            <p:spPr>
              <a:xfrm>
                <a:off x="2522201" y="2675933"/>
                <a:ext cx="446216" cy="2756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@DT</a:t>
                </a:r>
              </a:p>
            </p:txBody>
          </p:sp>
          <p:sp>
            <p:nvSpPr>
              <p:cNvPr id="184" name="ZoneTexte 183">
                <a:extLst>
                  <a:ext uri="{FF2B5EF4-FFF2-40B4-BE49-F238E27FC236}">
                    <a16:creationId xmlns:a16="http://schemas.microsoft.com/office/drawing/2014/main" id="{F3AB4216-C280-4DE4-AE02-59A33FD54B98}"/>
                  </a:ext>
                </a:extLst>
              </p:cNvPr>
              <p:cNvSpPr txBox="1"/>
              <p:nvPr/>
            </p:nvSpPr>
            <p:spPr>
              <a:xfrm>
                <a:off x="3873968" y="4307380"/>
                <a:ext cx="44621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pic>
            <p:nvPicPr>
              <p:cNvPr id="185" name="Image 184">
                <a:extLst>
                  <a:ext uri="{FF2B5EF4-FFF2-40B4-BE49-F238E27FC236}">
                    <a16:creationId xmlns:a16="http://schemas.microsoft.com/office/drawing/2014/main" id="{EB065BBE-4F51-439E-8377-E40FC541F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717" y="2437198"/>
                <a:ext cx="199746" cy="199746"/>
              </a:xfrm>
              <a:prstGeom prst="rect">
                <a:avLst/>
              </a:prstGeom>
            </p:spPr>
          </p:pic>
          <p:sp>
            <p:nvSpPr>
              <p:cNvPr id="186" name="ZoneTexte 185">
                <a:extLst>
                  <a:ext uri="{FF2B5EF4-FFF2-40B4-BE49-F238E27FC236}">
                    <a16:creationId xmlns:a16="http://schemas.microsoft.com/office/drawing/2014/main" id="{BE7306C7-A9C1-4055-84B9-747CC51F2E78}"/>
                  </a:ext>
                </a:extLst>
              </p:cNvPr>
              <p:cNvSpPr txBox="1"/>
              <p:nvPr/>
            </p:nvSpPr>
            <p:spPr>
              <a:xfrm>
                <a:off x="3713229" y="2413149"/>
                <a:ext cx="689587"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 @DU</a:t>
                </a:r>
              </a:p>
            </p:txBody>
          </p:sp>
          <p:pic>
            <p:nvPicPr>
              <p:cNvPr id="187" name="Image 186">
                <a:extLst>
                  <a:ext uri="{FF2B5EF4-FFF2-40B4-BE49-F238E27FC236}">
                    <a16:creationId xmlns:a16="http://schemas.microsoft.com/office/drawing/2014/main" id="{EDE25BBC-3FE9-462A-9207-4F48B59C8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955" y="3485256"/>
                <a:ext cx="199746" cy="199746"/>
              </a:xfrm>
              <a:prstGeom prst="rect">
                <a:avLst/>
              </a:prstGeom>
            </p:spPr>
          </p:pic>
          <p:sp>
            <p:nvSpPr>
              <p:cNvPr id="188" name="ZoneTexte 187">
                <a:extLst>
                  <a:ext uri="{FF2B5EF4-FFF2-40B4-BE49-F238E27FC236}">
                    <a16:creationId xmlns:a16="http://schemas.microsoft.com/office/drawing/2014/main" id="{D4BC6125-F5A1-4FE4-B275-0D3B894CD65A}"/>
                  </a:ext>
                </a:extLst>
              </p:cNvPr>
              <p:cNvSpPr txBox="1"/>
              <p:nvPr/>
            </p:nvSpPr>
            <p:spPr>
              <a:xfrm>
                <a:off x="3095900" y="3625467"/>
                <a:ext cx="74244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 @DED</a:t>
                </a:r>
              </a:p>
            </p:txBody>
          </p:sp>
          <p:grpSp>
            <p:nvGrpSpPr>
              <p:cNvPr id="189" name="Groupe 188">
                <a:extLst>
                  <a:ext uri="{FF2B5EF4-FFF2-40B4-BE49-F238E27FC236}">
                    <a16:creationId xmlns:a16="http://schemas.microsoft.com/office/drawing/2014/main" id="{2396F9DD-66D9-4F26-BB98-A322EFE49F58}"/>
                  </a:ext>
                </a:extLst>
              </p:cNvPr>
              <p:cNvGrpSpPr/>
              <p:nvPr/>
            </p:nvGrpSpPr>
            <p:grpSpPr>
              <a:xfrm>
                <a:off x="165495" y="5332099"/>
                <a:ext cx="4189813" cy="249208"/>
                <a:chOff x="210281" y="5324435"/>
                <a:chExt cx="4189813" cy="249208"/>
              </a:xfrm>
            </p:grpSpPr>
            <p:sp>
              <p:nvSpPr>
                <p:cNvPr id="190" name="Rectangle à coins arrondis 58">
                  <a:extLst>
                    <a:ext uri="{FF2B5EF4-FFF2-40B4-BE49-F238E27FC236}">
                      <a16:creationId xmlns:a16="http://schemas.microsoft.com/office/drawing/2014/main" id="{EAC9A492-392B-4209-A561-34E938F70074}"/>
                    </a:ext>
                  </a:extLst>
                </p:cNvPr>
                <p:cNvSpPr/>
                <p:nvPr/>
              </p:nvSpPr>
              <p:spPr>
                <a:xfrm>
                  <a:off x="2414188" y="5324435"/>
                  <a:ext cx="911081" cy="236644"/>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Dans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91" name="Rectangle à coins arrondis 59">
                  <a:extLst>
                    <a:ext uri="{FF2B5EF4-FFF2-40B4-BE49-F238E27FC236}">
                      <a16:creationId xmlns:a16="http://schemas.microsoft.com/office/drawing/2014/main" id="{2418D26F-16E3-47F0-9981-21E90543E2C6}"/>
                    </a:ext>
                  </a:extLst>
                </p:cNvPr>
                <p:cNvSpPr/>
                <p:nvPr/>
              </p:nvSpPr>
              <p:spPr>
                <a:xfrm>
                  <a:off x="1359502" y="5328440"/>
                  <a:ext cx="896947" cy="224675"/>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Hors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92" name="Rectangle à coins arrondis 60">
                  <a:extLst>
                    <a:ext uri="{FF2B5EF4-FFF2-40B4-BE49-F238E27FC236}">
                      <a16:creationId xmlns:a16="http://schemas.microsoft.com/office/drawing/2014/main" id="{818C5D18-52D0-4039-AB5B-9568FD09075D}"/>
                    </a:ext>
                  </a:extLst>
                </p:cNvPr>
                <p:cNvSpPr/>
                <p:nvPr/>
              </p:nvSpPr>
              <p:spPr>
                <a:xfrm>
                  <a:off x="3478881" y="5336999"/>
                  <a:ext cx="921213" cy="236644"/>
                </a:xfrm>
                <a:prstGeom prst="roundRect">
                  <a:avLst/>
                </a:prstGeom>
                <a:solidFill>
                  <a:sysClr val="window" lastClr="FFFFFF"/>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Par </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sp>
              <p:nvSpPr>
                <p:cNvPr id="193" name="ZoneTexte 192">
                  <a:extLst>
                    <a:ext uri="{FF2B5EF4-FFF2-40B4-BE49-F238E27FC236}">
                      <a16:creationId xmlns:a16="http://schemas.microsoft.com/office/drawing/2014/main" id="{4FEFFE99-A0B3-42C1-9D32-770F6DEF89BE}"/>
                    </a:ext>
                  </a:extLst>
                </p:cNvPr>
                <p:cNvSpPr txBox="1"/>
                <p:nvPr/>
              </p:nvSpPr>
              <p:spPr>
                <a:xfrm>
                  <a:off x="210281" y="5328440"/>
                  <a:ext cx="822835" cy="1653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Action réalisée :</a:t>
                  </a:r>
                </a:p>
              </p:txBody>
            </p:sp>
          </p:grpSp>
        </p:grpSp>
      </p:grpSp>
      <p:sp>
        <p:nvSpPr>
          <p:cNvPr id="194" name="Ellipse 193">
            <a:extLst>
              <a:ext uri="{FF2B5EF4-FFF2-40B4-BE49-F238E27FC236}">
                <a16:creationId xmlns:a16="http://schemas.microsoft.com/office/drawing/2014/main" id="{2617F265-4228-437E-9F0F-F2447428B318}"/>
              </a:ext>
            </a:extLst>
          </p:cNvPr>
          <p:cNvSpPr/>
          <p:nvPr/>
        </p:nvSpPr>
        <p:spPr bwMode="auto">
          <a:xfrm>
            <a:off x="3015028" y="5089423"/>
            <a:ext cx="1858039" cy="1412983"/>
          </a:xfrm>
          <a:prstGeom prst="ellipse">
            <a:avLst/>
          </a:prstGeom>
          <a:noFill/>
          <a:ln w="38100">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68" name="Titre 2"/>
          <p:cNvSpPr>
            <a:spLocks noGrp="1"/>
          </p:cNvSpPr>
          <p:nvPr>
            <p:ph type="title"/>
          </p:nvPr>
        </p:nvSpPr>
        <p:spPr bwMode="auto">
          <a:xfrm>
            <a:off x="646734" y="382719"/>
            <a:ext cx="13609015" cy="1301895"/>
          </a:xfrm>
        </p:spPr>
        <p:txBody>
          <a:bodyPr/>
          <a:lstStyle/>
          <a:p>
            <a:pPr>
              <a:defRPr/>
            </a:pPr>
            <a:r>
              <a:rPr lang="fr-FR" b="1" dirty="0">
                <a:latin typeface="+mn-lt"/>
              </a:rPr>
              <a:t>5. AMETHIS </a:t>
            </a:r>
            <a:br>
              <a:rPr lang="fr-FR" b="1" dirty="0">
                <a:latin typeface="+mn-lt"/>
              </a:rPr>
            </a:br>
            <a:r>
              <a:rPr lang="fr-FR" sz="4400" dirty="0">
                <a:latin typeface="+mn-lt"/>
              </a:rPr>
              <a:t>Dématérialisation des signatures (sauf établissement)</a:t>
            </a:r>
            <a:endParaRPr sz="4400" dirty="0">
              <a:latin typeface="+mn-lt"/>
            </a:endParaRPr>
          </a:p>
        </p:txBody>
      </p:sp>
    </p:spTree>
    <p:extLst>
      <p:ext uri="{BB962C8B-B14F-4D97-AF65-F5344CB8AC3E}">
        <p14:creationId xmlns:p14="http://schemas.microsoft.com/office/powerpoint/2010/main" val="211893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19</a:t>
            </a:fld>
            <a:endParaRPr lang="fr-FR"/>
          </a:p>
        </p:txBody>
      </p:sp>
      <p:grpSp>
        <p:nvGrpSpPr>
          <p:cNvPr id="132" name="Groupe 131">
            <a:extLst>
              <a:ext uri="{FF2B5EF4-FFF2-40B4-BE49-F238E27FC236}">
                <a16:creationId xmlns:a16="http://schemas.microsoft.com/office/drawing/2014/main" id="{338843A1-B187-47F4-B0E1-A1423544EC91}"/>
              </a:ext>
            </a:extLst>
          </p:cNvPr>
          <p:cNvGrpSpPr/>
          <p:nvPr/>
        </p:nvGrpSpPr>
        <p:grpSpPr>
          <a:xfrm>
            <a:off x="359124" y="1726164"/>
            <a:ext cx="13433460" cy="7508174"/>
            <a:chOff x="3411358" y="2348880"/>
            <a:chExt cx="8733314" cy="3960440"/>
          </a:xfrm>
        </p:grpSpPr>
        <p:sp>
          <p:nvSpPr>
            <p:cNvPr id="133" name="Rectangle 132">
              <a:extLst>
                <a:ext uri="{FF2B5EF4-FFF2-40B4-BE49-F238E27FC236}">
                  <a16:creationId xmlns:a16="http://schemas.microsoft.com/office/drawing/2014/main" id="{944F404F-0019-4FB3-BFE1-32D4E3170DDC}"/>
                </a:ext>
              </a:extLst>
            </p:cNvPr>
            <p:cNvSpPr/>
            <p:nvPr/>
          </p:nvSpPr>
          <p:spPr>
            <a:xfrm>
              <a:off x="3411358" y="2348880"/>
              <a:ext cx="8733314" cy="3960440"/>
            </a:xfrm>
            <a:prstGeom prst="rect">
              <a:avLst/>
            </a:prstGeom>
            <a:solidFill>
              <a:sysClr val="window" lastClr="FFFFFF">
                <a:lumMod val="95000"/>
              </a:sysClr>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800" b="0" i="0" u="none" strike="noStrike" kern="0" cap="none" spc="0" normalizeH="0" baseline="0" noProof="0">
                <a:ln>
                  <a:noFill/>
                </a:ln>
                <a:solidFill>
                  <a:prstClr val="white"/>
                </a:solidFill>
                <a:effectLst/>
                <a:uLnTx/>
                <a:uFillTx/>
                <a:latin typeface="Calibri"/>
                <a:cs typeface="Arial"/>
              </a:endParaRPr>
            </a:p>
          </p:txBody>
        </p:sp>
        <p:grpSp>
          <p:nvGrpSpPr>
            <p:cNvPr id="134" name="Groupe 133">
              <a:extLst>
                <a:ext uri="{FF2B5EF4-FFF2-40B4-BE49-F238E27FC236}">
                  <a16:creationId xmlns:a16="http://schemas.microsoft.com/office/drawing/2014/main" id="{6DA4AB9C-3871-4785-BEEA-DCD080CA2030}"/>
                </a:ext>
              </a:extLst>
            </p:cNvPr>
            <p:cNvGrpSpPr/>
            <p:nvPr/>
          </p:nvGrpSpPr>
          <p:grpSpPr>
            <a:xfrm>
              <a:off x="3411358" y="2417407"/>
              <a:ext cx="8611872" cy="3820905"/>
              <a:chOff x="-44786" y="1256402"/>
              <a:chExt cx="9100136" cy="4324905"/>
            </a:xfrm>
          </p:grpSpPr>
          <p:cxnSp>
            <p:nvCxnSpPr>
              <p:cNvPr id="135" name="Connecteur en angle 3">
                <a:extLst>
                  <a:ext uri="{FF2B5EF4-FFF2-40B4-BE49-F238E27FC236}">
                    <a16:creationId xmlns:a16="http://schemas.microsoft.com/office/drawing/2014/main" id="{DB0F587B-E840-4101-9167-768E1F22094C}"/>
                  </a:ext>
                </a:extLst>
              </p:cNvPr>
              <p:cNvCxnSpPr>
                <a:cxnSpLocks/>
                <a:stCxn id="157" idx="3"/>
                <a:endCxn id="173" idx="0"/>
              </p:cNvCxnSpPr>
              <p:nvPr/>
            </p:nvCxnSpPr>
            <p:spPr>
              <a:xfrm flipV="1">
                <a:off x="3895911" y="1338816"/>
                <a:ext cx="4416639" cy="2925743"/>
              </a:xfrm>
              <a:prstGeom prst="bentConnector4">
                <a:avLst>
                  <a:gd name="adj1" fmla="val 41849"/>
                  <a:gd name="adj2" fmla="val 107813"/>
                </a:avLst>
              </a:prstGeom>
              <a:noFill/>
              <a:ln w="9525" cap="flat" cmpd="sng" algn="ctr">
                <a:solidFill>
                  <a:srgbClr val="4F81BD">
                    <a:shade val="95000"/>
                    <a:satMod val="105000"/>
                  </a:srgbClr>
                </a:solidFill>
                <a:prstDash val="lgDash"/>
                <a:tailEnd type="triangle"/>
              </a:ln>
              <a:effectLst/>
            </p:spPr>
          </p:cxnSp>
          <p:sp>
            <p:nvSpPr>
              <p:cNvPr id="136" name="Rectangle à coins arrondis 4">
                <a:extLst>
                  <a:ext uri="{FF2B5EF4-FFF2-40B4-BE49-F238E27FC236}">
                    <a16:creationId xmlns:a16="http://schemas.microsoft.com/office/drawing/2014/main" id="{864DC943-FB2E-43CD-BF4E-0EE5C0A48DF7}"/>
                  </a:ext>
                </a:extLst>
              </p:cNvPr>
              <p:cNvSpPr/>
              <p:nvPr/>
            </p:nvSpPr>
            <p:spPr>
              <a:xfrm>
                <a:off x="2082509" y="1267158"/>
                <a:ext cx="720218" cy="504056"/>
              </a:xfrm>
              <a:prstGeom prst="roundRect">
                <a:avLst/>
              </a:prstGeom>
              <a:solidFill>
                <a:srgbClr val="1C619A"/>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dossier</a:t>
                </a:r>
              </a:p>
            </p:txBody>
          </p:sp>
          <p:sp>
            <p:nvSpPr>
              <p:cNvPr id="137" name="Ellipse 136">
                <a:extLst>
                  <a:ext uri="{FF2B5EF4-FFF2-40B4-BE49-F238E27FC236}">
                    <a16:creationId xmlns:a16="http://schemas.microsoft.com/office/drawing/2014/main" id="{1F307AB2-DD57-4428-83AD-64AD8F485A4C}"/>
                  </a:ext>
                </a:extLst>
              </p:cNvPr>
              <p:cNvSpPr/>
              <p:nvPr/>
            </p:nvSpPr>
            <p:spPr>
              <a:xfrm>
                <a:off x="88344" y="1328538"/>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Candidat admis/ Doctorant</a:t>
                </a:r>
              </a:p>
            </p:txBody>
          </p:sp>
          <p:sp>
            <p:nvSpPr>
              <p:cNvPr id="138" name="Ellipse 137">
                <a:extLst>
                  <a:ext uri="{FF2B5EF4-FFF2-40B4-BE49-F238E27FC236}">
                    <a16:creationId xmlns:a16="http://schemas.microsoft.com/office/drawing/2014/main" id="{A0FE2491-9349-42E6-BF87-168F208C9DD7}"/>
                  </a:ext>
                </a:extLst>
              </p:cNvPr>
              <p:cNvSpPr/>
              <p:nvPr/>
            </p:nvSpPr>
            <p:spPr>
              <a:xfrm>
                <a:off x="74550" y="1925860"/>
                <a:ext cx="999225"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de thèse</a:t>
                </a:r>
              </a:p>
            </p:txBody>
          </p:sp>
          <p:sp>
            <p:nvSpPr>
              <p:cNvPr id="139" name="Ellipse 138">
                <a:extLst>
                  <a:ext uri="{FF2B5EF4-FFF2-40B4-BE49-F238E27FC236}">
                    <a16:creationId xmlns:a16="http://schemas.microsoft.com/office/drawing/2014/main" id="{69466F37-FBD4-45B2-8307-C900EF0C3FCE}"/>
                  </a:ext>
                </a:extLst>
              </p:cNvPr>
              <p:cNvSpPr/>
              <p:nvPr/>
            </p:nvSpPr>
            <p:spPr>
              <a:xfrm>
                <a:off x="110554" y="2654745"/>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de laboratoire</a:t>
                </a:r>
              </a:p>
            </p:txBody>
          </p:sp>
          <p:sp>
            <p:nvSpPr>
              <p:cNvPr id="140" name="Ellipse 139">
                <a:extLst>
                  <a:ext uri="{FF2B5EF4-FFF2-40B4-BE49-F238E27FC236}">
                    <a16:creationId xmlns:a16="http://schemas.microsoft.com/office/drawing/2014/main" id="{D808D2E7-99D9-4636-8249-346D64821894}"/>
                  </a:ext>
                </a:extLst>
              </p:cNvPr>
              <p:cNvSpPr/>
              <p:nvPr/>
            </p:nvSpPr>
            <p:spPr>
              <a:xfrm>
                <a:off x="110554" y="3344762"/>
                <a:ext cx="972003"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Gestionnaire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ED</a:t>
                </a:r>
              </a:p>
            </p:txBody>
          </p:sp>
          <p:sp>
            <p:nvSpPr>
              <p:cNvPr id="141" name="Ellipse 140">
                <a:extLst>
                  <a:ext uri="{FF2B5EF4-FFF2-40B4-BE49-F238E27FC236}">
                    <a16:creationId xmlns:a16="http://schemas.microsoft.com/office/drawing/2014/main" id="{B447F3AB-C787-4A1B-9598-57EE66ED1A91}"/>
                  </a:ext>
                </a:extLst>
              </p:cNvPr>
              <p:cNvSpPr/>
              <p:nvPr/>
            </p:nvSpPr>
            <p:spPr>
              <a:xfrm>
                <a:off x="120402" y="3992834"/>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DIRECTEUR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ED</a:t>
                </a:r>
              </a:p>
            </p:txBody>
          </p:sp>
          <p:sp>
            <p:nvSpPr>
              <p:cNvPr id="142" name="Rectangle à coins arrondis 10">
                <a:extLst>
                  <a:ext uri="{FF2B5EF4-FFF2-40B4-BE49-F238E27FC236}">
                    <a16:creationId xmlns:a16="http://schemas.microsoft.com/office/drawing/2014/main" id="{CBE5286B-D84E-48EE-AF7C-7BBB8BD40879}"/>
                  </a:ext>
                </a:extLst>
              </p:cNvPr>
              <p:cNvSpPr/>
              <p:nvPr/>
            </p:nvSpPr>
            <p:spPr>
              <a:xfrm>
                <a:off x="5204967" y="4674847"/>
                <a:ext cx="1692491" cy="476206"/>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dans SI Scolarité établissement (délivrance carte étudiant)</a:t>
                </a:r>
              </a:p>
            </p:txBody>
          </p:sp>
          <p:cxnSp>
            <p:nvCxnSpPr>
              <p:cNvPr id="143" name="Connecteur droit avec flèche 142">
                <a:extLst>
                  <a:ext uri="{FF2B5EF4-FFF2-40B4-BE49-F238E27FC236}">
                    <a16:creationId xmlns:a16="http://schemas.microsoft.com/office/drawing/2014/main" id="{E129BA8C-4153-4E17-8A5F-3046938783F8}"/>
                  </a:ext>
                </a:extLst>
              </p:cNvPr>
              <p:cNvCxnSpPr>
                <a:cxnSpLocks/>
                <a:stCxn id="154" idx="2"/>
                <a:endCxn id="155" idx="0"/>
              </p:cNvCxnSpPr>
              <p:nvPr/>
            </p:nvCxnSpPr>
            <p:spPr>
              <a:xfrm flipH="1">
                <a:off x="3552717" y="2445738"/>
                <a:ext cx="8390" cy="206796"/>
              </a:xfrm>
              <a:prstGeom prst="straightConnector1">
                <a:avLst/>
              </a:prstGeom>
              <a:noFill/>
              <a:ln w="12700" cap="flat" cmpd="sng" algn="ctr">
                <a:solidFill>
                  <a:srgbClr val="1C619A"/>
                </a:solidFill>
                <a:prstDash val="solid"/>
                <a:tailEnd type="triangle"/>
              </a:ln>
              <a:effectLst/>
            </p:spPr>
          </p:cxnSp>
          <p:cxnSp>
            <p:nvCxnSpPr>
              <p:cNvPr id="144" name="Connecteur droit 143">
                <a:extLst>
                  <a:ext uri="{FF2B5EF4-FFF2-40B4-BE49-F238E27FC236}">
                    <a16:creationId xmlns:a16="http://schemas.microsoft.com/office/drawing/2014/main" id="{908AB847-5226-4865-A547-1C8814E46569}"/>
                  </a:ext>
                </a:extLst>
              </p:cNvPr>
              <p:cNvCxnSpPr/>
              <p:nvPr/>
            </p:nvCxnSpPr>
            <p:spPr>
              <a:xfrm>
                <a:off x="-44786" y="2528609"/>
                <a:ext cx="9077336" cy="8462"/>
              </a:xfrm>
              <a:prstGeom prst="line">
                <a:avLst/>
              </a:prstGeom>
              <a:noFill/>
              <a:ln w="9525" cap="flat" cmpd="sng" algn="ctr">
                <a:solidFill>
                  <a:srgbClr val="4F81BD">
                    <a:shade val="95000"/>
                    <a:satMod val="105000"/>
                  </a:srgbClr>
                </a:solidFill>
                <a:prstDash val="dash"/>
              </a:ln>
              <a:effectLst/>
            </p:spPr>
          </p:cxnSp>
          <p:cxnSp>
            <p:nvCxnSpPr>
              <p:cNvPr id="145" name="Connecteur droit 144">
                <a:extLst>
                  <a:ext uri="{FF2B5EF4-FFF2-40B4-BE49-F238E27FC236}">
                    <a16:creationId xmlns:a16="http://schemas.microsoft.com/office/drawing/2014/main" id="{8E004DFB-A9E9-4E5D-9AAE-E4BC347B4781}"/>
                  </a:ext>
                </a:extLst>
              </p:cNvPr>
              <p:cNvCxnSpPr/>
              <p:nvPr/>
            </p:nvCxnSpPr>
            <p:spPr>
              <a:xfrm>
                <a:off x="-44786" y="3273908"/>
                <a:ext cx="9077336" cy="0"/>
              </a:xfrm>
              <a:prstGeom prst="line">
                <a:avLst/>
              </a:prstGeom>
              <a:noFill/>
              <a:ln w="9525" cap="flat" cmpd="sng" algn="ctr">
                <a:solidFill>
                  <a:srgbClr val="4F81BD">
                    <a:shade val="95000"/>
                    <a:satMod val="105000"/>
                  </a:srgbClr>
                </a:solidFill>
                <a:prstDash val="dash"/>
              </a:ln>
              <a:effectLst/>
            </p:spPr>
          </p:cxnSp>
          <p:cxnSp>
            <p:nvCxnSpPr>
              <p:cNvPr id="146" name="Connecteur droit 145">
                <a:extLst>
                  <a:ext uri="{FF2B5EF4-FFF2-40B4-BE49-F238E27FC236}">
                    <a16:creationId xmlns:a16="http://schemas.microsoft.com/office/drawing/2014/main" id="{2B43D437-5A7D-41E8-A106-759D5534F68F}"/>
                  </a:ext>
                </a:extLst>
              </p:cNvPr>
              <p:cNvCxnSpPr/>
              <p:nvPr/>
            </p:nvCxnSpPr>
            <p:spPr>
              <a:xfrm>
                <a:off x="-44786" y="3943725"/>
                <a:ext cx="9100136" cy="0"/>
              </a:xfrm>
              <a:prstGeom prst="line">
                <a:avLst/>
              </a:prstGeom>
              <a:noFill/>
              <a:ln w="9525" cap="flat" cmpd="sng" algn="ctr">
                <a:solidFill>
                  <a:srgbClr val="4F81BD">
                    <a:shade val="95000"/>
                    <a:satMod val="105000"/>
                  </a:srgbClr>
                </a:solidFill>
                <a:prstDash val="dash"/>
              </a:ln>
              <a:effectLst/>
            </p:spPr>
          </p:cxnSp>
          <p:cxnSp>
            <p:nvCxnSpPr>
              <p:cNvPr id="147" name="Connecteur droit 146">
                <a:extLst>
                  <a:ext uri="{FF2B5EF4-FFF2-40B4-BE49-F238E27FC236}">
                    <a16:creationId xmlns:a16="http://schemas.microsoft.com/office/drawing/2014/main" id="{393147F6-7418-4613-B830-DFA6A83F35EF}"/>
                  </a:ext>
                </a:extLst>
              </p:cNvPr>
              <p:cNvCxnSpPr/>
              <p:nvPr/>
            </p:nvCxnSpPr>
            <p:spPr>
              <a:xfrm>
                <a:off x="-44786" y="4590019"/>
                <a:ext cx="9077336" cy="0"/>
              </a:xfrm>
              <a:prstGeom prst="line">
                <a:avLst/>
              </a:prstGeom>
              <a:noFill/>
              <a:ln w="9525" cap="flat" cmpd="sng" algn="ctr">
                <a:solidFill>
                  <a:srgbClr val="4F81BD">
                    <a:shade val="95000"/>
                    <a:satMod val="105000"/>
                  </a:srgbClr>
                </a:solidFill>
                <a:prstDash val="dash"/>
              </a:ln>
              <a:effectLst/>
            </p:spPr>
          </p:cxnSp>
          <p:cxnSp>
            <p:nvCxnSpPr>
              <p:cNvPr id="148" name="Connecteur droit 147">
                <a:extLst>
                  <a:ext uri="{FF2B5EF4-FFF2-40B4-BE49-F238E27FC236}">
                    <a16:creationId xmlns:a16="http://schemas.microsoft.com/office/drawing/2014/main" id="{A40A5DC1-33DF-466D-AB4E-7E5826E31C16}"/>
                  </a:ext>
                </a:extLst>
              </p:cNvPr>
              <p:cNvCxnSpPr/>
              <p:nvPr/>
            </p:nvCxnSpPr>
            <p:spPr>
              <a:xfrm>
                <a:off x="-44786" y="5236864"/>
                <a:ext cx="9077336" cy="0"/>
              </a:xfrm>
              <a:prstGeom prst="line">
                <a:avLst/>
              </a:prstGeom>
              <a:noFill/>
              <a:ln w="9525" cap="flat" cmpd="sng" algn="ctr">
                <a:solidFill>
                  <a:srgbClr val="4F81BD">
                    <a:shade val="95000"/>
                    <a:satMod val="105000"/>
                  </a:srgbClr>
                </a:solidFill>
                <a:prstDash val="dash"/>
              </a:ln>
              <a:effectLst/>
            </p:spPr>
          </p:cxnSp>
          <p:cxnSp>
            <p:nvCxnSpPr>
              <p:cNvPr id="149" name="Connecteur droit 148">
                <a:extLst>
                  <a:ext uri="{FF2B5EF4-FFF2-40B4-BE49-F238E27FC236}">
                    <a16:creationId xmlns:a16="http://schemas.microsoft.com/office/drawing/2014/main" id="{C2A49E1F-7F5B-41F5-A6F0-B7BC82D5D6A5}"/>
                  </a:ext>
                </a:extLst>
              </p:cNvPr>
              <p:cNvCxnSpPr/>
              <p:nvPr/>
            </p:nvCxnSpPr>
            <p:spPr>
              <a:xfrm flipV="1">
                <a:off x="-44786" y="1857219"/>
                <a:ext cx="9100136" cy="10606"/>
              </a:xfrm>
              <a:prstGeom prst="line">
                <a:avLst/>
              </a:prstGeom>
              <a:noFill/>
              <a:ln w="9525" cap="flat" cmpd="sng" algn="ctr">
                <a:solidFill>
                  <a:srgbClr val="4F81BD">
                    <a:shade val="95000"/>
                    <a:satMod val="105000"/>
                  </a:srgbClr>
                </a:solidFill>
                <a:prstDash val="dash"/>
              </a:ln>
              <a:effectLst/>
            </p:spPr>
          </p:cxnSp>
          <p:cxnSp>
            <p:nvCxnSpPr>
              <p:cNvPr id="150" name="Connecteur droit avec flèche 149">
                <a:extLst>
                  <a:ext uri="{FF2B5EF4-FFF2-40B4-BE49-F238E27FC236}">
                    <a16:creationId xmlns:a16="http://schemas.microsoft.com/office/drawing/2014/main" id="{116A2900-97DF-46D4-94F8-45FF9B1395B3}"/>
                  </a:ext>
                </a:extLst>
              </p:cNvPr>
              <p:cNvCxnSpPr>
                <a:cxnSpLocks/>
                <a:stCxn id="142" idx="3"/>
                <a:endCxn id="170" idx="1"/>
              </p:cNvCxnSpPr>
              <p:nvPr/>
            </p:nvCxnSpPr>
            <p:spPr>
              <a:xfrm>
                <a:off x="6897458" y="4912950"/>
                <a:ext cx="712258" cy="21251"/>
              </a:xfrm>
              <a:prstGeom prst="straightConnector1">
                <a:avLst/>
              </a:prstGeom>
              <a:noFill/>
              <a:ln w="9525" cap="flat" cmpd="sng" algn="ctr">
                <a:solidFill>
                  <a:srgbClr val="9BBB59"/>
                </a:solidFill>
                <a:prstDash val="dash"/>
                <a:tailEnd type="triangle"/>
              </a:ln>
              <a:effectLst/>
            </p:spPr>
          </p:cxnSp>
          <p:sp>
            <p:nvSpPr>
              <p:cNvPr id="151" name="Rectangle à coins arrondis 19">
                <a:extLst>
                  <a:ext uri="{FF2B5EF4-FFF2-40B4-BE49-F238E27FC236}">
                    <a16:creationId xmlns:a16="http://schemas.microsoft.com/office/drawing/2014/main" id="{F6326A5A-969B-4162-B5AA-8079F86FBADE}"/>
                  </a:ext>
                </a:extLst>
              </p:cNvPr>
              <p:cNvSpPr/>
              <p:nvPr/>
            </p:nvSpPr>
            <p:spPr>
              <a:xfrm>
                <a:off x="1171428" y="1267159"/>
                <a:ext cx="720218" cy="504056"/>
              </a:xfrm>
              <a:prstGeom prst="roundRect">
                <a:avLst/>
              </a:prstGeom>
              <a:solidFill>
                <a:srgbClr val="1C619A"/>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Création Compte Candidat</a:t>
                </a:r>
              </a:p>
            </p:txBody>
          </p:sp>
          <p:cxnSp>
            <p:nvCxnSpPr>
              <p:cNvPr id="152" name="Connecteur droit avec flèche 151">
                <a:extLst>
                  <a:ext uri="{FF2B5EF4-FFF2-40B4-BE49-F238E27FC236}">
                    <a16:creationId xmlns:a16="http://schemas.microsoft.com/office/drawing/2014/main" id="{3FF9CBE2-F6F6-4C53-9FE8-116237418B24}"/>
                  </a:ext>
                </a:extLst>
              </p:cNvPr>
              <p:cNvCxnSpPr>
                <a:cxnSpLocks/>
                <a:stCxn id="151" idx="3"/>
                <a:endCxn id="136" idx="1"/>
              </p:cNvCxnSpPr>
              <p:nvPr/>
            </p:nvCxnSpPr>
            <p:spPr>
              <a:xfrm flipV="1">
                <a:off x="1891646" y="1519186"/>
                <a:ext cx="190863" cy="1"/>
              </a:xfrm>
              <a:prstGeom prst="straightConnector1">
                <a:avLst/>
              </a:prstGeom>
              <a:noFill/>
              <a:ln w="12700" cap="flat" cmpd="sng" algn="ctr">
                <a:solidFill>
                  <a:srgbClr val="1C619A"/>
                </a:solidFill>
                <a:prstDash val="solid"/>
                <a:tailEnd type="triangle"/>
              </a:ln>
              <a:effectLst/>
            </p:spPr>
          </p:cxnSp>
          <p:cxnSp>
            <p:nvCxnSpPr>
              <p:cNvPr id="153" name="Connecteur droit avec flèche 72">
                <a:extLst>
                  <a:ext uri="{FF2B5EF4-FFF2-40B4-BE49-F238E27FC236}">
                    <a16:creationId xmlns:a16="http://schemas.microsoft.com/office/drawing/2014/main" id="{82A215D1-4997-4132-86A1-5AAB6C0873E6}"/>
                  </a:ext>
                </a:extLst>
              </p:cNvPr>
              <p:cNvCxnSpPr>
                <a:cxnSpLocks/>
                <a:stCxn id="136" idx="2"/>
                <a:endCxn id="156" idx="0"/>
              </p:cNvCxnSpPr>
              <p:nvPr/>
            </p:nvCxnSpPr>
            <p:spPr>
              <a:xfrm rot="16200000" flipH="1">
                <a:off x="1628240" y="2585591"/>
                <a:ext cx="1631506" cy="2751"/>
              </a:xfrm>
              <a:prstGeom prst="bentConnector3">
                <a:avLst>
                  <a:gd name="adj1" fmla="val 50000"/>
                </a:avLst>
              </a:prstGeom>
              <a:noFill/>
              <a:ln w="12700" cap="flat" cmpd="sng" algn="ctr">
                <a:solidFill>
                  <a:srgbClr val="1C619A"/>
                </a:solidFill>
                <a:prstDash val="solid"/>
                <a:tailEnd type="triangle"/>
              </a:ln>
              <a:effectLst/>
            </p:spPr>
          </p:cxnSp>
          <p:sp>
            <p:nvSpPr>
              <p:cNvPr id="154" name="Rectangle à coins arrondis 22">
                <a:extLst>
                  <a:ext uri="{FF2B5EF4-FFF2-40B4-BE49-F238E27FC236}">
                    <a16:creationId xmlns:a16="http://schemas.microsoft.com/office/drawing/2014/main" id="{6717AD8E-A5FA-4DF0-8E24-E8151C6C8952}"/>
                  </a:ext>
                </a:extLst>
              </p:cNvPr>
              <p:cNvSpPr/>
              <p:nvPr/>
            </p:nvSpPr>
            <p:spPr>
              <a:xfrm>
                <a:off x="3211428" y="1955857"/>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sp>
            <p:nvSpPr>
              <p:cNvPr id="155" name="Rectangle à coins arrondis 23">
                <a:extLst>
                  <a:ext uri="{FF2B5EF4-FFF2-40B4-BE49-F238E27FC236}">
                    <a16:creationId xmlns:a16="http://schemas.microsoft.com/office/drawing/2014/main" id="{A690ABFF-59E5-4BF3-960F-41655C835816}"/>
                  </a:ext>
                </a:extLst>
              </p:cNvPr>
              <p:cNvSpPr/>
              <p:nvPr/>
            </p:nvSpPr>
            <p:spPr>
              <a:xfrm>
                <a:off x="3203038" y="2652534"/>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sp>
            <p:nvSpPr>
              <p:cNvPr id="156" name="Rectangle à coins arrondis 24">
                <a:extLst>
                  <a:ext uri="{FF2B5EF4-FFF2-40B4-BE49-F238E27FC236}">
                    <a16:creationId xmlns:a16="http://schemas.microsoft.com/office/drawing/2014/main" id="{492CB997-3060-4FAA-9469-9653A453C942}"/>
                  </a:ext>
                </a:extLst>
              </p:cNvPr>
              <p:cNvSpPr/>
              <p:nvPr/>
            </p:nvSpPr>
            <p:spPr>
              <a:xfrm>
                <a:off x="2095690" y="3402720"/>
                <a:ext cx="699358" cy="451037"/>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Contrôle admin.</a:t>
                </a:r>
              </a:p>
            </p:txBody>
          </p:sp>
          <p:sp>
            <p:nvSpPr>
              <p:cNvPr id="157" name="Rectangle à coins arrondis 25">
                <a:extLst>
                  <a:ext uri="{FF2B5EF4-FFF2-40B4-BE49-F238E27FC236}">
                    <a16:creationId xmlns:a16="http://schemas.microsoft.com/office/drawing/2014/main" id="{F063DC7E-B962-4EBE-B23E-1D7BDFA46E90}"/>
                  </a:ext>
                </a:extLst>
              </p:cNvPr>
              <p:cNvSpPr/>
              <p:nvPr/>
            </p:nvSpPr>
            <p:spPr>
              <a:xfrm>
                <a:off x="3196553" y="4019618"/>
                <a:ext cx="699358" cy="48988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Avis et signature</a:t>
                </a:r>
              </a:p>
            </p:txBody>
          </p:sp>
          <p:cxnSp>
            <p:nvCxnSpPr>
              <p:cNvPr id="158" name="Connecteur en angle 26">
                <a:extLst>
                  <a:ext uri="{FF2B5EF4-FFF2-40B4-BE49-F238E27FC236}">
                    <a16:creationId xmlns:a16="http://schemas.microsoft.com/office/drawing/2014/main" id="{B8D05F46-65A6-4949-A2E1-E1D952925AEE}"/>
                  </a:ext>
                </a:extLst>
              </p:cNvPr>
              <p:cNvCxnSpPr>
                <a:cxnSpLocks/>
                <a:stCxn id="156" idx="3"/>
                <a:endCxn id="154" idx="1"/>
              </p:cNvCxnSpPr>
              <p:nvPr/>
            </p:nvCxnSpPr>
            <p:spPr>
              <a:xfrm flipV="1">
                <a:off x="2795048" y="2200798"/>
                <a:ext cx="416380" cy="1427441"/>
              </a:xfrm>
              <a:prstGeom prst="bentConnector3">
                <a:avLst>
                  <a:gd name="adj1" fmla="val 50000"/>
                </a:avLst>
              </a:prstGeom>
              <a:noFill/>
              <a:ln w="19050" cap="flat" cmpd="sng" algn="ctr">
                <a:solidFill>
                  <a:srgbClr val="1C619A"/>
                </a:solidFill>
                <a:prstDash val="solid"/>
                <a:tailEnd type="triangle"/>
              </a:ln>
              <a:effectLst/>
            </p:spPr>
          </p:cxnSp>
          <p:cxnSp>
            <p:nvCxnSpPr>
              <p:cNvPr id="159" name="Connecteur droit avec flèche 158">
                <a:extLst>
                  <a:ext uri="{FF2B5EF4-FFF2-40B4-BE49-F238E27FC236}">
                    <a16:creationId xmlns:a16="http://schemas.microsoft.com/office/drawing/2014/main" id="{51A66B01-0B6C-43A0-AD4E-E9E905434B11}"/>
                  </a:ext>
                </a:extLst>
              </p:cNvPr>
              <p:cNvCxnSpPr>
                <a:cxnSpLocks/>
                <a:stCxn id="155" idx="2"/>
                <a:endCxn id="157" idx="0"/>
              </p:cNvCxnSpPr>
              <p:nvPr/>
            </p:nvCxnSpPr>
            <p:spPr>
              <a:xfrm flipH="1">
                <a:off x="3546232" y="3142415"/>
                <a:ext cx="6485" cy="877203"/>
              </a:xfrm>
              <a:prstGeom prst="straightConnector1">
                <a:avLst/>
              </a:prstGeom>
              <a:noFill/>
              <a:ln w="12700" cap="flat" cmpd="sng" algn="ctr">
                <a:solidFill>
                  <a:srgbClr val="1C619A"/>
                </a:solidFill>
                <a:prstDash val="solid"/>
                <a:tailEnd type="triangle"/>
              </a:ln>
              <a:effectLst/>
            </p:spPr>
          </p:cxnSp>
          <p:sp>
            <p:nvSpPr>
              <p:cNvPr id="160" name="Ellipse 159">
                <a:extLst>
                  <a:ext uri="{FF2B5EF4-FFF2-40B4-BE49-F238E27FC236}">
                    <a16:creationId xmlns:a16="http://schemas.microsoft.com/office/drawing/2014/main" id="{94964E4C-5147-4B78-8AE4-F1B450DCF971}"/>
                  </a:ext>
                </a:extLst>
              </p:cNvPr>
              <p:cNvSpPr/>
              <p:nvPr/>
            </p:nvSpPr>
            <p:spPr>
              <a:xfrm>
                <a:off x="110554" y="4677244"/>
                <a:ext cx="963221" cy="431864"/>
              </a:xfrm>
              <a:prstGeom prst="ellipse">
                <a:avLst/>
              </a:prstGeom>
              <a:solidFill>
                <a:srgbClr val="368B9B"/>
              </a:solidFill>
              <a:ln w="25400" cap="flat" cmpd="sng" algn="ctr">
                <a:solidFill>
                  <a:srgbClr val="368B9B"/>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1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Scolarité</a:t>
                </a:r>
              </a:p>
            </p:txBody>
          </p:sp>
          <p:cxnSp>
            <p:nvCxnSpPr>
              <p:cNvPr id="161" name="Connecteur droit avec flèche 160">
                <a:extLst>
                  <a:ext uri="{FF2B5EF4-FFF2-40B4-BE49-F238E27FC236}">
                    <a16:creationId xmlns:a16="http://schemas.microsoft.com/office/drawing/2014/main" id="{D872473F-6462-4FC7-9E53-14F1B581E8BB}"/>
                  </a:ext>
                </a:extLst>
              </p:cNvPr>
              <p:cNvCxnSpPr>
                <a:cxnSpLocks/>
                <a:endCxn id="142" idx="0"/>
              </p:cNvCxnSpPr>
              <p:nvPr/>
            </p:nvCxnSpPr>
            <p:spPr>
              <a:xfrm flipH="1">
                <a:off x="6051213" y="1771664"/>
                <a:ext cx="1" cy="2903183"/>
              </a:xfrm>
              <a:prstGeom prst="straightConnector1">
                <a:avLst/>
              </a:prstGeom>
              <a:noFill/>
              <a:ln w="12700" cap="flat" cmpd="sng" algn="ctr">
                <a:solidFill>
                  <a:srgbClr val="9BBB59">
                    <a:shade val="95000"/>
                    <a:satMod val="105000"/>
                  </a:srgbClr>
                </a:solidFill>
                <a:prstDash val="solid"/>
                <a:headEnd type="triangle"/>
                <a:tailEnd type="none"/>
              </a:ln>
              <a:effectLst/>
            </p:spPr>
          </p:cxnSp>
          <p:sp>
            <p:nvSpPr>
              <p:cNvPr id="162" name="Rectangle à coins arrondis 30">
                <a:extLst>
                  <a:ext uri="{FF2B5EF4-FFF2-40B4-BE49-F238E27FC236}">
                    <a16:creationId xmlns:a16="http://schemas.microsoft.com/office/drawing/2014/main" id="{5D92C273-F061-4BD0-AEEC-64E7A13F283A}"/>
                  </a:ext>
                </a:extLst>
              </p:cNvPr>
              <p:cNvSpPr/>
              <p:nvPr/>
            </p:nvSpPr>
            <p:spPr>
              <a:xfrm>
                <a:off x="5074837" y="3357523"/>
                <a:ext cx="881369" cy="489881"/>
              </a:xfrm>
              <a:prstGeom prst="roundRect">
                <a:avLst/>
              </a:prstGeom>
              <a:solidFill>
                <a:srgbClr val="9BBB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Transmission dossier signé</a:t>
                </a:r>
              </a:p>
            </p:txBody>
          </p:sp>
          <p:cxnSp>
            <p:nvCxnSpPr>
              <p:cNvPr id="163" name="Connecteur en angle 31">
                <a:extLst>
                  <a:ext uri="{FF2B5EF4-FFF2-40B4-BE49-F238E27FC236}">
                    <a16:creationId xmlns:a16="http://schemas.microsoft.com/office/drawing/2014/main" id="{98745E63-C0B8-4AB5-8EA7-A993C875E5EC}"/>
                  </a:ext>
                </a:extLst>
              </p:cNvPr>
              <p:cNvCxnSpPr>
                <a:cxnSpLocks/>
                <a:stCxn id="157" idx="3"/>
                <a:endCxn id="166" idx="2"/>
              </p:cNvCxnSpPr>
              <p:nvPr/>
            </p:nvCxnSpPr>
            <p:spPr>
              <a:xfrm flipV="1">
                <a:off x="3895911" y="3844486"/>
                <a:ext cx="488631" cy="420073"/>
              </a:xfrm>
              <a:prstGeom prst="bentConnector2">
                <a:avLst/>
              </a:prstGeom>
              <a:noFill/>
              <a:ln w="12700" cap="flat" cmpd="sng" algn="ctr">
                <a:solidFill>
                  <a:srgbClr val="1C619A"/>
                </a:solidFill>
                <a:prstDash val="solid"/>
                <a:tailEnd type="triangle"/>
              </a:ln>
              <a:effectLst/>
            </p:spPr>
          </p:cxnSp>
          <p:cxnSp>
            <p:nvCxnSpPr>
              <p:cNvPr id="164" name="Connecteur droit avec flèche 163">
                <a:extLst>
                  <a:ext uri="{FF2B5EF4-FFF2-40B4-BE49-F238E27FC236}">
                    <a16:creationId xmlns:a16="http://schemas.microsoft.com/office/drawing/2014/main" id="{D9DE95A6-EDBE-4540-802C-7430F2621CB9}"/>
                  </a:ext>
                </a:extLst>
              </p:cNvPr>
              <p:cNvCxnSpPr>
                <a:cxnSpLocks/>
                <a:stCxn id="162" idx="0"/>
              </p:cNvCxnSpPr>
              <p:nvPr/>
            </p:nvCxnSpPr>
            <p:spPr>
              <a:xfrm flipH="1" flipV="1">
                <a:off x="5515521" y="1760402"/>
                <a:ext cx="1" cy="1597121"/>
              </a:xfrm>
              <a:prstGeom prst="straightConnector1">
                <a:avLst/>
              </a:prstGeom>
              <a:noFill/>
              <a:ln w="12700" cap="flat" cmpd="sng" algn="ctr">
                <a:solidFill>
                  <a:srgbClr val="C0504D">
                    <a:shade val="95000"/>
                    <a:satMod val="105000"/>
                  </a:srgbClr>
                </a:solidFill>
                <a:prstDash val="solid"/>
                <a:tailEnd type="triangle"/>
              </a:ln>
              <a:effectLst/>
            </p:spPr>
          </p:cxnSp>
          <p:cxnSp>
            <p:nvCxnSpPr>
              <p:cNvPr id="165" name="Connecteur droit avec flèche 164">
                <a:extLst>
                  <a:ext uri="{FF2B5EF4-FFF2-40B4-BE49-F238E27FC236}">
                    <a16:creationId xmlns:a16="http://schemas.microsoft.com/office/drawing/2014/main" id="{B087FC3D-CF01-4FC0-96D9-46CD63104F23}"/>
                  </a:ext>
                </a:extLst>
              </p:cNvPr>
              <p:cNvCxnSpPr/>
              <p:nvPr/>
            </p:nvCxnSpPr>
            <p:spPr>
              <a:xfrm>
                <a:off x="5675099" y="3852469"/>
                <a:ext cx="0" cy="824775"/>
              </a:xfrm>
              <a:prstGeom prst="straightConnector1">
                <a:avLst/>
              </a:prstGeom>
              <a:noFill/>
              <a:ln w="12700" cap="flat" cmpd="sng" algn="ctr">
                <a:solidFill>
                  <a:srgbClr val="C0504D">
                    <a:shade val="95000"/>
                    <a:satMod val="105000"/>
                  </a:srgbClr>
                </a:solidFill>
                <a:prstDash val="solid"/>
                <a:tailEnd type="triangle"/>
              </a:ln>
              <a:effectLst/>
            </p:spPr>
          </p:cxnSp>
          <p:sp>
            <p:nvSpPr>
              <p:cNvPr id="166" name="Rectangle à coins arrondis 34">
                <a:extLst>
                  <a:ext uri="{FF2B5EF4-FFF2-40B4-BE49-F238E27FC236}">
                    <a16:creationId xmlns:a16="http://schemas.microsoft.com/office/drawing/2014/main" id="{36DDDF05-83DB-40F5-A525-D61E3563EF0D}"/>
                  </a:ext>
                </a:extLst>
              </p:cNvPr>
              <p:cNvSpPr/>
              <p:nvPr/>
            </p:nvSpPr>
            <p:spPr>
              <a:xfrm>
                <a:off x="3875339" y="3372973"/>
                <a:ext cx="1018405" cy="471513"/>
              </a:xfrm>
              <a:prstGeom prst="roundRect">
                <a:avLst/>
              </a:prstGeom>
              <a:solidFill>
                <a:srgbClr val="1C619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Téléchargement dossier signé</a:t>
                </a:r>
              </a:p>
            </p:txBody>
          </p:sp>
          <p:cxnSp>
            <p:nvCxnSpPr>
              <p:cNvPr id="167" name="Connecteur droit avec flèche 166">
                <a:extLst>
                  <a:ext uri="{FF2B5EF4-FFF2-40B4-BE49-F238E27FC236}">
                    <a16:creationId xmlns:a16="http://schemas.microsoft.com/office/drawing/2014/main" id="{88750F55-097D-4666-B7EA-1184CC261B0F}"/>
                  </a:ext>
                </a:extLst>
              </p:cNvPr>
              <p:cNvCxnSpPr>
                <a:cxnSpLocks/>
                <a:stCxn id="166" idx="3"/>
                <a:endCxn id="162" idx="1"/>
              </p:cNvCxnSpPr>
              <p:nvPr/>
            </p:nvCxnSpPr>
            <p:spPr>
              <a:xfrm flipV="1">
                <a:off x="4893744" y="3602464"/>
                <a:ext cx="181093" cy="6266"/>
              </a:xfrm>
              <a:prstGeom prst="straightConnector1">
                <a:avLst/>
              </a:prstGeom>
              <a:noFill/>
              <a:ln w="12700" cap="flat" cmpd="sng" algn="ctr">
                <a:solidFill>
                  <a:srgbClr val="1C619A"/>
                </a:solidFill>
                <a:prstDash val="solid"/>
                <a:tailEnd type="triangle"/>
              </a:ln>
              <a:effectLst/>
            </p:spPr>
          </p:cxnSp>
          <p:sp>
            <p:nvSpPr>
              <p:cNvPr id="168" name="Rectangle à coins arrondis 36">
                <a:extLst>
                  <a:ext uri="{FF2B5EF4-FFF2-40B4-BE49-F238E27FC236}">
                    <a16:creationId xmlns:a16="http://schemas.microsoft.com/office/drawing/2014/main" id="{800551AC-4C2B-4E1A-A5E7-4581190B5A1A}"/>
                  </a:ext>
                </a:extLst>
              </p:cNvPr>
              <p:cNvSpPr/>
              <p:nvPr/>
            </p:nvSpPr>
            <p:spPr>
              <a:xfrm>
                <a:off x="4792742" y="1256402"/>
                <a:ext cx="1881989" cy="504000"/>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Inscription Admin. Établissement (dont paiement des droits)</a:t>
                </a:r>
              </a:p>
            </p:txBody>
          </p:sp>
          <p:sp>
            <p:nvSpPr>
              <p:cNvPr id="169" name="Rectangle à coins arrondis 37">
                <a:extLst>
                  <a:ext uri="{FF2B5EF4-FFF2-40B4-BE49-F238E27FC236}">
                    <a16:creationId xmlns:a16="http://schemas.microsoft.com/office/drawing/2014/main" id="{AFA28660-FB73-4812-A9E6-3600296EF81D}"/>
                  </a:ext>
                </a:extLst>
              </p:cNvPr>
              <p:cNvSpPr/>
              <p:nvPr/>
            </p:nvSpPr>
            <p:spPr>
              <a:xfrm>
                <a:off x="7615350" y="3402719"/>
                <a:ext cx="1440000" cy="490831"/>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Compléments / modification Dossier Doctorant dans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70" name="Rectangle à coins arrondis 38">
                <a:extLst>
                  <a:ext uri="{FF2B5EF4-FFF2-40B4-BE49-F238E27FC236}">
                    <a16:creationId xmlns:a16="http://schemas.microsoft.com/office/drawing/2014/main" id="{F2CCC756-969C-4BD1-9C5B-93E9BC513294}"/>
                  </a:ext>
                </a:extLst>
              </p:cNvPr>
              <p:cNvSpPr/>
              <p:nvPr/>
            </p:nvSpPr>
            <p:spPr>
              <a:xfrm>
                <a:off x="7609716" y="4704474"/>
                <a:ext cx="1440000" cy="459453"/>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Compléments / modification Dossier Doctorant dans SI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Etabl</a:t>
                </a: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a:t>
                </a:r>
              </a:p>
            </p:txBody>
          </p:sp>
          <p:cxnSp>
            <p:nvCxnSpPr>
              <p:cNvPr id="171" name="Connecteur en angle 41">
                <a:extLst>
                  <a:ext uri="{FF2B5EF4-FFF2-40B4-BE49-F238E27FC236}">
                    <a16:creationId xmlns:a16="http://schemas.microsoft.com/office/drawing/2014/main" id="{5D3A1C94-F6E1-43AA-8712-857A3CEADEF2}"/>
                  </a:ext>
                </a:extLst>
              </p:cNvPr>
              <p:cNvCxnSpPr>
                <a:cxnSpLocks/>
                <a:stCxn id="173" idx="2"/>
                <a:endCxn id="169" idx="0"/>
              </p:cNvCxnSpPr>
              <p:nvPr/>
            </p:nvCxnSpPr>
            <p:spPr>
              <a:xfrm>
                <a:off x="8312550" y="1857219"/>
                <a:ext cx="22800" cy="1545500"/>
              </a:xfrm>
              <a:prstGeom prst="straightConnector1">
                <a:avLst/>
              </a:prstGeom>
              <a:noFill/>
              <a:ln w="19050" cap="flat" cmpd="sng" algn="ctr">
                <a:solidFill>
                  <a:srgbClr val="4F81BD">
                    <a:shade val="95000"/>
                    <a:satMod val="105000"/>
                  </a:srgbClr>
                </a:solidFill>
                <a:prstDash val="solid"/>
                <a:tailEnd type="triangle"/>
              </a:ln>
              <a:effectLst/>
            </p:spPr>
          </p:cxnSp>
          <p:cxnSp>
            <p:nvCxnSpPr>
              <p:cNvPr id="172" name="Connecteur droit avec flèche 171">
                <a:extLst>
                  <a:ext uri="{FF2B5EF4-FFF2-40B4-BE49-F238E27FC236}">
                    <a16:creationId xmlns:a16="http://schemas.microsoft.com/office/drawing/2014/main" id="{9A65F2E9-9602-407F-9F41-6C35A7638190}"/>
                  </a:ext>
                </a:extLst>
              </p:cNvPr>
              <p:cNvCxnSpPr>
                <a:cxnSpLocks/>
                <a:stCxn id="170" idx="0"/>
                <a:endCxn id="169" idx="2"/>
              </p:cNvCxnSpPr>
              <p:nvPr/>
            </p:nvCxnSpPr>
            <p:spPr>
              <a:xfrm flipV="1">
                <a:off x="8329716" y="3893550"/>
                <a:ext cx="5634" cy="810924"/>
              </a:xfrm>
              <a:prstGeom prst="straightConnector1">
                <a:avLst/>
              </a:prstGeom>
              <a:noFill/>
              <a:ln w="19050" cap="flat" cmpd="sng" algn="ctr">
                <a:solidFill>
                  <a:srgbClr val="4F81BD">
                    <a:shade val="95000"/>
                    <a:satMod val="105000"/>
                  </a:srgbClr>
                </a:solidFill>
                <a:prstDash val="solid"/>
                <a:tailEnd type="triangle"/>
              </a:ln>
              <a:effectLst/>
            </p:spPr>
          </p:cxnSp>
          <p:sp>
            <p:nvSpPr>
              <p:cNvPr id="173" name="Rectangle à coins arrondis 41">
                <a:extLst>
                  <a:ext uri="{FF2B5EF4-FFF2-40B4-BE49-F238E27FC236}">
                    <a16:creationId xmlns:a16="http://schemas.microsoft.com/office/drawing/2014/main" id="{B8A4588D-91B6-4914-9B86-39E7D244FD75}"/>
                  </a:ext>
                </a:extLst>
              </p:cNvPr>
              <p:cNvSpPr/>
              <p:nvPr/>
            </p:nvSpPr>
            <p:spPr>
              <a:xfrm>
                <a:off x="7592550" y="1338816"/>
                <a:ext cx="1440000" cy="518403"/>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Saisie Clé pour associer dossier candidat et doctorant</a:t>
                </a:r>
              </a:p>
            </p:txBody>
          </p:sp>
          <p:sp>
            <p:nvSpPr>
              <p:cNvPr id="174" name="Rectangle à coins arrondis 42">
                <a:extLst>
                  <a:ext uri="{FF2B5EF4-FFF2-40B4-BE49-F238E27FC236}">
                    <a16:creationId xmlns:a16="http://schemas.microsoft.com/office/drawing/2014/main" id="{ADC98E61-7F56-4F58-8FE0-85D1D608E3AB}"/>
                  </a:ext>
                </a:extLst>
              </p:cNvPr>
              <p:cNvSpPr/>
              <p:nvPr/>
            </p:nvSpPr>
            <p:spPr>
              <a:xfrm>
                <a:off x="6135703" y="2980813"/>
                <a:ext cx="1375729" cy="518403"/>
              </a:xfrm>
              <a:prstGeom prst="roundRect">
                <a:avLst/>
              </a:prstGeom>
              <a:solidFill>
                <a:sysClr val="window" lastClr="FFFFFF"/>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Collecte : création du dossier Doctorant</a:t>
                </a:r>
              </a:p>
            </p:txBody>
          </p:sp>
          <p:cxnSp>
            <p:nvCxnSpPr>
              <p:cNvPr id="175" name="Connecteur en angle 43">
                <a:extLst>
                  <a:ext uri="{FF2B5EF4-FFF2-40B4-BE49-F238E27FC236}">
                    <a16:creationId xmlns:a16="http://schemas.microsoft.com/office/drawing/2014/main" id="{D6422C3B-3918-4D44-A637-19BFF36BAF0D}"/>
                  </a:ext>
                </a:extLst>
              </p:cNvPr>
              <p:cNvCxnSpPr>
                <a:cxnSpLocks/>
                <a:stCxn id="168" idx="3"/>
                <a:endCxn id="174" idx="0"/>
              </p:cNvCxnSpPr>
              <p:nvPr/>
            </p:nvCxnSpPr>
            <p:spPr>
              <a:xfrm>
                <a:off x="6674731" y="1508402"/>
                <a:ext cx="148837" cy="1472411"/>
              </a:xfrm>
              <a:prstGeom prst="bentConnector2">
                <a:avLst/>
              </a:prstGeom>
              <a:noFill/>
              <a:ln w="19050" cap="flat" cmpd="sng" algn="ctr">
                <a:solidFill>
                  <a:srgbClr val="4F81BD"/>
                </a:solidFill>
                <a:prstDash val="solid"/>
                <a:tailEnd type="triangle"/>
              </a:ln>
              <a:effectLst/>
            </p:spPr>
          </p:cxnSp>
          <p:cxnSp>
            <p:nvCxnSpPr>
              <p:cNvPr id="176" name="Connecteur en angle 44">
                <a:extLst>
                  <a:ext uri="{FF2B5EF4-FFF2-40B4-BE49-F238E27FC236}">
                    <a16:creationId xmlns:a16="http://schemas.microsoft.com/office/drawing/2014/main" id="{3B431351-FF2C-497C-B12E-3919E9B42F0F}"/>
                  </a:ext>
                </a:extLst>
              </p:cNvPr>
              <p:cNvCxnSpPr/>
              <p:nvPr/>
            </p:nvCxnSpPr>
            <p:spPr>
              <a:xfrm rot="5400000" flipH="1" flipV="1">
                <a:off x="7036057" y="2132501"/>
                <a:ext cx="1112987" cy="583638"/>
              </a:xfrm>
              <a:prstGeom prst="bentConnector3">
                <a:avLst>
                  <a:gd name="adj1" fmla="val 50000"/>
                </a:avLst>
              </a:prstGeom>
              <a:noFill/>
              <a:ln w="19050" cap="flat" cmpd="sng" algn="ctr">
                <a:solidFill>
                  <a:srgbClr val="4F81BD"/>
                </a:solidFill>
                <a:prstDash val="solid"/>
                <a:tailEnd type="triangle"/>
              </a:ln>
              <a:effectLst/>
            </p:spPr>
          </p:cxnSp>
          <p:pic>
            <p:nvPicPr>
              <p:cNvPr id="177" name="Image 176">
                <a:extLst>
                  <a:ext uri="{FF2B5EF4-FFF2-40B4-BE49-F238E27FC236}">
                    <a16:creationId xmlns:a16="http://schemas.microsoft.com/office/drawing/2014/main" id="{10B7E825-CEC3-49AA-87EA-5A62412C1D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162" y="1969444"/>
                <a:ext cx="199746" cy="199746"/>
              </a:xfrm>
              <a:prstGeom prst="rect">
                <a:avLst/>
              </a:prstGeom>
            </p:spPr>
          </p:pic>
          <p:pic>
            <p:nvPicPr>
              <p:cNvPr id="178" name="Image 177">
                <a:extLst>
                  <a:ext uri="{FF2B5EF4-FFF2-40B4-BE49-F238E27FC236}">
                    <a16:creationId xmlns:a16="http://schemas.microsoft.com/office/drawing/2014/main" id="{9F3DFE78-D468-4BD3-BF1F-950150A867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371" y="2274639"/>
                <a:ext cx="199746" cy="199746"/>
              </a:xfrm>
              <a:prstGeom prst="rect">
                <a:avLst/>
              </a:prstGeom>
            </p:spPr>
          </p:pic>
          <p:pic>
            <p:nvPicPr>
              <p:cNvPr id="179" name="Image 178">
                <a:extLst>
                  <a:ext uri="{FF2B5EF4-FFF2-40B4-BE49-F238E27FC236}">
                    <a16:creationId xmlns:a16="http://schemas.microsoft.com/office/drawing/2014/main" id="{A7D43F62-AA61-4A9E-98F4-3DF7F2E6A0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6039" y="2932799"/>
                <a:ext cx="199746" cy="199746"/>
              </a:xfrm>
              <a:prstGeom prst="rect">
                <a:avLst/>
              </a:prstGeom>
            </p:spPr>
          </p:pic>
          <p:pic>
            <p:nvPicPr>
              <p:cNvPr id="180" name="Image 179">
                <a:extLst>
                  <a:ext uri="{FF2B5EF4-FFF2-40B4-BE49-F238E27FC236}">
                    <a16:creationId xmlns:a16="http://schemas.microsoft.com/office/drawing/2014/main" id="{B11CB2F6-7A5B-4DB8-B8A1-CD342AA65C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6248" y="4180636"/>
                <a:ext cx="199746" cy="199746"/>
              </a:xfrm>
              <a:prstGeom prst="rect">
                <a:avLst/>
              </a:prstGeom>
            </p:spPr>
          </p:pic>
          <p:sp>
            <p:nvSpPr>
              <p:cNvPr id="181" name="ZoneTexte 180">
                <a:extLst>
                  <a:ext uri="{FF2B5EF4-FFF2-40B4-BE49-F238E27FC236}">
                    <a16:creationId xmlns:a16="http://schemas.microsoft.com/office/drawing/2014/main" id="{5ED2E7A9-7CA2-4265-B51A-6BC863140676}"/>
                  </a:ext>
                </a:extLst>
              </p:cNvPr>
              <p:cNvSpPr txBox="1"/>
              <p:nvPr/>
            </p:nvSpPr>
            <p:spPr>
              <a:xfrm>
                <a:off x="2482883" y="1935105"/>
                <a:ext cx="44621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sp>
            <p:nvSpPr>
              <p:cNvPr id="182" name="ZoneTexte 181">
                <a:extLst>
                  <a:ext uri="{FF2B5EF4-FFF2-40B4-BE49-F238E27FC236}">
                    <a16:creationId xmlns:a16="http://schemas.microsoft.com/office/drawing/2014/main" id="{BACC7E35-37AF-48CB-B789-07C9F3A9F67B}"/>
                  </a:ext>
                </a:extLst>
              </p:cNvPr>
              <p:cNvSpPr txBox="1"/>
              <p:nvPr/>
            </p:nvSpPr>
            <p:spPr>
              <a:xfrm>
                <a:off x="2482883" y="2250591"/>
                <a:ext cx="337195"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@ED</a:t>
                </a:r>
              </a:p>
            </p:txBody>
          </p:sp>
          <p:sp>
            <p:nvSpPr>
              <p:cNvPr id="183" name="ZoneTexte 182">
                <a:extLst>
                  <a:ext uri="{FF2B5EF4-FFF2-40B4-BE49-F238E27FC236}">
                    <a16:creationId xmlns:a16="http://schemas.microsoft.com/office/drawing/2014/main" id="{F36E49CE-F4D9-40CA-B250-59390B69826F}"/>
                  </a:ext>
                </a:extLst>
              </p:cNvPr>
              <p:cNvSpPr txBox="1"/>
              <p:nvPr/>
            </p:nvSpPr>
            <p:spPr>
              <a:xfrm>
                <a:off x="2522201" y="2675933"/>
                <a:ext cx="446216" cy="275643"/>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@DT</a:t>
                </a:r>
              </a:p>
            </p:txBody>
          </p:sp>
          <p:sp>
            <p:nvSpPr>
              <p:cNvPr id="184" name="ZoneTexte 183">
                <a:extLst>
                  <a:ext uri="{FF2B5EF4-FFF2-40B4-BE49-F238E27FC236}">
                    <a16:creationId xmlns:a16="http://schemas.microsoft.com/office/drawing/2014/main" id="{F3AB4216-C280-4DE4-AE02-59A33FD54B98}"/>
                  </a:ext>
                </a:extLst>
              </p:cNvPr>
              <p:cNvSpPr txBox="1"/>
              <p:nvPr/>
            </p:nvSpPr>
            <p:spPr>
              <a:xfrm>
                <a:off x="3873968" y="4307380"/>
                <a:ext cx="44621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pic>
            <p:nvPicPr>
              <p:cNvPr id="185" name="Image 184">
                <a:extLst>
                  <a:ext uri="{FF2B5EF4-FFF2-40B4-BE49-F238E27FC236}">
                    <a16:creationId xmlns:a16="http://schemas.microsoft.com/office/drawing/2014/main" id="{EB065BBE-4F51-439E-8377-E40FC541F4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0717" y="2437198"/>
                <a:ext cx="199746" cy="199746"/>
              </a:xfrm>
              <a:prstGeom prst="rect">
                <a:avLst/>
              </a:prstGeom>
            </p:spPr>
          </p:pic>
          <p:sp>
            <p:nvSpPr>
              <p:cNvPr id="186" name="ZoneTexte 185">
                <a:extLst>
                  <a:ext uri="{FF2B5EF4-FFF2-40B4-BE49-F238E27FC236}">
                    <a16:creationId xmlns:a16="http://schemas.microsoft.com/office/drawing/2014/main" id="{BE7306C7-A9C1-4055-84B9-747CC51F2E78}"/>
                  </a:ext>
                </a:extLst>
              </p:cNvPr>
              <p:cNvSpPr txBox="1"/>
              <p:nvPr/>
            </p:nvSpPr>
            <p:spPr>
              <a:xfrm>
                <a:off x="3713229" y="2413149"/>
                <a:ext cx="689587"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 @DU</a:t>
                </a:r>
              </a:p>
            </p:txBody>
          </p:sp>
          <p:pic>
            <p:nvPicPr>
              <p:cNvPr id="187" name="Image 186">
                <a:extLst>
                  <a:ext uri="{FF2B5EF4-FFF2-40B4-BE49-F238E27FC236}">
                    <a16:creationId xmlns:a16="http://schemas.microsoft.com/office/drawing/2014/main" id="{EDE25BBC-3FE9-462A-9207-4F48B59C8E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52955" y="3485256"/>
                <a:ext cx="199746" cy="199746"/>
              </a:xfrm>
              <a:prstGeom prst="rect">
                <a:avLst/>
              </a:prstGeom>
            </p:spPr>
          </p:pic>
          <p:sp>
            <p:nvSpPr>
              <p:cNvPr id="188" name="ZoneTexte 187">
                <a:extLst>
                  <a:ext uri="{FF2B5EF4-FFF2-40B4-BE49-F238E27FC236}">
                    <a16:creationId xmlns:a16="http://schemas.microsoft.com/office/drawing/2014/main" id="{D4BC6125-F5A1-4FE4-B275-0D3B894CD65A}"/>
                  </a:ext>
                </a:extLst>
              </p:cNvPr>
              <p:cNvSpPr txBox="1"/>
              <p:nvPr/>
            </p:nvSpPr>
            <p:spPr>
              <a:xfrm>
                <a:off x="3095900" y="3625467"/>
                <a:ext cx="742446" cy="16538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Cand</a:t>
                </a: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 @DED</a:t>
                </a:r>
              </a:p>
            </p:txBody>
          </p:sp>
          <p:grpSp>
            <p:nvGrpSpPr>
              <p:cNvPr id="189" name="Groupe 188">
                <a:extLst>
                  <a:ext uri="{FF2B5EF4-FFF2-40B4-BE49-F238E27FC236}">
                    <a16:creationId xmlns:a16="http://schemas.microsoft.com/office/drawing/2014/main" id="{2396F9DD-66D9-4F26-BB98-A322EFE49F58}"/>
                  </a:ext>
                </a:extLst>
              </p:cNvPr>
              <p:cNvGrpSpPr/>
              <p:nvPr/>
            </p:nvGrpSpPr>
            <p:grpSpPr>
              <a:xfrm>
                <a:off x="165495" y="5332099"/>
                <a:ext cx="4189813" cy="249208"/>
                <a:chOff x="210281" y="5324435"/>
                <a:chExt cx="4189813" cy="249208"/>
              </a:xfrm>
            </p:grpSpPr>
            <p:sp>
              <p:nvSpPr>
                <p:cNvPr id="190" name="Rectangle à coins arrondis 58">
                  <a:extLst>
                    <a:ext uri="{FF2B5EF4-FFF2-40B4-BE49-F238E27FC236}">
                      <a16:creationId xmlns:a16="http://schemas.microsoft.com/office/drawing/2014/main" id="{EAC9A492-392B-4209-A561-34E938F70074}"/>
                    </a:ext>
                  </a:extLst>
                </p:cNvPr>
                <p:cNvSpPr/>
                <p:nvPr/>
              </p:nvSpPr>
              <p:spPr>
                <a:xfrm>
                  <a:off x="2414188" y="5324435"/>
                  <a:ext cx="911081" cy="236644"/>
                </a:xfrm>
                <a:prstGeom prst="roundRect">
                  <a:avLst/>
                </a:prstGeom>
                <a:solidFill>
                  <a:srgbClr val="1C619A"/>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Dans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91" name="Rectangle à coins arrondis 59">
                  <a:extLst>
                    <a:ext uri="{FF2B5EF4-FFF2-40B4-BE49-F238E27FC236}">
                      <a16:creationId xmlns:a16="http://schemas.microsoft.com/office/drawing/2014/main" id="{2418D26F-16E3-47F0-9981-21E90543E2C6}"/>
                    </a:ext>
                  </a:extLst>
                </p:cNvPr>
                <p:cNvSpPr/>
                <p:nvPr/>
              </p:nvSpPr>
              <p:spPr>
                <a:xfrm>
                  <a:off x="1359502" y="5328440"/>
                  <a:ext cx="896947" cy="224675"/>
                </a:xfrm>
                <a:prstGeom prst="roundRect">
                  <a:avLst/>
                </a:prstGeom>
                <a:solidFill>
                  <a:srgbClr val="9BBB59"/>
                </a:solidFill>
                <a:ln w="25400" cap="flat" cmpd="sng" algn="ctr">
                  <a:solidFill>
                    <a:srgbClr val="9BBB59"/>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rPr>
                    <a:t>Hors </a:t>
                  </a:r>
                  <a:r>
                    <a:rPr kumimoji="0" lang="fr-FR" sz="1200" b="0" i="0" u="none" strike="noStrike" kern="0" cap="none" spc="0" normalizeH="0" baseline="0" noProof="0" dirty="0" err="1">
                      <a:ln>
                        <a:noFill/>
                      </a:ln>
                      <a:solidFill>
                        <a:prstClr val="white"/>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white"/>
                    </a:solidFill>
                    <a:effectLst/>
                    <a:uLnTx/>
                    <a:uFillTx/>
                    <a:latin typeface="+mj-lt"/>
                    <a:ea typeface="Source Sans Pro" panose="020B0503030403020204" pitchFamily="34" charset="0"/>
                    <a:cs typeface="Calibri" panose="020F0502020204030204" pitchFamily="34" charset="0"/>
                  </a:endParaRPr>
                </a:p>
              </p:txBody>
            </p:sp>
            <p:sp>
              <p:nvSpPr>
                <p:cNvPr id="192" name="Rectangle à coins arrondis 60">
                  <a:extLst>
                    <a:ext uri="{FF2B5EF4-FFF2-40B4-BE49-F238E27FC236}">
                      <a16:creationId xmlns:a16="http://schemas.microsoft.com/office/drawing/2014/main" id="{818C5D18-52D0-4039-AB5B-9568FD09075D}"/>
                    </a:ext>
                  </a:extLst>
                </p:cNvPr>
                <p:cNvSpPr/>
                <p:nvPr/>
              </p:nvSpPr>
              <p:spPr>
                <a:xfrm>
                  <a:off x="3478881" y="5336999"/>
                  <a:ext cx="921213" cy="236644"/>
                </a:xfrm>
                <a:prstGeom prst="roundRect">
                  <a:avLst/>
                </a:prstGeom>
                <a:solidFill>
                  <a:sysClr val="window" lastClr="FFFFFF"/>
                </a:solidFill>
                <a:ln w="25400" cap="flat" cmpd="sng" algn="ctr">
                  <a:solidFill>
                    <a:srgbClr val="1C619A"/>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Par </a:t>
                  </a:r>
                  <a:r>
                    <a:rPr kumimoji="0" lang="fr-FR" sz="1200" b="0" i="0" u="none" strike="noStrike" kern="0" cap="none" spc="0" normalizeH="0" baseline="0" noProof="0" dirty="0" err="1">
                      <a:ln>
                        <a:noFill/>
                      </a:ln>
                      <a:solidFill>
                        <a:prstClr val="black"/>
                      </a:solidFill>
                      <a:effectLst/>
                      <a:uLnTx/>
                      <a:uFillTx/>
                      <a:latin typeface="+mj-lt"/>
                      <a:ea typeface="Source Sans Pro" panose="020B0503030403020204" pitchFamily="34" charset="0"/>
                      <a:cs typeface="Calibri" panose="020F0502020204030204" pitchFamily="34" charset="0"/>
                    </a:rPr>
                    <a:t>Amethis</a:t>
                  </a:r>
                  <a:endPar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endParaRPr>
                </a:p>
              </p:txBody>
            </p:sp>
            <p:sp>
              <p:nvSpPr>
                <p:cNvPr id="193" name="ZoneTexte 192">
                  <a:extLst>
                    <a:ext uri="{FF2B5EF4-FFF2-40B4-BE49-F238E27FC236}">
                      <a16:creationId xmlns:a16="http://schemas.microsoft.com/office/drawing/2014/main" id="{4FEFFE99-A0B3-42C1-9D32-770F6DEF89BE}"/>
                    </a:ext>
                  </a:extLst>
                </p:cNvPr>
                <p:cNvSpPr txBox="1"/>
                <p:nvPr/>
              </p:nvSpPr>
              <p:spPr>
                <a:xfrm>
                  <a:off x="210281" y="5328440"/>
                  <a:ext cx="822835" cy="16538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mj-lt"/>
                      <a:ea typeface="Source Sans Pro" panose="020B0503030403020204" pitchFamily="34" charset="0"/>
                      <a:cs typeface="Calibri" panose="020F0502020204030204" pitchFamily="34" charset="0"/>
                    </a:rPr>
                    <a:t>Action réalisée :</a:t>
                  </a:r>
                </a:p>
              </p:txBody>
            </p:sp>
          </p:grpSp>
        </p:grpSp>
      </p:grpSp>
      <p:sp>
        <p:nvSpPr>
          <p:cNvPr id="67" name="Ellipse 66">
            <a:extLst>
              <a:ext uri="{FF2B5EF4-FFF2-40B4-BE49-F238E27FC236}">
                <a16:creationId xmlns:a16="http://schemas.microsoft.com/office/drawing/2014/main" id="{07CA4F18-4729-47E3-A217-6E15BE284BB7}"/>
              </a:ext>
            </a:extLst>
          </p:cNvPr>
          <p:cNvSpPr/>
          <p:nvPr/>
        </p:nvSpPr>
        <p:spPr bwMode="auto">
          <a:xfrm>
            <a:off x="4607595" y="2321570"/>
            <a:ext cx="1873203" cy="5568143"/>
          </a:xfrm>
          <a:prstGeom prst="ellipse">
            <a:avLst/>
          </a:prstGeom>
          <a:noFill/>
          <a:ln w="38100">
            <a:solidFill>
              <a:srgbClr val="FF7C8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noFill/>
            </a:endParaRPr>
          </a:p>
        </p:txBody>
      </p:sp>
      <p:sp>
        <p:nvSpPr>
          <p:cNvPr id="70" name="Titre 2"/>
          <p:cNvSpPr>
            <a:spLocks noGrp="1"/>
          </p:cNvSpPr>
          <p:nvPr>
            <p:ph type="title"/>
          </p:nvPr>
        </p:nvSpPr>
        <p:spPr bwMode="auto">
          <a:xfrm>
            <a:off x="646734" y="382719"/>
            <a:ext cx="13609015" cy="1301895"/>
          </a:xfrm>
        </p:spPr>
        <p:txBody>
          <a:bodyPr/>
          <a:lstStyle/>
          <a:p>
            <a:pPr>
              <a:defRPr/>
            </a:pPr>
            <a:r>
              <a:rPr lang="fr-FR" b="1" dirty="0">
                <a:latin typeface="+mn-lt"/>
              </a:rPr>
              <a:t>5. AMETHIS </a:t>
            </a:r>
            <a:br>
              <a:rPr lang="fr-FR" b="1" dirty="0">
                <a:latin typeface="+mn-lt"/>
              </a:rPr>
            </a:br>
            <a:r>
              <a:rPr lang="fr-FR" sz="4400" dirty="0">
                <a:latin typeface="+mn-lt"/>
              </a:rPr>
              <a:t>Dématérialisation des signatures (sauf établissement)</a:t>
            </a:r>
            <a:endParaRPr sz="4400" dirty="0">
              <a:latin typeface="+mn-lt"/>
            </a:endParaRPr>
          </a:p>
        </p:txBody>
      </p:sp>
    </p:spTree>
    <p:extLst>
      <p:ext uri="{BB962C8B-B14F-4D97-AF65-F5344CB8AC3E}">
        <p14:creationId xmlns:p14="http://schemas.microsoft.com/office/powerpoint/2010/main" val="28115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840738" y="2957566"/>
            <a:ext cx="13415011" cy="2769989"/>
          </a:xfrm>
        </p:spPr>
        <p:txBody>
          <a:bodyPr/>
          <a:lstStyle/>
          <a:p>
            <a:pPr>
              <a:defRPr/>
            </a:pPr>
            <a:r>
              <a:rPr lang="fr-FR" sz="6000" dirty="0"/>
              <a:t>Partie 1</a:t>
            </a:r>
          </a:p>
          <a:p>
            <a:pPr>
              <a:defRPr/>
            </a:pPr>
            <a:r>
              <a:rPr lang="fr-FR" sz="7000" b="1" dirty="0"/>
              <a:t>Primo-inscription des doctorants </a:t>
            </a:r>
            <a:r>
              <a:rPr lang="fr-FR" sz="7000" dirty="0"/>
              <a:t>à Nantes Université</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2</a:t>
            </a:fld>
            <a:endParaRPr lang="fr-F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82719"/>
            <a:ext cx="13105876" cy="1301895"/>
          </a:xfrm>
        </p:spPr>
        <p:txBody>
          <a:bodyPr/>
          <a:lstStyle/>
          <a:p>
            <a:pPr>
              <a:defRPr/>
            </a:pPr>
            <a:r>
              <a:rPr lang="fr-FR" b="1" dirty="0">
                <a:latin typeface="+mn-lt"/>
              </a:rPr>
              <a:t>5. AMETHIS</a:t>
            </a:r>
            <a:br>
              <a:rPr lang="fr-FR" b="1" dirty="0">
                <a:latin typeface="+mn-lt"/>
              </a:rPr>
            </a:br>
            <a:r>
              <a:rPr lang="fr-FR" sz="4400" dirty="0">
                <a:latin typeface="+mn-lt"/>
              </a:rPr>
              <a:t>Tutoriels pour accéder au logiciel et valider un dossier</a:t>
            </a:r>
            <a:endParaRPr sz="44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20</a:t>
            </a:fld>
            <a:endParaRPr lang="fr-FR"/>
          </a:p>
        </p:txBody>
      </p:sp>
      <p:sp>
        <p:nvSpPr>
          <p:cNvPr id="8" name="Rectangle 7"/>
          <p:cNvSpPr/>
          <p:nvPr/>
        </p:nvSpPr>
        <p:spPr>
          <a:xfrm>
            <a:off x="447466" y="2033538"/>
            <a:ext cx="13808284" cy="2278624"/>
          </a:xfrm>
          <a:prstGeom prst="rect">
            <a:avLst/>
          </a:prstGeom>
        </p:spPr>
        <p:txBody>
          <a:bodyPr wrap="square" lIns="119748" tIns="59874" rIns="119748" bIns="59874">
            <a:spAutoFit/>
          </a:bodyPr>
          <a:lstStyle/>
          <a:p>
            <a:pPr marL="457200" indent="-457200">
              <a:lnSpc>
                <a:spcPct val="150000"/>
              </a:lnSpc>
              <a:buFont typeface="Arial" panose="020B0604020202020204" pitchFamily="34" charset="0"/>
              <a:buChar char="•"/>
            </a:pPr>
            <a:r>
              <a:rPr lang="fr-FR" sz="2400" dirty="0"/>
              <a:t>Accéder à AMETHIS :</a:t>
            </a:r>
          </a:p>
          <a:p>
            <a:pPr lvl="2">
              <a:lnSpc>
                <a:spcPct val="150000"/>
              </a:lnSpc>
            </a:pPr>
            <a:r>
              <a:rPr lang="fr-FR" sz="2400" dirty="0"/>
              <a:t>- Vous pouvez vous connecter à AMETHIS, pour le personnel Nantes Université, en utilisant votre identifiant et mot de passe (accès intranet).</a:t>
            </a:r>
          </a:p>
          <a:p>
            <a:pPr lvl="2">
              <a:lnSpc>
                <a:spcPct val="150000"/>
              </a:lnSpc>
            </a:pPr>
            <a:r>
              <a:rPr lang="fr-FR" sz="2400" dirty="0"/>
              <a:t>- </a:t>
            </a:r>
            <a:r>
              <a:rPr lang="fr-FR" sz="2400" dirty="0">
                <a:solidFill>
                  <a:srgbClr val="C00000"/>
                </a:solidFill>
              </a:rPr>
              <a:t>Pour se connecter à AMETHIS </a:t>
            </a:r>
            <a:r>
              <a:rPr lang="fr-FR" sz="2400" dirty="0">
                <a:solidFill>
                  <a:srgbClr val="FF0000"/>
                </a:solidFill>
              </a:rPr>
              <a:t>:  </a:t>
            </a:r>
            <a:r>
              <a:rPr lang="fr-FR" sz="2400" dirty="0">
                <a:solidFill>
                  <a:srgbClr val="FF0000"/>
                </a:solidFill>
                <a:hlinkClick r:id="rId2"/>
              </a:rPr>
              <a:t>lien sur l’intranet</a:t>
            </a:r>
            <a:endParaRPr lang="fr-FR" sz="2400" dirty="0">
              <a:solidFill>
                <a:srgbClr val="FF0000"/>
              </a:solidFill>
            </a:endParaRPr>
          </a:p>
        </p:txBody>
      </p:sp>
    </p:spTree>
    <p:extLst>
      <p:ext uri="{BB962C8B-B14F-4D97-AF65-F5344CB8AC3E}">
        <p14:creationId xmlns:p14="http://schemas.microsoft.com/office/powerpoint/2010/main" val="164094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82719"/>
            <a:ext cx="13105876" cy="1301895"/>
          </a:xfrm>
        </p:spPr>
        <p:txBody>
          <a:bodyPr/>
          <a:lstStyle/>
          <a:p>
            <a:pPr>
              <a:defRPr/>
            </a:pPr>
            <a:r>
              <a:rPr lang="fr-FR" b="1" dirty="0">
                <a:latin typeface="+mn-lt"/>
              </a:rPr>
              <a:t>5. AMETHIS</a:t>
            </a:r>
            <a:br>
              <a:rPr lang="fr-FR" b="1" dirty="0">
                <a:latin typeface="+mn-lt"/>
              </a:rPr>
            </a:br>
            <a:r>
              <a:rPr lang="fr-FR" sz="4400" dirty="0">
                <a:latin typeface="+mn-lt"/>
              </a:rPr>
              <a:t>Tutoriels pour accéder au logiciel et valider un dossier</a:t>
            </a:r>
            <a:endParaRPr sz="44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21</a:t>
            </a:fld>
            <a:endParaRPr lang="fr-FR"/>
          </a:p>
        </p:txBody>
      </p:sp>
      <p:sp>
        <p:nvSpPr>
          <p:cNvPr id="8" name="Rectangle 7"/>
          <p:cNvSpPr/>
          <p:nvPr/>
        </p:nvSpPr>
        <p:spPr>
          <a:xfrm>
            <a:off x="447466" y="2033538"/>
            <a:ext cx="13808284" cy="7264604"/>
          </a:xfrm>
          <a:prstGeom prst="rect">
            <a:avLst/>
          </a:prstGeom>
        </p:spPr>
        <p:txBody>
          <a:bodyPr wrap="square" lIns="119748" tIns="59874" rIns="119748" bIns="59874">
            <a:spAutoFit/>
          </a:bodyPr>
          <a:lstStyle/>
          <a:p>
            <a:pPr marL="457200" indent="-457200">
              <a:lnSpc>
                <a:spcPct val="150000"/>
              </a:lnSpc>
              <a:buFont typeface="Arial" panose="020B0604020202020204" pitchFamily="34" charset="0"/>
              <a:buChar char="•"/>
            </a:pPr>
            <a:r>
              <a:rPr lang="fr-FR" sz="2400" dirty="0"/>
              <a:t>Accéder à AMETHIS :</a:t>
            </a:r>
          </a:p>
          <a:p>
            <a:pPr lvl="2">
              <a:lnSpc>
                <a:spcPct val="150000"/>
              </a:lnSpc>
            </a:pPr>
            <a:r>
              <a:rPr lang="fr-FR" sz="2400" dirty="0"/>
              <a:t>- Vous pouvez vous connecter à AMETHIS, pour le personnel Nantes Université, en utilisant votre identifiant et mot de passe (accès intranet).</a:t>
            </a:r>
          </a:p>
          <a:p>
            <a:pPr lvl="2">
              <a:lnSpc>
                <a:spcPct val="150000"/>
              </a:lnSpc>
            </a:pPr>
            <a:r>
              <a:rPr lang="fr-FR" sz="2400" dirty="0"/>
              <a:t>- </a:t>
            </a:r>
            <a:r>
              <a:rPr lang="fr-FR" sz="2400" dirty="0">
                <a:solidFill>
                  <a:srgbClr val="C00000"/>
                </a:solidFill>
              </a:rPr>
              <a:t>Pour se connecter à AMETHIS </a:t>
            </a:r>
            <a:r>
              <a:rPr lang="fr-FR" sz="2400" dirty="0">
                <a:solidFill>
                  <a:srgbClr val="FF0000"/>
                </a:solidFill>
              </a:rPr>
              <a:t>: </a:t>
            </a:r>
            <a:r>
              <a:rPr lang="fr-FR" sz="2400" dirty="0">
                <a:solidFill>
                  <a:srgbClr val="FF0000"/>
                </a:solidFill>
                <a:hlinkClick r:id="rId2"/>
              </a:rPr>
              <a:t>lien sur l’intranet</a:t>
            </a:r>
            <a:endParaRPr lang="fr-FR" sz="2400" dirty="0">
              <a:solidFill>
                <a:srgbClr val="FF0000"/>
              </a:solidFill>
            </a:endParaRPr>
          </a:p>
          <a:p>
            <a:pPr marL="457200" indent="-457200">
              <a:lnSpc>
                <a:spcPct val="150000"/>
              </a:lnSpc>
              <a:buFont typeface="Arial" panose="020B0604020202020204" pitchFamily="34" charset="0"/>
              <a:buChar char="•"/>
            </a:pPr>
            <a:r>
              <a:rPr lang="fr-FR" sz="2400" dirty="0"/>
              <a:t>Consulter un dossier :</a:t>
            </a:r>
          </a:p>
          <a:p>
            <a:pPr marL="1257300" lvl="2" indent="-342900">
              <a:lnSpc>
                <a:spcPct val="150000"/>
              </a:lnSpc>
              <a:buFontTx/>
              <a:buChar char="-"/>
            </a:pPr>
            <a:r>
              <a:rPr lang="fr-FR" sz="2400" dirty="0">
                <a:solidFill>
                  <a:srgbClr val="C00000"/>
                </a:solidFill>
              </a:rPr>
              <a:t>Pour consulter le dossier : </a:t>
            </a:r>
            <a:r>
              <a:rPr lang="fr-FR" sz="2400" dirty="0">
                <a:solidFill>
                  <a:srgbClr val="FF0000"/>
                </a:solidFill>
                <a:hlinkClick r:id="rId2"/>
              </a:rPr>
              <a:t>lien sur l’intranet </a:t>
            </a:r>
            <a:endParaRPr lang="fr-FR" sz="2400" dirty="0">
              <a:solidFill>
                <a:srgbClr val="FF0000"/>
              </a:solidFill>
            </a:endParaRPr>
          </a:p>
          <a:p>
            <a:pPr marL="1257300" lvl="2" indent="-342900">
              <a:lnSpc>
                <a:spcPct val="150000"/>
              </a:lnSpc>
              <a:buFontTx/>
              <a:buChar char="-"/>
            </a:pPr>
            <a:r>
              <a:rPr lang="fr-FR" sz="2400" dirty="0"/>
              <a:t>Seule la gestionnaire de l’école doctorale peut modifier le dossier si des informations sont manquantes et/ou erronées.</a:t>
            </a:r>
          </a:p>
          <a:p>
            <a:pPr marL="342900" indent="-342900">
              <a:lnSpc>
                <a:spcPct val="150000"/>
              </a:lnSpc>
              <a:buFont typeface="Arial" panose="020B0604020202020204" pitchFamily="34" charset="0"/>
              <a:buChar char="•"/>
            </a:pPr>
            <a:r>
              <a:rPr lang="fr-FR" sz="2400" dirty="0"/>
              <a:t>Valider un dossier :</a:t>
            </a:r>
          </a:p>
          <a:p>
            <a:pPr lvl="2">
              <a:lnSpc>
                <a:spcPct val="150000"/>
              </a:lnSpc>
            </a:pPr>
            <a:r>
              <a:rPr lang="fr-FR" sz="2400" dirty="0"/>
              <a:t>- </a:t>
            </a:r>
            <a:r>
              <a:rPr lang="fr-FR" sz="2400" dirty="0">
                <a:solidFill>
                  <a:srgbClr val="C00000"/>
                </a:solidFill>
              </a:rPr>
              <a:t>Pour valider le dossier </a:t>
            </a:r>
            <a:r>
              <a:rPr lang="fr-FR" sz="2400" dirty="0">
                <a:solidFill>
                  <a:srgbClr val="FF0000"/>
                </a:solidFill>
              </a:rPr>
              <a:t>: </a:t>
            </a:r>
            <a:r>
              <a:rPr lang="fr-FR" sz="2400" dirty="0">
                <a:solidFill>
                  <a:srgbClr val="FF0000"/>
                </a:solidFill>
                <a:hlinkClick r:id="rId2"/>
              </a:rPr>
              <a:t>lien sur l’intranet</a:t>
            </a:r>
            <a:endParaRPr lang="fr-FR" sz="2400" dirty="0">
              <a:solidFill>
                <a:srgbClr val="FF0000"/>
              </a:solidFill>
            </a:endParaRPr>
          </a:p>
          <a:p>
            <a:pPr lvl="2">
              <a:lnSpc>
                <a:spcPct val="150000"/>
              </a:lnSpc>
            </a:pPr>
            <a:r>
              <a:rPr lang="fr-FR" sz="2400" dirty="0"/>
              <a:t>- Attention, si vous refusez un dossier, il n’est pas possible pour le doctorant de modifier un élément puis remettre à votre signature le dossier. Le doctorant devra saisir un nouveau dossier et relancer le parcours de signature.</a:t>
            </a:r>
          </a:p>
        </p:txBody>
      </p:sp>
    </p:spTree>
    <p:extLst>
      <p:ext uri="{BB962C8B-B14F-4D97-AF65-F5344CB8AC3E}">
        <p14:creationId xmlns:p14="http://schemas.microsoft.com/office/powerpoint/2010/main" val="1341859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22</a:t>
            </a:fld>
            <a:endParaRPr lang="fr-FR"/>
          </a:p>
        </p:txBody>
      </p:sp>
      <p:sp>
        <p:nvSpPr>
          <p:cNvPr id="6" name="Rectangle à coins arrondis 5"/>
          <p:cNvSpPr/>
          <p:nvPr/>
        </p:nvSpPr>
        <p:spPr bwMode="auto">
          <a:xfrm>
            <a:off x="287115" y="233338"/>
            <a:ext cx="432048"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283" y="1890752"/>
            <a:ext cx="9903149" cy="5400600"/>
          </a:xfrm>
          <a:prstGeom prst="rect">
            <a:avLst/>
          </a:prstGeom>
        </p:spPr>
      </p:pic>
    </p:spTree>
    <p:extLst>
      <p:ext uri="{BB962C8B-B14F-4D97-AF65-F5344CB8AC3E}">
        <p14:creationId xmlns:p14="http://schemas.microsoft.com/office/powerpoint/2010/main" val="3284868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82719"/>
            <a:ext cx="13465916" cy="1301895"/>
          </a:xfrm>
        </p:spPr>
        <p:txBody>
          <a:bodyPr/>
          <a:lstStyle/>
          <a:p>
            <a:pPr>
              <a:defRPr/>
            </a:pPr>
            <a:r>
              <a:rPr lang="fr-FR" b="1" dirty="0">
                <a:latin typeface="+mn-lt"/>
              </a:rPr>
              <a:t>6. Le dossier d’inscription </a:t>
            </a:r>
            <a:br>
              <a:rPr lang="fr-FR" b="1" dirty="0">
                <a:latin typeface="+mn-lt"/>
              </a:rPr>
            </a:br>
            <a:r>
              <a:rPr lang="fr-FR" sz="4400" dirty="0">
                <a:latin typeface="+mn-lt"/>
              </a:rPr>
              <a:t>Cas d’une cotutelle internationale de thèse</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23</a:t>
            </a:fld>
            <a:endParaRPr lang="fr-FR"/>
          </a:p>
        </p:txBody>
      </p:sp>
      <p:sp>
        <p:nvSpPr>
          <p:cNvPr id="8" name="Rectangle 7"/>
          <p:cNvSpPr/>
          <p:nvPr/>
        </p:nvSpPr>
        <p:spPr>
          <a:xfrm>
            <a:off x="447466" y="2034560"/>
            <a:ext cx="13808284" cy="6861224"/>
          </a:xfrm>
          <a:prstGeom prst="rect">
            <a:avLst/>
          </a:prstGeom>
        </p:spPr>
        <p:txBody>
          <a:bodyPr wrap="square" lIns="119748" tIns="59874" rIns="119748" bIns="59874">
            <a:spAutoFit/>
          </a:bodyPr>
          <a:lstStyle/>
          <a:p>
            <a:r>
              <a:rPr lang="fr-FR" sz="2200" b="1" dirty="0"/>
              <a:t>Modèle de convention de cotutelle proposé par Nantes Université : </a:t>
            </a:r>
            <a:r>
              <a:rPr lang="fr-FR" sz="2200" b="1" dirty="0">
                <a:hlinkClick r:id="rId2"/>
              </a:rPr>
              <a:t>lien</a:t>
            </a:r>
            <a:endParaRPr lang="fr-FR" sz="2200" b="1" dirty="0"/>
          </a:p>
          <a:p>
            <a:r>
              <a:rPr lang="fr-FR" sz="2200" dirty="0"/>
              <a:t>Modèle unilingue (français) et bilingue (français-anglais). Pour d’autres langues, c’est au partenaire de traduire les articles.</a:t>
            </a:r>
          </a:p>
          <a:p>
            <a:endParaRPr lang="fr-FR" sz="2200" dirty="0"/>
          </a:p>
          <a:p>
            <a:r>
              <a:rPr lang="fr-FR" sz="2200" dirty="0"/>
              <a:t>Deux cas possibles :</a:t>
            </a:r>
          </a:p>
          <a:p>
            <a:endParaRPr lang="fr-FR" sz="2200" dirty="0"/>
          </a:p>
          <a:p>
            <a:pPr marL="228600" indent="-228600">
              <a:buFont typeface="+mj-lt"/>
              <a:buAutoNum type="arabicPeriod"/>
            </a:pPr>
            <a:r>
              <a:rPr lang="fr-FR" sz="2200" dirty="0"/>
              <a:t>L'Université partenaire vous propose déjà une version :</a:t>
            </a:r>
          </a:p>
          <a:p>
            <a:pPr lvl="1"/>
            <a:r>
              <a:rPr lang="fr-FR" sz="2200" dirty="0"/>
              <a:t>- Envoyer cette version à </a:t>
            </a:r>
            <a:r>
              <a:rPr lang="fr-FR" sz="2200" dirty="0">
                <a:hlinkClick r:id="rId3"/>
              </a:rPr>
              <a:t>cotutelle@univ-nantes.fr</a:t>
            </a:r>
            <a:r>
              <a:rPr lang="fr-FR" sz="2200" dirty="0"/>
              <a:t> (avec une traduction française obligatoirement),</a:t>
            </a:r>
          </a:p>
          <a:p>
            <a:pPr lvl="1"/>
            <a:r>
              <a:rPr lang="fr-FR" sz="2200" dirty="0"/>
              <a:t>- Relecture par le SRED, si des corrections sont à apporter</a:t>
            </a:r>
            <a:r>
              <a:rPr lang="fr-FR" sz="2200" baseline="30000" dirty="0"/>
              <a:t>1</a:t>
            </a:r>
            <a:r>
              <a:rPr lang="fr-FR" sz="2200" dirty="0"/>
              <a:t>, les communiquer à l'Université partenaire,</a:t>
            </a:r>
            <a:br>
              <a:rPr lang="fr-FR" sz="2200" dirty="0"/>
            </a:br>
            <a:r>
              <a:rPr lang="fr-FR" sz="2200" dirty="0"/>
              <a:t>- Une fois que l'Université partenaire et Nantes Université sont d'accords sur la convention, celle-ci sera mise à signature.</a:t>
            </a:r>
            <a:br>
              <a:rPr lang="fr-FR" sz="2200" dirty="0"/>
            </a:br>
            <a:r>
              <a:rPr lang="fr-FR" sz="2200" dirty="0"/>
              <a:t> </a:t>
            </a:r>
          </a:p>
          <a:p>
            <a:pPr marL="228600" indent="-228600">
              <a:buFont typeface="+mj-lt"/>
              <a:buAutoNum type="arabicPeriod" startAt="2"/>
            </a:pPr>
            <a:r>
              <a:rPr lang="fr-FR" sz="2200" dirty="0"/>
              <a:t>Vous utilisez le modèle de Nantes Université :</a:t>
            </a:r>
            <a:br>
              <a:rPr lang="fr-FR" sz="2200" dirty="0"/>
            </a:br>
            <a:r>
              <a:rPr lang="fr-FR" sz="2200" dirty="0"/>
              <a:t>- Compléter les informations demandées puis la renvoyer à </a:t>
            </a:r>
            <a:r>
              <a:rPr lang="fr-FR" sz="2200" dirty="0">
                <a:hlinkClick r:id="rId3"/>
              </a:rPr>
              <a:t>cotutelle@univ-nantes.fr</a:t>
            </a:r>
            <a:r>
              <a:rPr lang="fr-FR" sz="2200" dirty="0"/>
              <a:t>,</a:t>
            </a:r>
            <a:br>
              <a:rPr lang="fr-FR" sz="2200" dirty="0"/>
            </a:br>
            <a:r>
              <a:rPr lang="fr-FR" sz="2200" dirty="0"/>
              <a:t>- Relecture par le SRED</a:t>
            </a:r>
            <a:r>
              <a:rPr lang="fr-FR" sz="2200" baseline="30000" dirty="0"/>
              <a:t> 1</a:t>
            </a:r>
            <a:r>
              <a:rPr lang="fr-FR" sz="2200" dirty="0"/>
              <a:t>,</a:t>
            </a:r>
            <a:br>
              <a:rPr lang="fr-FR" sz="2200" dirty="0"/>
            </a:br>
            <a:r>
              <a:rPr lang="fr-FR" sz="2200" dirty="0"/>
              <a:t>- Renvoyer la version corrigée à l’Université partenaire,</a:t>
            </a:r>
            <a:br>
              <a:rPr lang="fr-FR" sz="2200" dirty="0"/>
            </a:br>
            <a:r>
              <a:rPr lang="fr-FR" sz="2200" dirty="0"/>
              <a:t>- Une fois que l'Université partenaire et Nantes Université sont d'accords sur la convention, celle-ci sera mise à signature.</a:t>
            </a:r>
          </a:p>
          <a:p>
            <a:endParaRPr lang="fr-FR" sz="2400" dirty="0"/>
          </a:p>
          <a:p>
            <a:r>
              <a:rPr lang="fr-FR" baseline="30000" dirty="0"/>
              <a:t>1</a:t>
            </a:r>
            <a:r>
              <a:rPr lang="fr-FR" dirty="0"/>
              <a:t> Lorsque vous en êtes à cette étape vous pouvez compléter votre dossier d'inscription sur AMETHIS et y joindre cette version projet. </a:t>
            </a:r>
          </a:p>
        </p:txBody>
      </p:sp>
    </p:spTree>
    <p:extLst>
      <p:ext uri="{BB962C8B-B14F-4D97-AF65-F5344CB8AC3E}">
        <p14:creationId xmlns:p14="http://schemas.microsoft.com/office/powerpoint/2010/main" val="252238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Espace réservé du contenu 3"/>
          <p:cNvSpPr>
            <a:spLocks noGrp="1"/>
          </p:cNvSpPr>
          <p:nvPr>
            <p:ph idx="1"/>
          </p:nvPr>
        </p:nvSpPr>
        <p:spPr bwMode="auto">
          <a:xfrm>
            <a:off x="840739" y="2957566"/>
            <a:ext cx="12623840" cy="2769989"/>
          </a:xfrm>
        </p:spPr>
        <p:txBody>
          <a:bodyPr/>
          <a:lstStyle/>
          <a:p>
            <a:pPr>
              <a:defRPr/>
            </a:pPr>
            <a:r>
              <a:rPr lang="fr-FR" sz="6000" dirty="0"/>
              <a:t>Partie 2</a:t>
            </a:r>
          </a:p>
          <a:p>
            <a:pPr>
              <a:defRPr/>
            </a:pPr>
            <a:r>
              <a:rPr lang="fr-FR" sz="7000" dirty="0"/>
              <a:t>Mise en place d'un </a:t>
            </a:r>
            <a:r>
              <a:rPr lang="fr-FR" sz="7000" b="1" dirty="0"/>
              <a:t>contrat doctoral</a:t>
            </a:r>
            <a:r>
              <a:rPr lang="fr-FR" sz="7000" dirty="0"/>
              <a:t> à Nantes Université</a:t>
            </a:r>
          </a:p>
        </p:txBody>
      </p:sp>
      <p:sp>
        <p:nvSpPr>
          <p:cNvPr id="3" name="Espace réservé du numéro de diapositive 2"/>
          <p:cNvSpPr>
            <a:spLocks noGrp="1"/>
          </p:cNvSpPr>
          <p:nvPr>
            <p:ph type="sldNum" sz="quarter" idx="12"/>
          </p:nvPr>
        </p:nvSpPr>
        <p:spPr bwMode="auto"/>
        <p:txBody>
          <a:bodyPr/>
          <a:lstStyle/>
          <a:p>
            <a:pPr>
              <a:defRPr/>
            </a:pPr>
            <a:fld id="{935F9AA5-BE22-4C36-8B95-5AA10E261444}" type="slidenum">
              <a:rPr lang="fr-FR"/>
              <a:t>24</a:t>
            </a:fld>
            <a:endParaRPr lang="fr-FR"/>
          </a:p>
        </p:txBody>
      </p:sp>
    </p:spTree>
    <p:extLst>
      <p:ext uri="{BB962C8B-B14F-4D97-AF65-F5344CB8AC3E}">
        <p14:creationId xmlns:p14="http://schemas.microsoft.com/office/powerpoint/2010/main" val="406543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6470"/>
            <a:ext cx="13177884" cy="1994392"/>
          </a:xfrm>
        </p:spPr>
        <p:txBody>
          <a:bodyPr/>
          <a:lstStyle/>
          <a:p>
            <a:pPr>
              <a:defRPr/>
            </a:pPr>
            <a:r>
              <a:rPr lang="fr-FR" b="1" dirty="0">
                <a:latin typeface="+mn-lt"/>
              </a:rPr>
              <a:t>1. « Je souhaite financer le recrutement d’</a:t>
            </a:r>
            <a:r>
              <a:rPr lang="fr-FR" b="1" dirty="0" err="1">
                <a:latin typeface="+mn-lt"/>
              </a:rPr>
              <a:t>un.e</a:t>
            </a:r>
            <a:r>
              <a:rPr lang="fr-FR" b="1" dirty="0">
                <a:latin typeface="+mn-lt"/>
              </a:rPr>
              <a:t> </a:t>
            </a:r>
            <a:r>
              <a:rPr lang="fr-FR" b="1" dirty="0" err="1">
                <a:latin typeface="+mn-lt"/>
              </a:rPr>
              <a:t>doctorant.e</a:t>
            </a:r>
            <a:r>
              <a:rPr lang="fr-FR" b="1" dirty="0">
                <a:latin typeface="+mn-lt"/>
              </a:rPr>
              <a:t> via Nantes Université »</a:t>
            </a:r>
            <a:r>
              <a:rPr lang="fr-FR" dirty="0">
                <a:latin typeface="+mn-lt"/>
              </a:rPr>
              <a:t> </a:t>
            </a:r>
            <a:br>
              <a:rPr lang="fr-FR" dirty="0">
                <a:latin typeface="+mn-lt"/>
              </a:rPr>
            </a:br>
            <a:r>
              <a:rPr lang="fr-FR" sz="4000" dirty="0"/>
              <a:t>Quelles sont mes options?</a:t>
            </a:r>
            <a:endParaRPr sz="40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25</a:t>
            </a:fld>
            <a:endParaRPr lang="fr-FR"/>
          </a:p>
        </p:txBody>
      </p:sp>
      <p:sp>
        <p:nvSpPr>
          <p:cNvPr id="4" name="Espace réservé du texte 2"/>
          <p:cNvSpPr txBox="1">
            <a:spLocks/>
          </p:cNvSpPr>
          <p:nvPr/>
        </p:nvSpPr>
        <p:spPr bwMode="auto">
          <a:xfrm>
            <a:off x="1355776" y="2374192"/>
            <a:ext cx="12684867" cy="6890604"/>
          </a:xfrm>
          <a:prstGeom prst="rect">
            <a:avLst/>
          </a:prstGeom>
        </p:spPr>
        <p:txBody>
          <a:bodyPr vert="horz" wrap="square" lIns="0" tIns="0" rIns="0" bIns="0" rtlCol="0">
            <a:spAutoFit/>
          </a:bodyPr>
          <a:lstStyle>
            <a:lvl1pPr marL="268288" indent="-268288" algn="l" defTabSz="1425550" eaLnBrk="1" hangingPunct="1">
              <a:lnSpc>
                <a:spcPct val="90000"/>
              </a:lnSpc>
              <a:spcBef>
                <a:spcPts val="0"/>
              </a:spcBef>
              <a:buFont typeface="Arial"/>
              <a:buChar char="•"/>
              <a:defRPr sz="2800">
                <a:solidFill>
                  <a:schemeClr val="tx1"/>
                </a:solidFill>
                <a:latin typeface="+mn-lt"/>
                <a:ea typeface="+mn-ea"/>
                <a:cs typeface="+mn-cs"/>
              </a:defRPr>
            </a:lvl1pPr>
            <a:lvl2pPr marL="803275" indent="-266700" algn="l" defTabSz="1425550" eaLnBrk="1" hangingPunct="1">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eaLnBrk="1" hangingPunct="1">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eaLnBrk="1" hangingPunct="1">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eaLnBrk="1" hangingPunct="1">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eaLnBrk="1" hangingPunct="1">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eaLnBrk="1" hangingPunct="1">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eaLnBrk="1" hangingPunct="1">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eaLnBrk="1" hangingPunct="1">
              <a:lnSpc>
                <a:spcPct val="90000"/>
              </a:lnSpc>
              <a:spcBef>
                <a:spcPts val="780"/>
              </a:spcBef>
              <a:buFont typeface="Arial"/>
              <a:buChar char="•"/>
              <a:defRPr sz="2800">
                <a:solidFill>
                  <a:schemeClr val="tx1"/>
                </a:solidFill>
                <a:latin typeface="+mn-lt"/>
                <a:ea typeface="+mn-ea"/>
                <a:cs typeface="+mn-cs"/>
              </a:defRPr>
            </a:lvl9pPr>
          </a:lstStyle>
          <a:p>
            <a:pPr marL="0" lvl="1" indent="0">
              <a:buFont typeface="Courier New"/>
              <a:buNone/>
            </a:pPr>
            <a:r>
              <a:rPr lang="fr-FR" sz="2300" b="1" dirty="0"/>
              <a:t>[1] Etablir un contrat doctoral en obtenant une allocation doctorale de Nantes </a:t>
            </a:r>
            <a:r>
              <a:rPr lang="fr-FR" sz="2300" b="1" dirty="0" err="1"/>
              <a:t>Univ</a:t>
            </a:r>
            <a:r>
              <a:rPr lang="fr-FR" sz="2300" b="1" dirty="0"/>
              <a:t>. via la </a:t>
            </a:r>
            <a:r>
              <a:rPr lang="fr-FR" sz="2300" b="1" u="sng" dirty="0"/>
              <a:t>campagne annuelle des Ecoles Doctorales (ED) pour le recrutement de doctorants contractuels</a:t>
            </a:r>
            <a:r>
              <a:rPr lang="fr-FR" sz="2300" b="1" dirty="0"/>
              <a:t> </a:t>
            </a:r>
          </a:p>
          <a:p>
            <a:pPr marL="0" lvl="1" indent="0">
              <a:buFont typeface="Courier New"/>
              <a:buNone/>
            </a:pPr>
            <a:r>
              <a:rPr lang="fr-FR" sz="1800" i="1" dirty="0">
                <a:solidFill>
                  <a:schemeClr val="accent2">
                    <a:lumMod val="75000"/>
                  </a:schemeClr>
                </a:solidFill>
              </a:rPr>
              <a:t>(syn.: « contrat doctoral d’établissement » ; financement sur « masse salariale état », MSE)</a:t>
            </a:r>
          </a:p>
          <a:p>
            <a:pPr marL="1122634" lvl="2" indent="-598738">
              <a:buFont typeface="Wingdings" panose="05000000000000000000" pitchFamily="2" charset="2"/>
              <a:buChar char="§"/>
            </a:pPr>
            <a:r>
              <a:rPr lang="fr-FR" sz="2100" dirty="0"/>
              <a:t>Répartition annuelle du nombre d’allocations doctorales accordées à chaque ED </a:t>
            </a:r>
          </a:p>
          <a:p>
            <a:pPr marL="523896" lvl="2" indent="0">
              <a:buFont typeface="Source Sans Pro"/>
              <a:buNone/>
            </a:pPr>
            <a:r>
              <a:rPr lang="fr-FR" sz="2100" dirty="0"/>
              <a:t>	</a:t>
            </a:r>
            <a:r>
              <a:rPr lang="fr-FR" sz="1800" dirty="0"/>
              <a:t>(critère : nb de titulaires HDR dans les laboratoires de Nantes U et relevant de l'ED concernée);</a:t>
            </a:r>
          </a:p>
          <a:p>
            <a:pPr marL="1122634" lvl="2" indent="-598738">
              <a:buFont typeface="Wingdings" panose="05000000000000000000" pitchFamily="2" charset="2"/>
              <a:buChar char="§"/>
            </a:pPr>
            <a:r>
              <a:rPr lang="fr-FR" sz="2100" dirty="0"/>
              <a:t>Le doctorant doit être inscrit à Nantes Université</a:t>
            </a:r>
          </a:p>
          <a:p>
            <a:pPr marL="1122634" lvl="2" indent="-598738">
              <a:buFont typeface="Wingdings" panose="05000000000000000000" pitchFamily="2" charset="2"/>
              <a:buChar char="§"/>
            </a:pPr>
            <a:r>
              <a:rPr lang="fr-FR" sz="2100" dirty="0"/>
              <a:t>Au moins un enseignant-chercheur de Nantes Université ou chercheur hébergé dans une unité de recherche dont Nantes U. est tutelle doit assurer la (</a:t>
            </a:r>
            <a:r>
              <a:rPr lang="fr-FR" sz="2100" dirty="0" err="1"/>
              <a:t>co</a:t>
            </a:r>
            <a:r>
              <a:rPr lang="fr-FR" sz="2100" dirty="0"/>
              <a:t>)direction de la thèse</a:t>
            </a:r>
          </a:p>
          <a:p>
            <a:pPr marL="1122634" lvl="2" indent="-598738">
              <a:buFont typeface="Wingdings" panose="05000000000000000000" pitchFamily="2" charset="2"/>
              <a:buChar char="§"/>
            </a:pPr>
            <a:r>
              <a:rPr lang="fr-FR" sz="2100" dirty="0"/>
              <a:t>Ces allocations doctorales affectées par Nantes U. peuvent venir en cofinancement d’autres dispositifs, régionaux, nationaux ou européens.</a:t>
            </a:r>
          </a:p>
          <a:p>
            <a:pPr marL="523896" lvl="2" indent="0">
              <a:buFont typeface="Source Sans Pro"/>
              <a:buNone/>
            </a:pPr>
            <a:endParaRPr lang="fr-FR" sz="2100" dirty="0"/>
          </a:p>
          <a:p>
            <a:pPr marL="0" lvl="1" indent="0">
              <a:buFont typeface="Courier New"/>
              <a:buNone/>
            </a:pPr>
            <a:r>
              <a:rPr lang="fr-FR" sz="2300" b="1" dirty="0"/>
              <a:t>[2] Financer un contrat doctoral en dehors de cette campagne annuelle </a:t>
            </a:r>
            <a:r>
              <a:rPr lang="fr-FR" sz="2300" b="1" u="sng" dirty="0"/>
              <a:t>en disposant au laboratoire de</a:t>
            </a:r>
            <a:r>
              <a:rPr lang="fr-FR" sz="2300" u="sng" dirty="0"/>
              <a:t> </a:t>
            </a:r>
            <a:r>
              <a:rPr lang="fr-FR" sz="2300" b="1" u="sng" dirty="0"/>
              <a:t>ressources propres</a:t>
            </a:r>
            <a:r>
              <a:rPr lang="fr-FR" sz="2300" b="1" dirty="0"/>
              <a:t> attribuées à Nantes U. via un contrat de recherche (fléchées pour un doctorant) ou toute une subvention mobilisable pour en recruter un doctorant</a:t>
            </a:r>
            <a:r>
              <a:rPr lang="fr-FR" sz="2300" dirty="0"/>
              <a:t>.</a:t>
            </a:r>
          </a:p>
          <a:p>
            <a:pPr marL="1122634" lvl="2" indent="-598738">
              <a:buFont typeface="Wingdings" panose="05000000000000000000" pitchFamily="2" charset="2"/>
              <a:buChar char="§"/>
            </a:pPr>
            <a:r>
              <a:rPr lang="fr-FR" sz="2100" dirty="0"/>
              <a:t>Exemples fréquents (liste non exhaustive): </a:t>
            </a:r>
            <a:r>
              <a:rPr lang="fr-FR" sz="2100" i="1" dirty="0"/>
              <a:t>Région PDL, ADEME, DGA, ANR, Commission européenne (Horizon 2020, …), associations/fondations (FRM, AFM, Fondation de l’UN…), ENS, autres fonds propres du laboratoire…</a:t>
            </a:r>
          </a:p>
          <a:p>
            <a:pPr marL="523896" lvl="2" indent="0">
              <a:buNone/>
            </a:pPr>
            <a:endParaRPr lang="fr-FR" sz="2100" i="1" dirty="0"/>
          </a:p>
          <a:p>
            <a:pPr marL="0" lvl="1" indent="0">
              <a:spcBef>
                <a:spcPts val="1048"/>
              </a:spcBef>
              <a:buFont typeface="Courier New"/>
              <a:buNone/>
            </a:pPr>
            <a:r>
              <a:rPr lang="fr-FR" sz="2300" b="1" dirty="0">
                <a:solidFill>
                  <a:schemeClr val="bg1">
                    <a:lumMod val="50000"/>
                  </a:schemeClr>
                </a:solidFill>
              </a:rPr>
              <a:t>[3] Financer un contrat doctoral dans une unité de recherche dont Nantes U. est tutelle mais dont l’employeur est une autre tutelle (CNRS, Inserm, IMT-A, Ecole Centrale de Nantes, </a:t>
            </a:r>
            <a:r>
              <a:rPr lang="fr-FR" b="1" dirty="0">
                <a:solidFill>
                  <a:schemeClr val="bg1">
                    <a:lumMod val="50000"/>
                  </a:schemeClr>
                </a:solidFill>
              </a:rPr>
              <a:t>…).    </a:t>
            </a:r>
          </a:p>
          <a:p>
            <a:pPr marL="0" lvl="1" indent="0">
              <a:spcBef>
                <a:spcPts val="1048"/>
              </a:spcBef>
              <a:buNone/>
            </a:pPr>
            <a:r>
              <a:rPr lang="fr-FR" sz="2300" dirty="0">
                <a:solidFill>
                  <a:schemeClr val="bg1">
                    <a:lumMod val="50000"/>
                  </a:schemeClr>
                </a:solidFill>
              </a:rPr>
              <a:t>↘</a:t>
            </a:r>
            <a:r>
              <a:rPr lang="fr-FR" dirty="0">
                <a:solidFill>
                  <a:schemeClr val="bg1">
                    <a:lumMod val="50000"/>
                  </a:schemeClr>
                </a:solidFill>
              </a:rPr>
              <a:t> </a:t>
            </a:r>
            <a:r>
              <a:rPr lang="fr-FR" sz="2300" dirty="0">
                <a:solidFill>
                  <a:schemeClr val="bg1">
                    <a:lumMod val="50000"/>
                  </a:schemeClr>
                </a:solidFill>
              </a:rPr>
              <a:t>le laboratoire &amp; candidat doctorant peuvent s’adresser à ce futur établissement employeur pour  bénéficier d'un contrat doctoral.</a:t>
            </a:r>
            <a:endParaRPr lang="fr-FR" sz="500" dirty="0"/>
          </a:p>
        </p:txBody>
      </p:sp>
      <p:pic>
        <p:nvPicPr>
          <p:cNvPr id="5" name="Image 4"/>
          <p:cNvPicPr>
            <a:picLocks noChangeAspect="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8858" y="4051770"/>
            <a:ext cx="1649838" cy="1767713"/>
          </a:xfrm>
          <a:prstGeom prst="rect">
            <a:avLst/>
          </a:prstGeom>
        </p:spPr>
      </p:pic>
      <p:sp>
        <p:nvSpPr>
          <p:cNvPr id="9" name="Arc 8"/>
          <p:cNvSpPr/>
          <p:nvPr/>
        </p:nvSpPr>
        <p:spPr>
          <a:xfrm rot="3286954" flipH="1" flipV="1">
            <a:off x="-415478" y="7559122"/>
            <a:ext cx="3542509" cy="380754"/>
          </a:xfrm>
          <a:prstGeom prst="arc">
            <a:avLst>
              <a:gd name="adj1" fmla="val 16200000"/>
              <a:gd name="adj2" fmla="val 65730"/>
            </a:avLst>
          </a:prstGeom>
          <a:ln w="19050">
            <a:solidFill>
              <a:schemeClr val="bg2">
                <a:lumMod val="75000"/>
              </a:schemeClr>
            </a:solidFill>
            <a:prstDash val="sysDot"/>
          </a:ln>
        </p:spPr>
        <p:style>
          <a:lnRef idx="2">
            <a:schemeClr val="accent1"/>
          </a:lnRef>
          <a:fillRef idx="0">
            <a:schemeClr val="accent1"/>
          </a:fillRef>
          <a:effectRef idx="1">
            <a:schemeClr val="accent1"/>
          </a:effectRef>
          <a:fontRef idx="minor">
            <a:schemeClr val="tx1"/>
          </a:fontRef>
        </p:style>
        <p:txBody>
          <a:bodyPr lIns="119748" tIns="59874" rIns="119748" bIns="59874" rtlCol="0" anchor="ctr"/>
          <a:lstStyle/>
          <a:p>
            <a:pPr algn="ctr"/>
            <a:endParaRPr lang="fr-FR"/>
          </a:p>
        </p:txBody>
      </p:sp>
      <p:cxnSp>
        <p:nvCxnSpPr>
          <p:cNvPr id="10" name="Connecteur droit 9"/>
          <p:cNvCxnSpPr/>
          <p:nvPr/>
        </p:nvCxnSpPr>
        <p:spPr>
          <a:xfrm>
            <a:off x="582471" y="5918627"/>
            <a:ext cx="559715" cy="729773"/>
          </a:xfrm>
          <a:prstGeom prst="line">
            <a:avLst/>
          </a:prstGeom>
          <a:ln w="19050">
            <a:solidFill>
              <a:schemeClr val="bg2">
                <a:lumMod val="75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bwMode="auto">
          <a:xfrm flipV="1">
            <a:off x="480643" y="2969642"/>
            <a:ext cx="595275" cy="1032274"/>
          </a:xfrm>
          <a:prstGeom prst="line">
            <a:avLst/>
          </a:prstGeom>
          <a:ln w="19050">
            <a:solidFill>
              <a:schemeClr val="bg2">
                <a:lumMod val="75000"/>
              </a:schemeClr>
            </a:solidFill>
            <a:prstDash val="sys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311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6470"/>
            <a:ext cx="13177884" cy="1994392"/>
          </a:xfrm>
        </p:spPr>
        <p:txBody>
          <a:bodyPr/>
          <a:lstStyle/>
          <a:p>
            <a:pPr>
              <a:defRPr/>
            </a:pPr>
            <a:r>
              <a:rPr lang="fr-FR" b="1" dirty="0">
                <a:latin typeface="+mn-lt"/>
              </a:rPr>
              <a:t>1. « Je souhaite financer le recrutement d’</a:t>
            </a:r>
            <a:r>
              <a:rPr lang="fr-FR" b="1" dirty="0" err="1">
                <a:latin typeface="+mn-lt"/>
              </a:rPr>
              <a:t>un.e</a:t>
            </a:r>
            <a:r>
              <a:rPr lang="fr-FR" b="1" dirty="0">
                <a:latin typeface="+mn-lt"/>
              </a:rPr>
              <a:t> </a:t>
            </a:r>
            <a:r>
              <a:rPr lang="fr-FR" b="1" dirty="0" err="1">
                <a:latin typeface="+mn-lt"/>
              </a:rPr>
              <a:t>doctorant.e</a:t>
            </a:r>
            <a:r>
              <a:rPr lang="fr-FR" b="1" dirty="0">
                <a:latin typeface="+mn-lt"/>
              </a:rPr>
              <a:t> via Nantes Université »</a:t>
            </a:r>
            <a:r>
              <a:rPr lang="fr-FR" dirty="0">
                <a:latin typeface="+mn-lt"/>
              </a:rPr>
              <a:t> </a:t>
            </a:r>
            <a:br>
              <a:rPr lang="fr-FR" dirty="0">
                <a:latin typeface="+mn-lt"/>
              </a:rPr>
            </a:br>
            <a:r>
              <a:rPr lang="fr-FR" sz="4000" dirty="0"/>
              <a:t>Quelles sont mes options?</a:t>
            </a:r>
            <a:endParaRPr sz="40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26</a:t>
            </a:fld>
            <a:endParaRPr lang="fr-FR"/>
          </a:p>
        </p:txBody>
      </p:sp>
      <p:sp>
        <p:nvSpPr>
          <p:cNvPr id="4" name="Espace réservé du texte 2"/>
          <p:cNvSpPr txBox="1">
            <a:spLocks/>
          </p:cNvSpPr>
          <p:nvPr/>
        </p:nvSpPr>
        <p:spPr bwMode="auto">
          <a:xfrm>
            <a:off x="1283148" y="2608219"/>
            <a:ext cx="12580475" cy="5351721"/>
          </a:xfrm>
          <a:prstGeom prst="rect">
            <a:avLst/>
          </a:prstGeom>
        </p:spPr>
        <p:txBody>
          <a:bodyPr vert="horz" wrap="square" lIns="0" tIns="0" rIns="0" bIns="0" rtlCol="0">
            <a:spAutoFit/>
          </a:bodyPr>
          <a:lstStyle>
            <a:lvl1pPr marL="268288" indent="-268288" algn="l" defTabSz="1425550" eaLnBrk="1" hangingPunct="1">
              <a:lnSpc>
                <a:spcPct val="90000"/>
              </a:lnSpc>
              <a:spcBef>
                <a:spcPts val="0"/>
              </a:spcBef>
              <a:buFont typeface="Arial"/>
              <a:buChar char="•"/>
              <a:defRPr sz="2800">
                <a:solidFill>
                  <a:schemeClr val="tx1"/>
                </a:solidFill>
                <a:latin typeface="+mn-lt"/>
                <a:ea typeface="+mn-ea"/>
                <a:cs typeface="+mn-cs"/>
              </a:defRPr>
            </a:lvl1pPr>
            <a:lvl2pPr marL="803275" indent="-266700" algn="l" defTabSz="1425550" eaLnBrk="1" hangingPunct="1">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eaLnBrk="1" hangingPunct="1">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eaLnBrk="1" hangingPunct="1">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eaLnBrk="1" hangingPunct="1">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eaLnBrk="1" hangingPunct="1">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eaLnBrk="1" hangingPunct="1">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eaLnBrk="1" hangingPunct="1">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eaLnBrk="1" hangingPunct="1">
              <a:lnSpc>
                <a:spcPct val="90000"/>
              </a:lnSpc>
              <a:spcBef>
                <a:spcPts val="780"/>
              </a:spcBef>
              <a:buFont typeface="Arial"/>
              <a:buChar char="•"/>
              <a:defRPr sz="2800">
                <a:solidFill>
                  <a:schemeClr val="tx1"/>
                </a:solidFill>
                <a:latin typeface="+mn-lt"/>
                <a:ea typeface="+mn-ea"/>
                <a:cs typeface="+mn-cs"/>
              </a:defRPr>
            </a:lvl9pPr>
          </a:lstStyle>
          <a:p>
            <a:pPr marL="0" lvl="1" indent="0">
              <a:buFont typeface="Courier New"/>
              <a:buNone/>
            </a:pPr>
            <a:r>
              <a:rPr lang="fr-FR" sz="3000" b="1" dirty="0"/>
              <a:t>Quelques particularités pour les contrats doctoraux obtenus avec des ressources propres (RP)</a:t>
            </a:r>
            <a:endParaRPr lang="fr-FR" sz="3000" i="1" dirty="0"/>
          </a:p>
          <a:p>
            <a:endParaRPr lang="fr-FR" sz="500" dirty="0"/>
          </a:p>
          <a:p>
            <a:pPr marL="0" lvl="1" indent="0">
              <a:buNone/>
            </a:pPr>
            <a:endParaRPr lang="fr-FR" sz="2500" dirty="0"/>
          </a:p>
          <a:p>
            <a:pPr marL="474934" lvl="1" indent="-598738">
              <a:buFont typeface="Wingdings" panose="05000000000000000000" pitchFamily="2" charset="2"/>
              <a:buChar char="§"/>
            </a:pPr>
            <a:r>
              <a:rPr lang="fr-FR" sz="2500" dirty="0"/>
              <a:t>Leur mise en place repose au préalable sur une </a:t>
            </a:r>
            <a:r>
              <a:rPr lang="fr-FR" sz="2500" u="sng" dirty="0"/>
              <a:t>convention de financement </a:t>
            </a:r>
            <a:r>
              <a:rPr lang="fr-FR" sz="2500" dirty="0"/>
              <a:t>avec l’organisme financeur </a:t>
            </a:r>
            <a:r>
              <a:rPr lang="fr-FR" sz="2200" dirty="0"/>
              <a:t>(s’adresser aux </a:t>
            </a:r>
            <a:r>
              <a:rPr lang="fr-FR" sz="2200" dirty="0" err="1"/>
              <a:t>dir</a:t>
            </a:r>
            <a:r>
              <a:rPr lang="fr-FR" sz="2200" dirty="0"/>
              <a:t>. recherche des établissements concernés pour les modèles types)</a:t>
            </a:r>
          </a:p>
          <a:p>
            <a:pPr marL="523896" lvl="2" indent="0">
              <a:buFont typeface="Source Sans Pro"/>
              <a:buNone/>
            </a:pPr>
            <a:r>
              <a:rPr lang="fr-FR" sz="2100" dirty="0">
                <a:solidFill>
                  <a:srgbClr val="FF0000"/>
                </a:solidFill>
              </a:rPr>
              <a:t>	</a:t>
            </a:r>
          </a:p>
          <a:p>
            <a:pPr marL="474934" lvl="1" indent="-598738">
              <a:buFont typeface="Wingdings" panose="05000000000000000000" pitchFamily="2" charset="2"/>
              <a:buChar char="§"/>
            </a:pPr>
            <a:r>
              <a:rPr lang="fr-FR" sz="2500" dirty="0"/>
              <a:t>Même si le calendrier préconisé pour le démarrage d’une thèse reste le même que celui des contrats doctoraux sur MSE (sept/</a:t>
            </a:r>
            <a:r>
              <a:rPr lang="fr-FR" sz="2500" dirty="0" err="1"/>
              <a:t>oct</a:t>
            </a:r>
            <a:r>
              <a:rPr lang="fr-FR" sz="2500" dirty="0"/>
              <a:t> chaque année), le </a:t>
            </a:r>
            <a:r>
              <a:rPr lang="fr-FR" sz="2500" u="sng" dirty="0"/>
              <a:t>calendrier</a:t>
            </a:r>
            <a:r>
              <a:rPr lang="fr-FR" sz="2500" dirty="0"/>
              <a:t> de sélection des candidats et d’établissement des contrats doctoraux se réalise </a:t>
            </a:r>
            <a:r>
              <a:rPr lang="fr-FR" sz="2500" u="sng" dirty="0"/>
              <a:t>davantage « au fil de l’eau »</a:t>
            </a:r>
            <a:r>
              <a:rPr lang="fr-FR" sz="2500" dirty="0"/>
              <a:t> (en fonction des dates de signature des conventions).</a:t>
            </a:r>
          </a:p>
          <a:p>
            <a:pPr marL="1122634" lvl="3" indent="0">
              <a:buNone/>
            </a:pPr>
            <a:endParaRPr lang="fr-FR" sz="2100" dirty="0"/>
          </a:p>
          <a:p>
            <a:pPr marL="320984" lvl="2" indent="-342900">
              <a:buFont typeface="Wingdings" panose="05000000000000000000" pitchFamily="2" charset="2"/>
              <a:buChar char="§"/>
            </a:pPr>
            <a:r>
              <a:rPr lang="fr-FR" sz="2500" dirty="0"/>
              <a:t>Nécessaire de </a:t>
            </a:r>
            <a:r>
              <a:rPr lang="fr-FR" sz="2500" u="sng" dirty="0"/>
              <a:t>connaître en amont les modalités de soutien du financeur en cas « d’aléa » au cours de la thèse</a:t>
            </a:r>
            <a:r>
              <a:rPr lang="fr-FR" sz="2500" dirty="0"/>
              <a:t> (abandon, possibilité de prolongation, date limite pour soutenir…)</a:t>
            </a:r>
          </a:p>
          <a:p>
            <a:pPr marL="0" lvl="2" indent="0">
              <a:buNone/>
            </a:pPr>
            <a:endParaRPr lang="fr-FR" sz="2500" i="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03139" y="2444520"/>
            <a:ext cx="648024" cy="598734"/>
          </a:xfrm>
          <a:prstGeom prst="rect">
            <a:avLst/>
          </a:prstGeom>
        </p:spPr>
      </p:pic>
    </p:spTree>
    <p:extLst>
      <p:ext uri="{BB962C8B-B14F-4D97-AF65-F5344CB8AC3E}">
        <p14:creationId xmlns:p14="http://schemas.microsoft.com/office/powerpoint/2010/main" val="89774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410419"/>
            <a:ext cx="12392174" cy="1246495"/>
          </a:xfrm>
        </p:spPr>
        <p:txBody>
          <a:bodyPr/>
          <a:lstStyle/>
          <a:p>
            <a:pPr>
              <a:defRPr/>
            </a:pPr>
            <a:r>
              <a:rPr lang="fr-FR" b="1" dirty="0">
                <a:latin typeface="+mn-lt"/>
              </a:rPr>
              <a:t>2. Le contrat doctoral en bref</a:t>
            </a:r>
            <a:br>
              <a:rPr lang="fr-FR" dirty="0">
                <a:latin typeface="+mn-lt"/>
              </a:rPr>
            </a:br>
            <a:r>
              <a:rPr lang="fr-FR" sz="4000" dirty="0">
                <a:latin typeface="+mn-lt"/>
              </a:rPr>
              <a:t>Des droits et un véritable statut pour les doctorants</a:t>
            </a:r>
            <a:endParaRPr sz="40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27</a:t>
            </a:fld>
            <a:endParaRPr lang="fr-FR"/>
          </a:p>
        </p:txBody>
      </p:sp>
      <p:sp>
        <p:nvSpPr>
          <p:cNvPr id="8" name="Rectangle 7"/>
          <p:cNvSpPr/>
          <p:nvPr/>
        </p:nvSpPr>
        <p:spPr>
          <a:xfrm>
            <a:off x="359123" y="1870219"/>
            <a:ext cx="13808284" cy="7190545"/>
          </a:xfrm>
          <a:prstGeom prst="rect">
            <a:avLst/>
          </a:prstGeom>
        </p:spPr>
        <p:txBody>
          <a:bodyPr wrap="square" lIns="119748" tIns="59874" rIns="119748" bIns="59874">
            <a:spAutoFit/>
          </a:bodyPr>
          <a:lstStyle/>
          <a:p>
            <a:pPr defTabSz="598738" eaLnBrk="0" hangingPunct="0">
              <a:spcBef>
                <a:spcPct val="20000"/>
              </a:spcBef>
              <a:defRPr/>
            </a:pPr>
            <a:r>
              <a:rPr lang="fr-FR" altLang="fr-FR" sz="2400" dirty="0">
                <a:solidFill>
                  <a:prstClr val="black"/>
                </a:solidFill>
                <a:ea typeface="MS PGothic" pitchFamily="34" charset="-128"/>
              </a:rPr>
              <a:t>Un contrat mis en place en septembre 2009 </a:t>
            </a:r>
          </a:p>
          <a:p>
            <a:pPr defTabSz="598738" eaLnBrk="0" hangingPunct="0">
              <a:spcBef>
                <a:spcPct val="20000"/>
              </a:spcBef>
              <a:defRPr/>
            </a:pPr>
            <a:r>
              <a:rPr lang="fr-FR" altLang="fr-FR" sz="2400" dirty="0">
                <a:solidFill>
                  <a:prstClr val="black"/>
                </a:solidFill>
                <a:ea typeface="MS PGothic" pitchFamily="34" charset="-128"/>
              </a:rPr>
              <a:t>(</a:t>
            </a:r>
            <a:r>
              <a:rPr lang="fr-FR" sz="2400" dirty="0">
                <a:solidFill>
                  <a:prstClr val="black"/>
                </a:solidFill>
                <a:latin typeface="Calibri"/>
                <a:ea typeface="MS PGothic" pitchFamily="34" charset="-128"/>
                <a:cs typeface="Calibri"/>
              </a:rPr>
              <a:t>↘ </a:t>
            </a:r>
            <a:r>
              <a:rPr lang="fr-FR" altLang="fr-FR" sz="2400" dirty="0">
                <a:solidFill>
                  <a:prstClr val="black"/>
                </a:solidFill>
                <a:ea typeface="MS PGothic" pitchFamily="34" charset="-128"/>
              </a:rPr>
              <a:t>décret du 23 avril 2009, modifié par le décret du 29 août 2016):</a:t>
            </a:r>
          </a:p>
          <a:p>
            <a:pPr marL="598738" indent="-598738" defTabSz="598738" eaLnBrk="0" hangingPunct="0">
              <a:spcBef>
                <a:spcPct val="20000"/>
              </a:spcBef>
              <a:buFont typeface="Wingdings" panose="05000000000000000000" pitchFamily="2" charset="2"/>
              <a:buChar char="§"/>
              <a:defRPr/>
            </a:pPr>
            <a:r>
              <a:rPr lang="fr-FR" altLang="fr-FR" sz="2400" dirty="0">
                <a:solidFill>
                  <a:prstClr val="black"/>
                </a:solidFill>
                <a:ea typeface="MS PGothic" pitchFamily="34" charset="-128"/>
              </a:rPr>
              <a:t>un </a:t>
            </a:r>
            <a:r>
              <a:rPr lang="fr-FR" altLang="fr-FR" sz="2400" b="1" dirty="0">
                <a:ea typeface="MS PGothic" pitchFamily="34" charset="-128"/>
              </a:rPr>
              <a:t>contrat unique</a:t>
            </a:r>
          </a:p>
          <a:p>
            <a:pPr marL="598738" indent="-598738" defTabSz="598738" eaLnBrk="0" hangingPunct="0">
              <a:spcBef>
                <a:spcPct val="20000"/>
              </a:spcBef>
              <a:buFont typeface="Wingdings" panose="05000000000000000000" pitchFamily="2" charset="2"/>
              <a:buChar char="§"/>
              <a:defRPr/>
            </a:pPr>
            <a:r>
              <a:rPr lang="fr-FR" altLang="fr-FR" sz="2400" dirty="0">
                <a:solidFill>
                  <a:prstClr val="black"/>
                </a:solidFill>
                <a:ea typeface="MS PGothic" pitchFamily="34" charset="-128"/>
              </a:rPr>
              <a:t>qui apporte toutes les </a:t>
            </a:r>
            <a:r>
              <a:rPr lang="fr-FR" altLang="fr-FR" sz="2400" b="1" dirty="0">
                <a:ea typeface="MS PGothic" pitchFamily="34" charset="-128"/>
              </a:rPr>
              <a:t>garanties sociales </a:t>
            </a:r>
            <a:r>
              <a:rPr lang="fr-FR" altLang="fr-FR" sz="2400" dirty="0">
                <a:solidFill>
                  <a:prstClr val="black"/>
                </a:solidFill>
                <a:ea typeface="MS PGothic" pitchFamily="34" charset="-128"/>
              </a:rPr>
              <a:t>d'un vrai contrat de travail conforme au droit public </a:t>
            </a:r>
            <a:r>
              <a:rPr lang="fr-FR" altLang="fr-FR" sz="2400" dirty="0">
                <a:ea typeface="MS PGothic" pitchFamily="34" charset="-128"/>
              </a:rPr>
              <a:t>(2)</a:t>
            </a:r>
          </a:p>
          <a:p>
            <a:pPr marL="598738" indent="-598738" defTabSz="598738" eaLnBrk="0" hangingPunct="0">
              <a:spcBef>
                <a:spcPct val="20000"/>
              </a:spcBef>
              <a:buFont typeface="Wingdings" panose="05000000000000000000" pitchFamily="2" charset="2"/>
              <a:buChar char="§"/>
              <a:defRPr/>
            </a:pPr>
            <a:r>
              <a:rPr lang="fr-FR" altLang="fr-FR" sz="2400" dirty="0">
                <a:solidFill>
                  <a:prstClr val="black"/>
                </a:solidFill>
                <a:ea typeface="MS PGothic" pitchFamily="34" charset="-128"/>
              </a:rPr>
              <a:t>de </a:t>
            </a:r>
            <a:r>
              <a:rPr lang="fr-FR" altLang="fr-FR" sz="2400" b="1" dirty="0">
                <a:ea typeface="MS PGothic" pitchFamily="34" charset="-128"/>
              </a:rPr>
              <a:t>trois ans </a:t>
            </a:r>
            <a:r>
              <a:rPr lang="fr-FR" altLang="fr-FR" sz="2400" dirty="0">
                <a:solidFill>
                  <a:prstClr val="black"/>
                </a:solidFill>
                <a:ea typeface="MS PGothic" pitchFamily="34" charset="-128"/>
              </a:rPr>
              <a:t>(1)</a:t>
            </a:r>
            <a:r>
              <a:rPr lang="fr-FR" altLang="fr-FR" sz="2400" dirty="0">
                <a:solidFill>
                  <a:srgbClr val="4F81BD">
                    <a:lumMod val="50000"/>
                  </a:srgbClr>
                </a:solidFill>
                <a:ea typeface="MS PGothic" pitchFamily="34" charset="-128"/>
              </a:rPr>
              <a:t>, </a:t>
            </a:r>
            <a:r>
              <a:rPr lang="fr-FR" altLang="fr-FR" sz="2400" dirty="0">
                <a:solidFill>
                  <a:prstClr val="black"/>
                </a:solidFill>
                <a:ea typeface="MS PGothic" pitchFamily="34" charset="-128"/>
              </a:rPr>
              <a:t>quelle que soit la durée effective de la thèse.</a:t>
            </a:r>
          </a:p>
          <a:p>
            <a:pPr defTabSz="598738" eaLnBrk="0" hangingPunct="0">
              <a:spcBef>
                <a:spcPct val="20000"/>
              </a:spcBef>
              <a:defRPr/>
            </a:pPr>
            <a:r>
              <a:rPr lang="fr-FR" sz="2400" dirty="0"/>
              <a:t>	</a:t>
            </a:r>
            <a:endParaRPr lang="fr-FR" sz="400" dirty="0"/>
          </a:p>
          <a:p>
            <a:pPr defTabSz="598738" eaLnBrk="0" hangingPunct="0">
              <a:spcBef>
                <a:spcPct val="20000"/>
              </a:spcBef>
              <a:defRPr/>
            </a:pPr>
            <a:r>
              <a:rPr lang="fr-FR" sz="2400" dirty="0"/>
              <a:t>	Prorogeable par avenant en cas de congé de maternité/ paternité/ d'adoption/maladie &gt; 4 mois 	consécutifs ou d'un congé &gt; 2 mois suite à un accident de travail. </a:t>
            </a:r>
          </a:p>
          <a:p>
            <a:pPr defTabSz="598738" eaLnBrk="0" hangingPunct="0">
              <a:spcBef>
                <a:spcPct val="20000"/>
              </a:spcBef>
              <a:defRPr/>
            </a:pPr>
            <a:endParaRPr lang="fr-FR" sz="2400" dirty="0"/>
          </a:p>
          <a:p>
            <a:pPr defTabSz="598738" eaLnBrk="0" hangingPunct="0">
              <a:spcBef>
                <a:spcPct val="20000"/>
              </a:spcBef>
              <a:defRPr/>
            </a:pPr>
            <a:r>
              <a:rPr lang="fr-FR" sz="2400" dirty="0"/>
              <a:t>	Accordé de plein droit pour une durée au plus égale à la durée du congé obtenu et dans la limite de 12 	mois, à condition toutefois que l'</a:t>
            </a:r>
            <a:r>
              <a:rPr lang="fr-FR" sz="2400" dirty="0" err="1"/>
              <a:t>intéressé.e</a:t>
            </a:r>
            <a:r>
              <a:rPr lang="fr-FR" sz="2400" dirty="0"/>
              <a:t> en formule la demande avant l'expiration de son contrat 	initial.</a:t>
            </a:r>
            <a:endParaRPr lang="fr-FR" altLang="fr-FR" sz="2400" dirty="0">
              <a:solidFill>
                <a:prstClr val="black"/>
              </a:solidFill>
              <a:ea typeface="MS PGothic" pitchFamily="34" charset="-128"/>
            </a:endParaRPr>
          </a:p>
          <a:p>
            <a:pPr lvl="2"/>
            <a:endParaRPr lang="fr-FR" sz="700" b="1" dirty="0"/>
          </a:p>
          <a:p>
            <a:pPr defTabSz="598738" eaLnBrk="0" hangingPunct="0">
              <a:spcBef>
                <a:spcPct val="20000"/>
              </a:spcBef>
              <a:defRPr/>
            </a:pPr>
            <a:endParaRPr lang="fr-FR" altLang="fr-FR" sz="500" dirty="0">
              <a:solidFill>
                <a:prstClr val="black"/>
              </a:solidFill>
              <a:ea typeface="MS PGothic" pitchFamily="34" charset="-128"/>
            </a:endParaRPr>
          </a:p>
          <a:p>
            <a:pPr defTabSz="598738" eaLnBrk="0" hangingPunct="0">
              <a:spcBef>
                <a:spcPct val="20000"/>
              </a:spcBef>
              <a:defRPr/>
            </a:pPr>
            <a:endParaRPr lang="fr-FR" altLang="fr-FR" sz="2000" i="1" dirty="0">
              <a:ea typeface="MS PGothic" pitchFamily="34" charset="-128"/>
            </a:endParaRPr>
          </a:p>
          <a:p>
            <a:pPr defTabSz="598738" eaLnBrk="0" hangingPunct="0">
              <a:spcBef>
                <a:spcPct val="20000"/>
              </a:spcBef>
              <a:defRPr/>
            </a:pPr>
            <a:endParaRPr lang="fr-FR" altLang="fr-FR" sz="2000" i="1" dirty="0">
              <a:ea typeface="MS PGothic" pitchFamily="34" charset="-128"/>
            </a:endParaRPr>
          </a:p>
          <a:p>
            <a:pPr defTabSz="598738" eaLnBrk="0" hangingPunct="0">
              <a:spcBef>
                <a:spcPct val="20000"/>
              </a:spcBef>
              <a:defRPr/>
            </a:pPr>
            <a:endParaRPr lang="fr-FR" altLang="fr-FR" sz="2000" i="1" dirty="0">
              <a:ea typeface="MS PGothic" pitchFamily="34" charset="-128"/>
            </a:endParaRPr>
          </a:p>
          <a:p>
            <a:pPr defTabSz="598738" eaLnBrk="0" hangingPunct="0">
              <a:spcBef>
                <a:spcPct val="20000"/>
              </a:spcBef>
              <a:defRPr/>
            </a:pPr>
            <a:r>
              <a:rPr lang="fr-FR" altLang="fr-FR" sz="2000" i="1" dirty="0">
                <a:ea typeface="MS PGothic" pitchFamily="34" charset="-128"/>
              </a:rPr>
              <a:t>(1) sauf cas exceptionnels de prolongation de contrats doctoraux (4</a:t>
            </a:r>
            <a:r>
              <a:rPr lang="fr-FR" altLang="fr-FR" sz="2000" i="1" baseline="30000" dirty="0">
                <a:ea typeface="MS PGothic" pitchFamily="34" charset="-128"/>
              </a:rPr>
              <a:t>e</a:t>
            </a:r>
            <a:r>
              <a:rPr lang="fr-FR" altLang="fr-FR" sz="2000" i="1" dirty="0">
                <a:ea typeface="MS PGothic" pitchFamily="34" charset="-128"/>
              </a:rPr>
              <a:t> année) accordés par certains financeurs</a:t>
            </a:r>
          </a:p>
          <a:p>
            <a:pPr defTabSz="598738" eaLnBrk="0" hangingPunct="0">
              <a:spcBef>
                <a:spcPct val="20000"/>
              </a:spcBef>
              <a:defRPr/>
            </a:pPr>
            <a:r>
              <a:rPr lang="fr-FR" altLang="fr-FR" sz="2000" i="1" dirty="0">
                <a:solidFill>
                  <a:prstClr val="black"/>
                </a:solidFill>
                <a:ea typeface="MS PGothic" pitchFamily="34" charset="-128"/>
              </a:rPr>
              <a:t>(2) </a:t>
            </a:r>
            <a:r>
              <a:rPr lang="fr-FR" sz="2000" i="1" dirty="0">
                <a:solidFill>
                  <a:prstClr val="black"/>
                </a:solidFill>
                <a:ea typeface="MS PGothic" pitchFamily="34" charset="-128"/>
              </a:rPr>
              <a:t>par l'application d'un régime reprenant l'essentiel du </a:t>
            </a:r>
            <a:r>
              <a:rPr lang="fr-FR" sz="2000" i="1" dirty="0">
                <a:solidFill>
                  <a:prstClr val="black"/>
                </a:solidFill>
                <a:ea typeface="MS PGothic" pitchFamily="34" charset="-128"/>
                <a:hlinkClick r:id="rId3" tooltip="Nouvelle fenêtre"/>
              </a:rPr>
              <a:t>décret du 17 janvier 1986</a:t>
            </a:r>
            <a:r>
              <a:rPr lang="fr-FR" sz="2000" i="1" dirty="0">
                <a:solidFill>
                  <a:prstClr val="black"/>
                </a:solidFill>
                <a:ea typeface="MS PGothic" pitchFamily="34" charset="-128"/>
              </a:rPr>
              <a:t>.</a:t>
            </a:r>
            <a:endParaRPr lang="fr-FR" altLang="fr-FR" sz="2000" i="1" dirty="0">
              <a:solidFill>
                <a:prstClr val="black"/>
              </a:solidFill>
              <a:ea typeface="MS PGothic" pitchFamily="34" charset="-128"/>
            </a:endParaRP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099" y="4553818"/>
            <a:ext cx="787093" cy="727225"/>
          </a:xfrm>
          <a:prstGeom prst="rect">
            <a:avLst/>
          </a:prstGeom>
        </p:spPr>
      </p:pic>
    </p:spTree>
    <p:extLst>
      <p:ext uri="{BB962C8B-B14F-4D97-AF65-F5344CB8AC3E}">
        <p14:creationId xmlns:p14="http://schemas.microsoft.com/office/powerpoint/2010/main" val="835732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410419"/>
            <a:ext cx="12392174" cy="1246495"/>
          </a:xfrm>
        </p:spPr>
        <p:txBody>
          <a:bodyPr/>
          <a:lstStyle/>
          <a:p>
            <a:pPr>
              <a:defRPr/>
            </a:pPr>
            <a:r>
              <a:rPr lang="fr-FR" b="1" dirty="0">
                <a:latin typeface="+mn-lt"/>
              </a:rPr>
              <a:t>2. Le contrat doctoral en bref</a:t>
            </a:r>
            <a:br>
              <a:rPr lang="fr-FR" dirty="0">
                <a:latin typeface="+mn-lt"/>
              </a:rPr>
            </a:br>
            <a:r>
              <a:rPr lang="fr-FR" sz="4000" dirty="0">
                <a:latin typeface="+mn-lt"/>
              </a:rPr>
              <a:t>Des droits et un véritable statut pour les doctorants</a:t>
            </a:r>
            <a:endParaRPr sz="40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28</a:t>
            </a:fld>
            <a:endParaRPr lang="fr-FR"/>
          </a:p>
        </p:txBody>
      </p:sp>
      <p:sp>
        <p:nvSpPr>
          <p:cNvPr id="8" name="Rectangle 7"/>
          <p:cNvSpPr/>
          <p:nvPr/>
        </p:nvSpPr>
        <p:spPr>
          <a:xfrm>
            <a:off x="359123" y="1870219"/>
            <a:ext cx="13808284" cy="7162845"/>
          </a:xfrm>
          <a:prstGeom prst="rect">
            <a:avLst/>
          </a:prstGeom>
        </p:spPr>
        <p:txBody>
          <a:bodyPr wrap="square" lIns="119748" tIns="59874" rIns="119748" bIns="59874">
            <a:spAutoFit/>
          </a:bodyPr>
          <a:lstStyle/>
          <a:p>
            <a:pPr marL="598738" indent="-598738" defTabSz="598738" eaLnBrk="0" hangingPunct="0">
              <a:spcBef>
                <a:spcPct val="20000"/>
              </a:spcBef>
              <a:buFont typeface="Wingdings" panose="05000000000000000000" pitchFamily="2" charset="2"/>
              <a:buChar char="§"/>
              <a:defRPr/>
            </a:pPr>
            <a:r>
              <a:rPr lang="fr-FR" altLang="fr-FR" sz="2400" dirty="0">
                <a:solidFill>
                  <a:prstClr val="black"/>
                </a:solidFill>
                <a:ea typeface="MS PGothic" pitchFamily="34" charset="-128"/>
              </a:rPr>
              <a:t>qui fixe une </a:t>
            </a:r>
            <a:r>
              <a:rPr lang="fr-FR" altLang="fr-FR" sz="2400" b="1" dirty="0">
                <a:ea typeface="MS PGothic" pitchFamily="34" charset="-128"/>
              </a:rPr>
              <a:t>rémunération minimale</a:t>
            </a:r>
            <a:r>
              <a:rPr lang="fr-FR" altLang="fr-FR" sz="2400" dirty="0">
                <a:solidFill>
                  <a:srgbClr val="4F81BD">
                    <a:lumMod val="50000"/>
                  </a:srgbClr>
                </a:solidFill>
                <a:ea typeface="MS PGothic" pitchFamily="34" charset="-128"/>
              </a:rPr>
              <a:t> </a:t>
            </a:r>
            <a:r>
              <a:rPr lang="fr-FR" sz="2400" dirty="0">
                <a:solidFill>
                  <a:prstClr val="black"/>
                </a:solidFill>
                <a:ea typeface="MS PGothic" pitchFamily="34" charset="-128"/>
              </a:rPr>
              <a:t>:</a:t>
            </a:r>
          </a:p>
          <a:p>
            <a:pPr marL="1257300" lvl="2" indent="-342900" defTabSz="598738" eaLnBrk="0" hangingPunct="0">
              <a:spcBef>
                <a:spcPct val="20000"/>
              </a:spcBef>
              <a:buFont typeface="Courier New" panose="02070309020205020404" pitchFamily="49" charset="0"/>
              <a:buChar char="o"/>
              <a:defRPr/>
            </a:pPr>
            <a:r>
              <a:rPr lang="fr-FR" sz="2400" dirty="0">
                <a:solidFill>
                  <a:prstClr val="black"/>
                </a:solidFill>
                <a:ea typeface="MS PGothic" pitchFamily="34" charset="-128"/>
              </a:rPr>
              <a:t>avant sept 2021 </a:t>
            </a:r>
            <a:r>
              <a:rPr lang="fr-FR" altLang="fr-FR" sz="2400" dirty="0">
                <a:solidFill>
                  <a:prstClr val="black"/>
                </a:solidFill>
                <a:ea typeface="MS PGothic" pitchFamily="34" charset="-128"/>
              </a:rPr>
              <a:t>(3</a:t>
            </a:r>
            <a:r>
              <a:rPr lang="fr-FR" sz="2400" dirty="0">
                <a:solidFill>
                  <a:prstClr val="black"/>
                </a:solidFill>
                <a:ea typeface="MS PGothic" pitchFamily="34" charset="-128"/>
              </a:rPr>
              <a:t>) : </a:t>
            </a:r>
            <a:r>
              <a:rPr lang="fr-FR" sz="2400" b="1" dirty="0">
                <a:solidFill>
                  <a:prstClr val="black"/>
                </a:solidFill>
                <a:ea typeface="MS PGothic" pitchFamily="34" charset="-128"/>
              </a:rPr>
              <a:t>1 758 € bruts/mois </a:t>
            </a:r>
            <a:r>
              <a:rPr lang="fr-FR" sz="2400" dirty="0">
                <a:solidFill>
                  <a:prstClr val="black"/>
                </a:solidFill>
                <a:ea typeface="MS PGothic" pitchFamily="34" charset="-128"/>
              </a:rPr>
              <a:t> (= env. </a:t>
            </a:r>
            <a:r>
              <a:rPr lang="fr-FR" altLang="fr-FR" sz="2400" b="1" dirty="0">
                <a:solidFill>
                  <a:prstClr val="black"/>
                </a:solidFill>
                <a:ea typeface="MS PGothic" pitchFamily="34" charset="-128"/>
              </a:rPr>
              <a:t>91 k€ </a:t>
            </a:r>
            <a:r>
              <a:rPr lang="fr-FR" altLang="fr-FR" sz="2400" dirty="0">
                <a:solidFill>
                  <a:prstClr val="black"/>
                </a:solidFill>
                <a:ea typeface="MS PGothic" pitchFamily="34" charset="-128"/>
              </a:rPr>
              <a:t>pour 36 mois pour Nantes U.);</a:t>
            </a:r>
          </a:p>
          <a:p>
            <a:pPr marL="1257300" lvl="2" indent="-342900" defTabSz="598738" eaLnBrk="0" hangingPunct="0">
              <a:spcBef>
                <a:spcPct val="20000"/>
              </a:spcBef>
              <a:buFont typeface="Courier New" panose="02070309020205020404" pitchFamily="49" charset="0"/>
              <a:buChar char="o"/>
              <a:defRPr/>
            </a:pPr>
            <a:r>
              <a:rPr lang="fr-FR" altLang="fr-FR" sz="2400" dirty="0">
                <a:solidFill>
                  <a:prstClr val="black"/>
                </a:solidFill>
                <a:ea typeface="MS PGothic" pitchFamily="34" charset="-128"/>
              </a:rPr>
              <a:t>pour les nouveaux contrats établis en 2021/2022 (4</a:t>
            </a:r>
            <a:r>
              <a:rPr lang="fr-FR" sz="2400" dirty="0">
                <a:solidFill>
                  <a:prstClr val="black"/>
                </a:solidFill>
                <a:ea typeface="MS PGothic" pitchFamily="34" charset="-128"/>
              </a:rPr>
              <a:t>) </a:t>
            </a:r>
            <a:r>
              <a:rPr lang="fr-FR" altLang="fr-FR" sz="2400" dirty="0">
                <a:solidFill>
                  <a:prstClr val="black"/>
                </a:solidFill>
                <a:ea typeface="MS PGothic" pitchFamily="34" charset="-128"/>
              </a:rPr>
              <a:t>: </a:t>
            </a:r>
            <a:r>
              <a:rPr lang="fr-FR" sz="2400" b="1" dirty="0">
                <a:solidFill>
                  <a:prstClr val="black"/>
                </a:solidFill>
                <a:ea typeface="MS PGothic" pitchFamily="34" charset="-128"/>
              </a:rPr>
              <a:t>1 866 € bruts/mois </a:t>
            </a:r>
            <a:r>
              <a:rPr lang="fr-FR" sz="2400" dirty="0">
                <a:solidFill>
                  <a:prstClr val="black"/>
                </a:solidFill>
                <a:ea typeface="MS PGothic" pitchFamily="34" charset="-128"/>
              </a:rPr>
              <a:t> (+6%) (total = env. </a:t>
            </a:r>
            <a:r>
              <a:rPr lang="fr-FR" altLang="fr-FR" sz="2400" b="1" dirty="0">
                <a:ea typeface="MS PGothic" pitchFamily="34" charset="-128"/>
              </a:rPr>
              <a:t>96 k</a:t>
            </a:r>
            <a:r>
              <a:rPr lang="fr-FR" altLang="fr-FR" sz="2400" b="1" dirty="0">
                <a:solidFill>
                  <a:prstClr val="black"/>
                </a:solidFill>
                <a:ea typeface="MS PGothic" pitchFamily="34" charset="-128"/>
              </a:rPr>
              <a:t>€</a:t>
            </a:r>
            <a:r>
              <a:rPr lang="fr-FR" altLang="fr-FR" sz="2400" dirty="0">
                <a:solidFill>
                  <a:prstClr val="black"/>
                </a:solidFill>
                <a:ea typeface="MS PGothic" pitchFamily="34" charset="-128"/>
              </a:rPr>
              <a:t>);</a:t>
            </a:r>
          </a:p>
          <a:p>
            <a:pPr marL="1257300" lvl="2" indent="-342900" defTabSz="598738" eaLnBrk="0" hangingPunct="0">
              <a:spcBef>
                <a:spcPct val="20000"/>
              </a:spcBef>
              <a:buFont typeface="Courier New" panose="02070309020205020404" pitchFamily="49" charset="0"/>
              <a:buChar char="o"/>
              <a:defRPr/>
            </a:pPr>
            <a:r>
              <a:rPr lang="fr-FR" altLang="fr-FR" sz="2400" dirty="0">
                <a:solidFill>
                  <a:prstClr val="black"/>
                </a:solidFill>
                <a:ea typeface="MS PGothic" pitchFamily="34" charset="-128"/>
              </a:rPr>
              <a:t>pour les nouveaux contrats établis en 2022/2023 (4</a:t>
            </a:r>
            <a:r>
              <a:rPr lang="fr-FR" sz="2400" dirty="0">
                <a:solidFill>
                  <a:prstClr val="black"/>
                </a:solidFill>
                <a:ea typeface="MS PGothic" pitchFamily="34" charset="-128"/>
              </a:rPr>
              <a:t>) </a:t>
            </a:r>
            <a:r>
              <a:rPr lang="fr-FR" altLang="fr-FR" sz="2400" dirty="0">
                <a:solidFill>
                  <a:prstClr val="black"/>
                </a:solidFill>
                <a:ea typeface="MS PGothic" pitchFamily="34" charset="-128"/>
              </a:rPr>
              <a:t>:</a:t>
            </a:r>
            <a:r>
              <a:rPr lang="fr-FR" sz="2400" b="1" dirty="0">
                <a:solidFill>
                  <a:prstClr val="black"/>
                </a:solidFill>
                <a:ea typeface="MS PGothic" pitchFamily="34" charset="-128"/>
              </a:rPr>
              <a:t> 1 975 € bruts/mois </a:t>
            </a:r>
            <a:r>
              <a:rPr lang="fr-FR" sz="2400" dirty="0">
                <a:solidFill>
                  <a:prstClr val="black"/>
                </a:solidFill>
                <a:ea typeface="MS PGothic" pitchFamily="34" charset="-128"/>
              </a:rPr>
              <a:t>(+12%) = (total = env. </a:t>
            </a:r>
            <a:r>
              <a:rPr lang="fr-FR" altLang="fr-FR" sz="2400" b="1" dirty="0">
                <a:ea typeface="MS PGothic" pitchFamily="34" charset="-128"/>
              </a:rPr>
              <a:t>103 k</a:t>
            </a:r>
            <a:r>
              <a:rPr lang="fr-FR" altLang="fr-FR" sz="2400" b="1" dirty="0">
                <a:solidFill>
                  <a:prstClr val="black"/>
                </a:solidFill>
                <a:ea typeface="MS PGothic" pitchFamily="34" charset="-128"/>
              </a:rPr>
              <a:t>€</a:t>
            </a:r>
            <a:r>
              <a:rPr lang="fr-FR" altLang="fr-FR" sz="2400" dirty="0">
                <a:solidFill>
                  <a:prstClr val="black"/>
                </a:solidFill>
                <a:ea typeface="MS PGothic" pitchFamily="34" charset="-128"/>
              </a:rPr>
              <a:t>)</a:t>
            </a:r>
          </a:p>
          <a:p>
            <a:pPr defTabSz="598738" eaLnBrk="0" hangingPunct="0">
              <a:spcBef>
                <a:spcPct val="20000"/>
              </a:spcBef>
              <a:defRPr/>
            </a:pPr>
            <a:endParaRPr lang="fr-FR" altLang="fr-FR" sz="2400" dirty="0">
              <a:solidFill>
                <a:prstClr val="black"/>
              </a:solidFill>
              <a:ea typeface="MS PGothic" pitchFamily="34" charset="-128"/>
            </a:endParaRPr>
          </a:p>
          <a:p>
            <a:pPr marL="342900" indent="-342900" defTabSz="598738" eaLnBrk="0" hangingPunct="0">
              <a:spcBef>
                <a:spcPct val="20000"/>
              </a:spcBef>
              <a:buFont typeface="Wingdings" panose="05000000000000000000" pitchFamily="2" charset="2"/>
              <a:buChar char="§"/>
              <a:defRPr/>
            </a:pPr>
            <a:r>
              <a:rPr lang="fr-FR" altLang="fr-FR" sz="2400" dirty="0">
                <a:solidFill>
                  <a:prstClr val="black"/>
                </a:solidFill>
                <a:ea typeface="MS PGothic" pitchFamily="34" charset="-128"/>
              </a:rPr>
              <a:t>Optionnel: </a:t>
            </a:r>
            <a:r>
              <a:rPr lang="fr-FR" sz="2400" b="1" dirty="0">
                <a:solidFill>
                  <a:prstClr val="black"/>
                </a:solidFill>
                <a:ea typeface="MS PGothic" pitchFamily="34" charset="-128"/>
              </a:rPr>
              <a:t>rémunération supérieure possible </a:t>
            </a:r>
            <a:r>
              <a:rPr lang="fr-FR" sz="2400" dirty="0">
                <a:solidFill>
                  <a:prstClr val="black"/>
                </a:solidFill>
                <a:ea typeface="MS PGothic" pitchFamily="34" charset="-128"/>
              </a:rPr>
              <a:t>:</a:t>
            </a:r>
          </a:p>
          <a:p>
            <a:pPr marL="800100" lvl="1" indent="-342900" defTabSz="598738" eaLnBrk="0" hangingPunct="0">
              <a:spcBef>
                <a:spcPct val="20000"/>
              </a:spcBef>
              <a:buFont typeface="Courier New" panose="02070309020205020404" pitchFamily="49" charset="0"/>
              <a:buChar char="o"/>
              <a:defRPr/>
            </a:pPr>
            <a:r>
              <a:rPr lang="fr-FR" sz="2400" dirty="0">
                <a:solidFill>
                  <a:prstClr val="black"/>
                </a:solidFill>
                <a:ea typeface="MS PGothic" pitchFamily="34" charset="-128"/>
              </a:rPr>
              <a:t>En cas </a:t>
            </a:r>
            <a:r>
              <a:rPr lang="fr-FR" sz="2400" u="sng" dirty="0">
                <a:solidFill>
                  <a:prstClr val="black"/>
                </a:solidFill>
                <a:ea typeface="MS PGothic" pitchFamily="34" charset="-128"/>
              </a:rPr>
              <a:t>d’activités complémentaires</a:t>
            </a:r>
            <a:r>
              <a:rPr lang="fr-FR" sz="2400" dirty="0">
                <a:solidFill>
                  <a:prstClr val="black"/>
                </a:solidFill>
                <a:ea typeface="MS PGothic" pitchFamily="34" charset="-128"/>
              </a:rPr>
              <a:t> </a:t>
            </a:r>
            <a:r>
              <a:rPr lang="fr-FR" altLang="fr-FR" sz="2400" dirty="0">
                <a:solidFill>
                  <a:prstClr val="black"/>
                </a:solidFill>
                <a:ea typeface="MS PGothic" pitchFamily="34" charset="-128"/>
              </a:rPr>
              <a:t>(2</a:t>
            </a:r>
            <a:r>
              <a:rPr lang="fr-FR" sz="2400" dirty="0">
                <a:solidFill>
                  <a:prstClr val="black"/>
                </a:solidFill>
                <a:ea typeface="MS PGothic" pitchFamily="34" charset="-128"/>
              </a:rPr>
              <a:t>) aux activités de recherche (montant minimal du contrat doctoral et maximal de l'activité complémentaire fixés par arrêté ministériel).</a:t>
            </a:r>
          </a:p>
          <a:p>
            <a:pPr marL="800100" lvl="1" indent="-342900" defTabSz="598738" eaLnBrk="0" hangingPunct="0">
              <a:spcBef>
                <a:spcPct val="20000"/>
              </a:spcBef>
              <a:buFont typeface="Courier New" panose="02070309020205020404" pitchFamily="49" charset="0"/>
              <a:buChar char="o"/>
              <a:defRPr/>
            </a:pPr>
            <a:r>
              <a:rPr lang="fr-FR" sz="2400" u="sng" dirty="0">
                <a:solidFill>
                  <a:prstClr val="black"/>
                </a:solidFill>
                <a:ea typeface="MS PGothic" pitchFamily="34" charset="-128"/>
              </a:rPr>
              <a:t>Si l’unité de recherche dispose sur ses fonds propres de ressources lui permettant de rémunérer davantage</a:t>
            </a:r>
            <a:r>
              <a:rPr lang="fr-FR" sz="2400" dirty="0">
                <a:solidFill>
                  <a:prstClr val="black"/>
                </a:solidFill>
                <a:ea typeface="MS PGothic" pitchFamily="34" charset="-128"/>
              </a:rPr>
              <a:t> sa/son </a:t>
            </a:r>
            <a:r>
              <a:rPr lang="fr-FR" sz="2400" dirty="0" err="1">
                <a:solidFill>
                  <a:prstClr val="black"/>
                </a:solidFill>
                <a:ea typeface="MS PGothic" pitchFamily="34" charset="-128"/>
              </a:rPr>
              <a:t>doctorant.e</a:t>
            </a:r>
            <a:r>
              <a:rPr lang="fr-FR" sz="2400" dirty="0">
                <a:solidFill>
                  <a:prstClr val="black"/>
                </a:solidFill>
                <a:ea typeface="MS PGothic" pitchFamily="34" charset="-128"/>
              </a:rPr>
              <a:t> (comment faire? </a:t>
            </a:r>
            <a:r>
              <a:rPr lang="fr-FR" sz="2400" dirty="0">
                <a:solidFill>
                  <a:prstClr val="black"/>
                </a:solidFill>
                <a:latin typeface="Calibri"/>
                <a:ea typeface="MS PGothic" pitchFamily="34" charset="-128"/>
                <a:cs typeface="Calibri"/>
              </a:rPr>
              <a:t>↘ </a:t>
            </a:r>
            <a:r>
              <a:rPr lang="fr-FR" sz="2400" dirty="0" err="1">
                <a:solidFill>
                  <a:prstClr val="black"/>
                </a:solidFill>
                <a:latin typeface="Calibri"/>
                <a:ea typeface="MS PGothic" pitchFamily="34" charset="-128"/>
                <a:cs typeface="Calibri"/>
              </a:rPr>
              <a:t>cf</a:t>
            </a:r>
            <a:r>
              <a:rPr lang="fr-FR" sz="2400" dirty="0">
                <a:solidFill>
                  <a:prstClr val="black"/>
                </a:solidFill>
                <a:latin typeface="Calibri"/>
                <a:ea typeface="MS PGothic" pitchFamily="34" charset="-128"/>
                <a:cs typeface="Calibri"/>
              </a:rPr>
              <a:t> </a:t>
            </a:r>
            <a:r>
              <a:rPr lang="fr-FR" sz="2400" dirty="0">
                <a:solidFill>
                  <a:prstClr val="black"/>
                </a:solidFill>
                <a:ea typeface="MS PGothic" pitchFamily="34" charset="-128"/>
              </a:rPr>
              <a:t>diapos « parcours usager »)</a:t>
            </a:r>
          </a:p>
          <a:p>
            <a:pPr lvl="2"/>
            <a:endParaRPr lang="fr-FR" sz="2400" b="1" dirty="0"/>
          </a:p>
          <a:p>
            <a:pPr lvl="2"/>
            <a:endParaRPr lang="fr-FR" sz="2400" b="1" dirty="0"/>
          </a:p>
          <a:p>
            <a:pPr defTabSz="598738" eaLnBrk="0" hangingPunct="0">
              <a:spcBef>
                <a:spcPct val="20000"/>
              </a:spcBef>
              <a:defRPr/>
            </a:pPr>
            <a:r>
              <a:rPr lang="fr-FR" altLang="fr-FR" sz="2000" i="1" dirty="0">
                <a:solidFill>
                  <a:prstClr val="black"/>
                </a:solidFill>
                <a:ea typeface="MS PGothic" pitchFamily="34" charset="-128"/>
              </a:rPr>
              <a:t>(3) source: a</a:t>
            </a:r>
            <a:r>
              <a:rPr lang="fr-FR" sz="2000" i="1" dirty="0">
                <a:solidFill>
                  <a:prstClr val="black"/>
                </a:solidFill>
                <a:ea typeface="MS PGothic" pitchFamily="34" charset="-128"/>
              </a:rPr>
              <a:t>rrêté du 29 août 2016 fixant le montant de la rémunération du doctorant contractuel</a:t>
            </a:r>
            <a:endParaRPr lang="fr-FR" altLang="fr-FR" sz="2000" i="1" dirty="0">
              <a:solidFill>
                <a:prstClr val="black"/>
              </a:solidFill>
              <a:ea typeface="MS PGothic" pitchFamily="34" charset="-128"/>
            </a:endParaRPr>
          </a:p>
          <a:p>
            <a:pPr defTabSz="598738" eaLnBrk="0" hangingPunct="0">
              <a:spcBef>
                <a:spcPct val="20000"/>
              </a:spcBef>
              <a:defRPr/>
            </a:pPr>
            <a:r>
              <a:rPr lang="fr-FR" altLang="fr-FR" sz="2000" i="1" dirty="0">
                <a:solidFill>
                  <a:prstClr val="black"/>
                </a:solidFill>
                <a:ea typeface="MS PGothic" pitchFamily="34" charset="-128"/>
              </a:rPr>
              <a:t>(4) rémunération révisée graduellement à partir au 1</a:t>
            </a:r>
            <a:r>
              <a:rPr lang="fr-FR" altLang="fr-FR" sz="2000" i="1" baseline="30000" dirty="0">
                <a:solidFill>
                  <a:prstClr val="black"/>
                </a:solidFill>
                <a:ea typeface="MS PGothic" pitchFamily="34" charset="-128"/>
              </a:rPr>
              <a:t>er</a:t>
            </a:r>
            <a:r>
              <a:rPr lang="fr-FR" altLang="fr-FR" sz="2000" i="1" dirty="0">
                <a:solidFill>
                  <a:prstClr val="black"/>
                </a:solidFill>
                <a:ea typeface="MS PGothic" pitchFamily="34" charset="-128"/>
              </a:rPr>
              <a:t> sept 2021 dans le cadre de l’application de la </a:t>
            </a:r>
            <a:r>
              <a:rPr lang="fr-FR" sz="2000" i="1" dirty="0">
                <a:solidFill>
                  <a:prstClr val="black"/>
                </a:solidFill>
                <a:ea typeface="MS PGothic" pitchFamily="34" charset="-128"/>
              </a:rPr>
              <a:t>Loi de programmation de la recherche (</a:t>
            </a:r>
            <a:r>
              <a:rPr lang="fr-FR" sz="2000" i="1" dirty="0">
                <a:hlinkClick r:id="rId3"/>
              </a:rPr>
              <a:t>LPR</a:t>
            </a:r>
            <a:r>
              <a:rPr lang="fr-FR" sz="2000" i="1" dirty="0"/>
              <a:t>) </a:t>
            </a:r>
            <a:r>
              <a:rPr lang="fr-FR" sz="2000" i="1" dirty="0">
                <a:solidFill>
                  <a:prstClr val="black"/>
                </a:solidFill>
                <a:ea typeface="MS PGothic" pitchFamily="34" charset="-128"/>
              </a:rPr>
              <a:t>du 24 décembre 2020 </a:t>
            </a:r>
            <a:r>
              <a:rPr lang="fr-FR" altLang="fr-FR" sz="2000" i="1" dirty="0">
                <a:solidFill>
                  <a:prstClr val="black"/>
                </a:solidFill>
                <a:ea typeface="MS PGothic" pitchFamily="34" charset="-128"/>
              </a:rPr>
              <a:t>. Source: a</a:t>
            </a:r>
            <a:r>
              <a:rPr lang="fr-FR" sz="2000" i="1" dirty="0">
                <a:solidFill>
                  <a:prstClr val="black"/>
                </a:solidFill>
                <a:ea typeface="MS PGothic" pitchFamily="34" charset="-128"/>
              </a:rPr>
              <a:t>rrêté du 11 octobre 2021 modifiant l’arrêté du 29 août 2016 fixant le montant de la rémunération du doctorant contractuel</a:t>
            </a: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 y="4618681"/>
            <a:ext cx="787093" cy="727225"/>
          </a:xfrm>
          <a:prstGeom prst="rect">
            <a:avLst/>
          </a:prstGeom>
        </p:spPr>
      </p:pic>
    </p:spTree>
    <p:extLst>
      <p:ext uri="{BB962C8B-B14F-4D97-AF65-F5344CB8AC3E}">
        <p14:creationId xmlns:p14="http://schemas.microsoft.com/office/powerpoint/2010/main" val="263558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29</a:t>
            </a:fld>
            <a:endParaRPr lang="fr-FR"/>
          </a:p>
        </p:txBody>
      </p:sp>
      <p:sp>
        <p:nvSpPr>
          <p:cNvPr id="11" name="Titre 2"/>
          <p:cNvSpPr>
            <a:spLocks noGrp="1"/>
          </p:cNvSpPr>
          <p:nvPr>
            <p:ph type="title"/>
          </p:nvPr>
        </p:nvSpPr>
        <p:spPr bwMode="auto">
          <a:xfrm>
            <a:off x="646735" y="410419"/>
            <a:ext cx="12392174" cy="1246495"/>
          </a:xfrm>
        </p:spPr>
        <p:txBody>
          <a:bodyPr/>
          <a:lstStyle/>
          <a:p>
            <a:pPr>
              <a:defRPr/>
            </a:pPr>
            <a:r>
              <a:rPr lang="fr-FR" b="1" dirty="0">
                <a:latin typeface="+mn-lt"/>
              </a:rPr>
              <a:t>2. Le contrat doctoral en bref</a:t>
            </a:r>
            <a:br>
              <a:rPr lang="fr-FR" dirty="0">
                <a:latin typeface="+mn-lt"/>
              </a:rPr>
            </a:br>
            <a:r>
              <a:rPr lang="fr-FR" sz="4000" dirty="0">
                <a:latin typeface="+mn-lt"/>
              </a:rPr>
              <a:t>Modalités </a:t>
            </a:r>
            <a:r>
              <a:rPr lang="fr-FR" sz="4000" dirty="0"/>
              <a:t>précises </a:t>
            </a:r>
            <a:r>
              <a:rPr lang="fr-FR" sz="4000" dirty="0">
                <a:latin typeface="+mn-lt"/>
              </a:rPr>
              <a:t>de mise en œuvre précisées par décret</a:t>
            </a:r>
            <a:endParaRPr sz="4000" dirty="0">
              <a:latin typeface="+mn-lt"/>
            </a:endParaRPr>
          </a:p>
        </p:txBody>
      </p:sp>
      <p:sp>
        <p:nvSpPr>
          <p:cNvPr id="12" name="Espace réservé du texte 2"/>
          <p:cNvSpPr txBox="1">
            <a:spLocks/>
          </p:cNvSpPr>
          <p:nvPr/>
        </p:nvSpPr>
        <p:spPr bwMode="auto">
          <a:xfrm>
            <a:off x="935187" y="2071275"/>
            <a:ext cx="13033448" cy="7035772"/>
          </a:xfrm>
          <a:prstGeom prst="rect">
            <a:avLst/>
          </a:prstGeom>
        </p:spPr>
        <p:txBody>
          <a:bodyPr vert="horz" wrap="square" lIns="0" tIns="0" rIns="0" bIns="0" rtlCol="0">
            <a:spAutoFit/>
          </a:bodyPr>
          <a:lstStyle>
            <a:lvl1pPr marL="268288" indent="-268288" algn="l" defTabSz="1425550" eaLnBrk="1" hangingPunct="1">
              <a:lnSpc>
                <a:spcPct val="90000"/>
              </a:lnSpc>
              <a:spcBef>
                <a:spcPts val="0"/>
              </a:spcBef>
              <a:buFont typeface="Arial"/>
              <a:buChar char="•"/>
              <a:defRPr sz="2800">
                <a:solidFill>
                  <a:schemeClr val="tx1"/>
                </a:solidFill>
                <a:latin typeface="+mn-lt"/>
                <a:ea typeface="+mn-ea"/>
                <a:cs typeface="+mn-cs"/>
              </a:defRPr>
            </a:lvl1pPr>
            <a:lvl2pPr marL="803275" indent="-266700" algn="l" defTabSz="1425550" eaLnBrk="1" hangingPunct="1">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eaLnBrk="1" hangingPunct="1">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eaLnBrk="1" hangingPunct="1">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eaLnBrk="1" hangingPunct="1">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eaLnBrk="1" hangingPunct="1">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eaLnBrk="1" hangingPunct="1">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eaLnBrk="1" hangingPunct="1">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eaLnBrk="1" hangingPunct="1">
              <a:lnSpc>
                <a:spcPct val="90000"/>
              </a:lnSpc>
              <a:spcBef>
                <a:spcPts val="780"/>
              </a:spcBef>
              <a:buFont typeface="Arial"/>
              <a:buChar char="•"/>
              <a:defRPr sz="2800">
                <a:solidFill>
                  <a:schemeClr val="tx1"/>
                </a:solidFill>
                <a:latin typeface="+mn-lt"/>
                <a:ea typeface="+mn-ea"/>
                <a:cs typeface="+mn-cs"/>
              </a:defRPr>
            </a:lvl9pPr>
          </a:lstStyle>
          <a:p>
            <a:pPr marL="0" indent="0">
              <a:buNone/>
            </a:pPr>
            <a:r>
              <a:rPr lang="fr-FR" sz="2400" b="1" dirty="0"/>
              <a:t>Décret no 2016-1173 du 29 août 2016 modifiant le décret no 2009-464 du 23 avril 2009 relatif aux doctorants contractuels des établissements publics d’enseignement supérieur ou de recherche </a:t>
            </a:r>
            <a:r>
              <a:rPr lang="fr-FR" sz="2400" dirty="0"/>
              <a:t>(extraits)</a:t>
            </a:r>
          </a:p>
          <a:p>
            <a:pPr marL="0" indent="0">
              <a:buNone/>
            </a:pPr>
            <a:endParaRPr lang="fr-FR" sz="2400" dirty="0">
              <a:solidFill>
                <a:srgbClr val="002060"/>
              </a:solidFill>
            </a:endParaRPr>
          </a:p>
          <a:p>
            <a:pPr marL="374212" lvl="2" indent="-374212">
              <a:buFont typeface="Wingdings" panose="05000000000000000000" pitchFamily="2" charset="2"/>
              <a:buChar char="§"/>
            </a:pPr>
            <a:r>
              <a:rPr lang="fr-FR" sz="2400" dirty="0"/>
              <a:t>Recrutement </a:t>
            </a:r>
            <a:r>
              <a:rPr lang="fr-FR" sz="2400" u="sng" dirty="0"/>
              <a:t>sur proposition du directeur de l’école doctorale, après avis du directeur de thèse et du directeur de l’unité concernée</a:t>
            </a:r>
            <a:r>
              <a:rPr lang="fr-FR" sz="2400" dirty="0"/>
              <a:t>.</a:t>
            </a:r>
          </a:p>
          <a:p>
            <a:pPr marL="374212" lvl="2" indent="-374212">
              <a:buFont typeface="Wingdings" panose="05000000000000000000" pitchFamily="2" charset="2"/>
              <a:buChar char="§"/>
            </a:pPr>
            <a:endParaRPr lang="fr-FR" sz="700" dirty="0"/>
          </a:p>
          <a:p>
            <a:pPr marL="374212" lvl="2" indent="-374212">
              <a:buFont typeface="Wingdings" panose="05000000000000000000" pitchFamily="2" charset="2"/>
              <a:buChar char="§"/>
            </a:pPr>
            <a:r>
              <a:rPr lang="fr-FR" sz="2400" dirty="0"/>
              <a:t>Le contrat doctoral </a:t>
            </a:r>
            <a:r>
              <a:rPr lang="fr-FR" sz="2400" u="sng" dirty="0"/>
              <a:t>précise sa date d’effet, son échéance et les activités confiées</a:t>
            </a:r>
            <a:r>
              <a:rPr lang="fr-FR" sz="2400" dirty="0"/>
              <a:t> au doctorant contractuel.</a:t>
            </a:r>
          </a:p>
          <a:p>
            <a:pPr marL="374212" lvl="2" indent="-374212">
              <a:buFont typeface="Wingdings" panose="05000000000000000000" pitchFamily="2" charset="2"/>
              <a:buChar char="§"/>
            </a:pPr>
            <a:endParaRPr lang="fr-FR" sz="700" dirty="0"/>
          </a:p>
          <a:p>
            <a:pPr marL="374212" lvl="2" indent="-374212">
              <a:buFont typeface="Wingdings" panose="05000000000000000000" pitchFamily="2" charset="2"/>
              <a:buChar char="§"/>
            </a:pPr>
            <a:r>
              <a:rPr lang="fr-FR" sz="2400" dirty="0"/>
              <a:t>Il </a:t>
            </a:r>
            <a:r>
              <a:rPr lang="fr-FR" sz="2400" u="sng" dirty="0"/>
              <a:t>prend effet dans l’année qui suit la première inscription en doctorat</a:t>
            </a:r>
            <a:r>
              <a:rPr lang="fr-FR" sz="2400" dirty="0"/>
              <a:t>, sauf dérogation accordée par le conseil académique de l’établissement employeur.</a:t>
            </a:r>
          </a:p>
          <a:p>
            <a:pPr marL="374212" lvl="2" indent="-374212">
              <a:buFont typeface="Wingdings" panose="05000000000000000000" pitchFamily="2" charset="2"/>
              <a:buChar char="§"/>
            </a:pPr>
            <a:endParaRPr lang="fr-FR" sz="700" u="sng" dirty="0"/>
          </a:p>
          <a:p>
            <a:pPr marL="374212" lvl="2" indent="-374212">
              <a:buFont typeface="Wingdings" panose="05000000000000000000" pitchFamily="2" charset="2"/>
              <a:buChar char="§"/>
            </a:pPr>
            <a:r>
              <a:rPr lang="fr-FR" sz="2400" u="sng" dirty="0"/>
              <a:t>La nature et la durée de ces activités peuvent être modifiées chaque année par avenant</a:t>
            </a:r>
            <a:r>
              <a:rPr lang="fr-FR" sz="2400" dirty="0"/>
              <a:t>, après avis du directeur de l’école doctorale et du directeur de thèse.</a:t>
            </a:r>
          </a:p>
          <a:p>
            <a:pPr marL="374212" lvl="2" indent="-374212">
              <a:buFont typeface="Wingdings" panose="05000000000000000000" pitchFamily="2" charset="2"/>
              <a:buChar char="§"/>
            </a:pPr>
            <a:endParaRPr lang="fr-FR" sz="700" dirty="0"/>
          </a:p>
          <a:p>
            <a:pPr marL="374212" lvl="2" indent="-374212">
              <a:buFont typeface="Wingdings" panose="05000000000000000000" pitchFamily="2" charset="2"/>
              <a:buChar char="§"/>
            </a:pPr>
            <a:r>
              <a:rPr lang="fr-FR" sz="2400" dirty="0"/>
              <a:t>Si </a:t>
            </a:r>
            <a:r>
              <a:rPr lang="fr-FR" sz="2400" u="sng" dirty="0"/>
              <a:t>l’inscription en doctorat n’est pas renouvelée</a:t>
            </a:r>
            <a:r>
              <a:rPr lang="fr-FR" sz="2400" dirty="0"/>
              <a:t>, il est mis fin de plein droit au contrat de doctorant contractuel (démarche spécifique à lancer par la DRH, dans ce cas prévenir dès que possible sred@univ-nantes.fr)</a:t>
            </a:r>
          </a:p>
          <a:p>
            <a:pPr marL="374212" lvl="2" indent="-374212">
              <a:buFont typeface="Wingdings" panose="05000000000000000000" pitchFamily="2" charset="2"/>
              <a:buChar char="§"/>
            </a:pPr>
            <a:endParaRPr lang="fr-FR" sz="2400" dirty="0"/>
          </a:p>
          <a:p>
            <a:pPr marL="374212" lvl="2" indent="-374212">
              <a:buFont typeface="Wingdings" panose="05000000000000000000" pitchFamily="2" charset="2"/>
              <a:buChar char="§"/>
            </a:pPr>
            <a:r>
              <a:rPr lang="fr-FR" sz="2400" dirty="0"/>
              <a:t>Les doctorants contractuels peuvent solliciter une </a:t>
            </a:r>
            <a:r>
              <a:rPr lang="fr-FR" sz="2400" u="sng" dirty="0"/>
              <a:t>période de césure </a:t>
            </a:r>
            <a:r>
              <a:rPr lang="fr-FR" sz="2400" dirty="0"/>
              <a:t>(en cas d’acception, congé non rémunéré d’une durée d’un an maximum).</a:t>
            </a:r>
          </a:p>
          <a:p>
            <a:pPr marL="374212" lvl="2" indent="-374212">
              <a:buFont typeface="Wingdings" panose="05000000000000000000" pitchFamily="2" charset="2"/>
              <a:buChar char="§"/>
            </a:pPr>
            <a:endParaRPr lang="fr-FR" sz="2400" dirty="0"/>
          </a:p>
          <a:p>
            <a:pPr marL="374212" lvl="2" indent="-374212">
              <a:buFont typeface="Wingdings" panose="05000000000000000000" pitchFamily="2" charset="2"/>
              <a:buChar char="§"/>
            </a:pPr>
            <a:r>
              <a:rPr lang="fr-FR" sz="2400" dirty="0"/>
              <a:t>…</a:t>
            </a:r>
          </a:p>
        </p:txBody>
      </p:sp>
    </p:spTree>
    <p:extLst>
      <p:ext uri="{BB962C8B-B14F-4D97-AF65-F5344CB8AC3E}">
        <p14:creationId xmlns:p14="http://schemas.microsoft.com/office/powerpoint/2010/main" val="989245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41169"/>
            <a:ext cx="12392174" cy="1384995"/>
          </a:xfrm>
        </p:spPr>
        <p:txBody>
          <a:bodyPr/>
          <a:lstStyle/>
          <a:p>
            <a:r>
              <a:rPr lang="fr-FR" altLang="fr-FR" b="1" dirty="0"/>
              <a:t>1. Les informations à retrouver sur le site web de Nantes Université</a:t>
            </a:r>
            <a:endParaRPr lang="fr-FR" b="1" dirty="0"/>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3</a:t>
            </a:fld>
            <a:endParaRPr lang="fr-FR"/>
          </a:p>
        </p:txBody>
      </p:sp>
      <p:sp>
        <p:nvSpPr>
          <p:cNvPr id="8" name="Rectangle 7"/>
          <p:cNvSpPr/>
          <p:nvPr/>
        </p:nvSpPr>
        <p:spPr>
          <a:xfrm>
            <a:off x="359123" y="2031540"/>
            <a:ext cx="13808284" cy="6534981"/>
          </a:xfrm>
          <a:prstGeom prst="rect">
            <a:avLst/>
          </a:prstGeom>
        </p:spPr>
        <p:txBody>
          <a:bodyPr wrap="square" lIns="119748" tIns="59874" rIns="119748" bIns="59874">
            <a:spAutoFit/>
          </a:bodyPr>
          <a:lstStyle/>
          <a:p>
            <a:pPr>
              <a:defRPr/>
            </a:pPr>
            <a:r>
              <a:rPr lang="fr-FR" sz="2400" b="1" dirty="0"/>
              <a:t>Démarches à suivre :</a:t>
            </a:r>
          </a:p>
          <a:p>
            <a:pPr>
              <a:defRPr/>
            </a:pPr>
            <a:endParaRPr lang="fr-FR" altLang="fr-FR" sz="400" dirty="0"/>
          </a:p>
          <a:p>
            <a:pPr marL="342900" indent="-342900">
              <a:buFontTx/>
              <a:buChar char="-"/>
              <a:defRPr/>
            </a:pPr>
            <a:r>
              <a:rPr lang="fr-FR" altLang="fr-FR" sz="2400" dirty="0"/>
              <a:t>Pour les doctorants :</a:t>
            </a:r>
            <a:r>
              <a:rPr lang="fr-FR" altLang="fr-FR" sz="2400" dirty="0">
                <a:hlinkClick r:id="rId2"/>
              </a:rPr>
              <a:t>https://www.univ-nantes.fr/etudier-se-former/decouvrir-nos-formations/demarches-de-candidature-et-dinscription-en-premiere-annee-de-doctorat</a:t>
            </a:r>
            <a:endParaRPr lang="fr-FR" altLang="fr-FR" sz="2400" dirty="0"/>
          </a:p>
          <a:p>
            <a:pPr>
              <a:defRPr/>
            </a:pPr>
            <a:endParaRPr lang="fr-FR" sz="400" dirty="0"/>
          </a:p>
          <a:p>
            <a:pPr marL="342900" indent="-342900">
              <a:buFontTx/>
              <a:buChar char="-"/>
              <a:defRPr/>
            </a:pPr>
            <a:r>
              <a:rPr lang="fr-FR" sz="2400" dirty="0"/>
              <a:t>Pour les directeurs de thèses/encadrants, les directeurs de laboratoires : sur l’intranet (en cours de mise à jour) : </a:t>
            </a:r>
            <a:r>
              <a:rPr lang="fr-FR" sz="2400" dirty="0">
                <a:hlinkClick r:id="rId3"/>
              </a:rPr>
              <a:t>https://intraperso.univ-nantes.fr/espace-unites-de-recherche/encadrement-doctoral-2</a:t>
            </a:r>
            <a:endParaRPr lang="fr-FR" sz="2400" dirty="0"/>
          </a:p>
          <a:p>
            <a:endParaRPr lang="fr-FR" sz="2400" dirty="0"/>
          </a:p>
          <a:p>
            <a:endParaRPr lang="fr-FR" sz="2400" dirty="0"/>
          </a:p>
          <a:p>
            <a:r>
              <a:rPr lang="fr-FR" sz="2400" b="1" dirty="0"/>
              <a:t>Contacts :</a:t>
            </a:r>
          </a:p>
          <a:p>
            <a:endParaRPr lang="fr-FR" sz="400" dirty="0"/>
          </a:p>
          <a:p>
            <a:pPr marL="342900" indent="-342900">
              <a:buFontTx/>
              <a:buChar char="-"/>
            </a:pPr>
            <a:r>
              <a:rPr lang="fr-FR" sz="2400" dirty="0"/>
              <a:t>La Direction de la Recherche, des Partenariats et de l’Innovation (DRPI) :</a:t>
            </a:r>
            <a:br>
              <a:rPr lang="fr-FR" sz="2400" dirty="0"/>
            </a:br>
            <a:r>
              <a:rPr lang="fr-FR" sz="2400" dirty="0">
                <a:hlinkClick r:id="rId4"/>
              </a:rPr>
              <a:t>https://www.univ-nantes.fr/exceller-par-la-recherche/direction-de-la-recherche-des-partenariats-et-innovation</a:t>
            </a:r>
            <a:endParaRPr lang="fr-FR" sz="2400" dirty="0"/>
          </a:p>
          <a:p>
            <a:endParaRPr lang="fr-FR" sz="1400" dirty="0"/>
          </a:p>
          <a:p>
            <a:pPr marL="342900" indent="-342900">
              <a:buFontTx/>
              <a:buChar char="-"/>
            </a:pPr>
            <a:r>
              <a:rPr lang="fr-FR" sz="2400" dirty="0"/>
              <a:t>Le Service de la Recherche et des Etudes doctorales (SRED) :</a:t>
            </a:r>
            <a:br>
              <a:rPr lang="fr-FR" sz="2400" dirty="0"/>
            </a:br>
            <a:r>
              <a:rPr lang="fr-FR" sz="2400" dirty="0">
                <a:hlinkClick r:id="rId5"/>
              </a:rPr>
              <a:t>https://www.univ-nantes.fr/exceller-par-la-recherche/service-de-la-recherche-et-des-etudes-doctorales</a:t>
            </a:r>
            <a:endParaRPr lang="fr-FR" sz="2400" dirty="0"/>
          </a:p>
          <a:p>
            <a:endParaRPr lang="fr-FR" sz="1400" dirty="0"/>
          </a:p>
          <a:p>
            <a:pPr marL="342900" indent="-342900">
              <a:buFontTx/>
              <a:buChar char="-"/>
            </a:pPr>
            <a:r>
              <a:rPr lang="fr-FR" sz="2400" dirty="0"/>
              <a:t>Les gestionnaires des écoles doctorales :</a:t>
            </a:r>
            <a:br>
              <a:rPr lang="fr-FR" sz="2400" dirty="0"/>
            </a:br>
            <a:r>
              <a:rPr lang="fr-FR" sz="2400" dirty="0">
                <a:hlinkClick r:id="rId6"/>
              </a:rPr>
              <a:t>https://www.univ-nantes.fr/exceller-par-la-recherche/ecoles-doctorales</a:t>
            </a:r>
            <a:endParaRPr lang="fr-FR" sz="2400" dirty="0"/>
          </a:p>
          <a:p>
            <a:pPr defTabSz="598738" eaLnBrk="0" hangingPunct="0">
              <a:spcBef>
                <a:spcPct val="20000"/>
              </a:spcBef>
              <a:defRPr/>
            </a:pPr>
            <a:endParaRPr lang="fr-FR" altLang="fr-FR" sz="1400" i="1" dirty="0">
              <a:solidFill>
                <a:prstClr val="black"/>
              </a:solidFill>
              <a:ea typeface="MS PGothic" pitchFamily="34" charset="-128"/>
            </a:endParaRPr>
          </a:p>
        </p:txBody>
      </p:sp>
    </p:spTree>
    <p:extLst>
      <p:ext uri="{BB962C8B-B14F-4D97-AF65-F5344CB8AC3E}">
        <p14:creationId xmlns:p14="http://schemas.microsoft.com/office/powerpoint/2010/main" val="1077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30</a:t>
            </a:fld>
            <a:endParaRPr lang="fr-FR"/>
          </a:p>
        </p:txBody>
      </p:sp>
      <p:sp>
        <p:nvSpPr>
          <p:cNvPr id="6" name="Titre 2"/>
          <p:cNvSpPr>
            <a:spLocks noGrp="1"/>
          </p:cNvSpPr>
          <p:nvPr>
            <p:ph type="title"/>
          </p:nvPr>
        </p:nvSpPr>
        <p:spPr bwMode="auto">
          <a:xfrm>
            <a:off x="646735" y="410418"/>
            <a:ext cx="13177884" cy="1246495"/>
          </a:xfrm>
        </p:spPr>
        <p:txBody>
          <a:bodyPr/>
          <a:lstStyle/>
          <a:p>
            <a:pPr>
              <a:defRPr/>
            </a:pPr>
            <a:r>
              <a:rPr lang="fr-FR" b="1" dirty="0"/>
              <a:t>2. Le contrat doctoral en bref</a:t>
            </a:r>
            <a:br>
              <a:rPr lang="fr-FR" b="1" dirty="0">
                <a:latin typeface="+mn-lt"/>
              </a:rPr>
            </a:br>
            <a:r>
              <a:rPr lang="fr-FR" sz="4000" dirty="0">
                <a:latin typeface="+mn-lt"/>
              </a:rPr>
              <a:t>Le cas des missions complémentaires</a:t>
            </a:r>
            <a:endParaRPr sz="4000" dirty="0">
              <a:latin typeface="+mn-lt"/>
            </a:endParaRPr>
          </a:p>
        </p:txBody>
      </p:sp>
      <p:sp>
        <p:nvSpPr>
          <p:cNvPr id="7" name="Espace réservé du texte 3"/>
          <p:cNvSpPr txBox="1">
            <a:spLocks/>
          </p:cNvSpPr>
          <p:nvPr/>
        </p:nvSpPr>
        <p:spPr bwMode="auto">
          <a:xfrm>
            <a:off x="287115" y="2105546"/>
            <a:ext cx="13769280" cy="7025513"/>
          </a:xfrm>
          <a:prstGeom prst="rect">
            <a:avLst/>
          </a:prstGeom>
        </p:spPr>
        <p:txBody>
          <a:bodyPr vert="horz" wrap="square" lIns="0" tIns="0" rIns="0" bIns="0" rtlCol="0">
            <a:spAutoFit/>
          </a:bodyPr>
          <a:lstStyle>
            <a:lvl1pPr marL="268288" indent="-268288" algn="l" defTabSz="1425550" eaLnBrk="1" hangingPunct="1">
              <a:lnSpc>
                <a:spcPct val="90000"/>
              </a:lnSpc>
              <a:spcBef>
                <a:spcPts val="0"/>
              </a:spcBef>
              <a:buFont typeface="Arial"/>
              <a:buChar char="•"/>
              <a:defRPr sz="2800">
                <a:solidFill>
                  <a:schemeClr val="tx1"/>
                </a:solidFill>
                <a:latin typeface="+mn-lt"/>
                <a:ea typeface="+mn-ea"/>
                <a:cs typeface="+mn-cs"/>
              </a:defRPr>
            </a:lvl1pPr>
            <a:lvl2pPr marL="803275" indent="-266700" algn="l" defTabSz="1425550" eaLnBrk="1" hangingPunct="1">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eaLnBrk="1" hangingPunct="1">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eaLnBrk="1" hangingPunct="1">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eaLnBrk="1" hangingPunct="1">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eaLnBrk="1" hangingPunct="1">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eaLnBrk="1" hangingPunct="1">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eaLnBrk="1" hangingPunct="1">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eaLnBrk="1" hangingPunct="1">
              <a:lnSpc>
                <a:spcPct val="90000"/>
              </a:lnSpc>
              <a:spcBef>
                <a:spcPts val="780"/>
              </a:spcBef>
              <a:buFont typeface="Arial"/>
              <a:buChar char="•"/>
              <a:defRPr sz="2800">
                <a:solidFill>
                  <a:schemeClr val="tx1"/>
                </a:solidFill>
                <a:latin typeface="+mn-lt"/>
                <a:ea typeface="+mn-ea"/>
                <a:cs typeface="+mn-cs"/>
              </a:defRPr>
            </a:lvl9pPr>
          </a:lstStyle>
          <a:p>
            <a:r>
              <a:rPr lang="fr-FR" sz="2600" dirty="0"/>
              <a:t>Le décret 2009&gt;2016 sur les doctorants contractuels des établissements publics d’enseignement supérieur ou de recherche prévoit que le service du doctorant contractuel permette:</a:t>
            </a:r>
          </a:p>
          <a:p>
            <a:endParaRPr lang="fr-FR" sz="600" dirty="0"/>
          </a:p>
          <a:p>
            <a:pPr marL="534987" lvl="1" indent="0">
              <a:buNone/>
            </a:pPr>
            <a:r>
              <a:rPr lang="fr-FR" sz="2600" dirty="0"/>
              <a:t>- soit [situation par défaut] </a:t>
            </a:r>
            <a:r>
              <a:rPr lang="fr-FR" sz="2600" b="1" dirty="0"/>
              <a:t>se consacrer à temps plein à son travail de recherche</a:t>
            </a:r>
            <a:br>
              <a:rPr lang="fr-FR" sz="2600" dirty="0"/>
            </a:br>
            <a:r>
              <a:rPr lang="fr-FR" sz="2600" dirty="0"/>
              <a:t>- soit [option complémentaire, sur demande du doctorant] </a:t>
            </a:r>
            <a:r>
              <a:rPr lang="fr-FR" sz="2600" b="1" dirty="0"/>
              <a:t>consacrer</a:t>
            </a:r>
            <a:r>
              <a:rPr lang="fr-FR" sz="2600" dirty="0"/>
              <a:t>, en parallèle à ses travaux de thèse, </a:t>
            </a:r>
            <a:r>
              <a:rPr lang="fr-FR" sz="2600" b="1" dirty="0"/>
              <a:t>au maximum 1/6</a:t>
            </a:r>
            <a:r>
              <a:rPr lang="fr-FR" sz="2600" b="1" baseline="30000" dirty="0"/>
              <a:t>e</a:t>
            </a:r>
            <a:r>
              <a:rPr lang="fr-FR" sz="2600" b="1" dirty="0"/>
              <a:t> de son temps total de travail à une activité complémentaire</a:t>
            </a:r>
            <a:r>
              <a:rPr lang="fr-FR" sz="2600" dirty="0"/>
              <a:t>, parmi les activités suivantes: </a:t>
            </a:r>
            <a:endParaRPr lang="fr-FR" altLang="fr-FR" sz="2600" b="1" dirty="0"/>
          </a:p>
          <a:p>
            <a:pPr marL="2069703" lvl="2" indent="-449053">
              <a:spcBef>
                <a:spcPts val="1048"/>
              </a:spcBef>
              <a:buFont typeface="Arial" panose="020B0604020202020204" pitchFamily="34" charset="0"/>
              <a:buChar char="•"/>
            </a:pPr>
            <a:r>
              <a:rPr lang="fr-FR" altLang="fr-FR" sz="2400" dirty="0"/>
              <a:t>Mission d’</a:t>
            </a:r>
            <a:r>
              <a:rPr lang="fr-FR" altLang="ja-JP" sz="2400" dirty="0">
                <a:solidFill>
                  <a:srgbClr val="0070C0"/>
                </a:solidFill>
              </a:rPr>
              <a:t>enseignement</a:t>
            </a:r>
            <a:r>
              <a:rPr lang="fr-FR" altLang="ja-JP" sz="2400" dirty="0"/>
              <a:t> (jusqu’à 64h TD</a:t>
            </a:r>
            <a:r>
              <a:rPr lang="fr-FR" sz="2400" dirty="0"/>
              <a:t> répartis sur une année de thèse</a:t>
            </a:r>
            <a:r>
              <a:rPr lang="fr-FR" altLang="ja-JP" sz="2400" dirty="0"/>
              <a:t>) </a:t>
            </a:r>
            <a:r>
              <a:rPr lang="fr-FR" altLang="ja-JP" sz="2400" i="1" dirty="0"/>
              <a:t>(sur ligne budgétaire DRH). L</a:t>
            </a:r>
            <a:r>
              <a:rPr lang="fr-FR" sz="2400" i="1" dirty="0"/>
              <a:t>e doctorant intéressé doit d’abord s’adresser auprès du secrétariat général de la composante concernée. Les doctorants en 1ère année de thèse ne sont pas prioritaires.</a:t>
            </a:r>
            <a:r>
              <a:rPr lang="fr-FR" sz="2400" dirty="0"/>
              <a:t> </a:t>
            </a:r>
            <a:br>
              <a:rPr lang="fr-FR" sz="2400" dirty="0"/>
            </a:br>
            <a:endParaRPr lang="fr-FR" altLang="ja-JP" sz="2400" i="1" dirty="0"/>
          </a:p>
          <a:p>
            <a:pPr marL="2069703" lvl="2" indent="-449053">
              <a:buFont typeface="Arial" panose="020B0604020202020204" pitchFamily="34" charset="0"/>
              <a:buChar char="•"/>
            </a:pPr>
            <a:r>
              <a:rPr lang="fr-FR" altLang="fr-FR" sz="2400" dirty="0"/>
              <a:t>Mission de </a:t>
            </a:r>
            <a:r>
              <a:rPr lang="fr-FR" altLang="fr-FR" sz="2400" dirty="0">
                <a:solidFill>
                  <a:srgbClr val="0070C0"/>
                </a:solidFill>
              </a:rPr>
              <a:t>valorisation des résultats de la recherche </a:t>
            </a:r>
            <a:r>
              <a:rPr lang="fr-FR" altLang="fr-FR" sz="2400" dirty="0"/>
              <a:t>(</a:t>
            </a:r>
            <a:r>
              <a:rPr lang="fr-FR" altLang="ja-JP" sz="2400" dirty="0"/>
              <a:t>jusqu’à </a:t>
            </a:r>
            <a:r>
              <a:rPr lang="fr-FR" altLang="fr-FR" sz="2400" dirty="0"/>
              <a:t>32j) </a:t>
            </a:r>
            <a:r>
              <a:rPr lang="fr-FR" altLang="ja-JP" sz="2400" dirty="0"/>
              <a:t>(sur Ressources Propres)</a:t>
            </a:r>
            <a:endParaRPr lang="fr-FR" altLang="fr-FR" sz="2400" dirty="0"/>
          </a:p>
          <a:p>
            <a:pPr marL="2069703" lvl="2" indent="-449053">
              <a:buFont typeface="Arial" panose="020B0604020202020204" pitchFamily="34" charset="0"/>
              <a:buChar char="•"/>
            </a:pPr>
            <a:r>
              <a:rPr lang="fr-FR" altLang="fr-FR" sz="2400" dirty="0"/>
              <a:t>Mission de </a:t>
            </a:r>
            <a:r>
              <a:rPr lang="fr-FR" altLang="fr-FR" sz="2400" dirty="0">
                <a:solidFill>
                  <a:srgbClr val="0070C0"/>
                </a:solidFill>
              </a:rPr>
              <a:t>diffusion de l’information scientifique et technique </a:t>
            </a:r>
            <a:r>
              <a:rPr lang="fr-FR" altLang="fr-FR" sz="2400" dirty="0"/>
              <a:t>(</a:t>
            </a:r>
            <a:r>
              <a:rPr lang="fr-FR" altLang="ja-JP" sz="2400" dirty="0"/>
              <a:t>jusqu’à </a:t>
            </a:r>
            <a:r>
              <a:rPr lang="fr-FR" altLang="fr-FR" sz="2400" dirty="0"/>
              <a:t>32j) </a:t>
            </a:r>
            <a:r>
              <a:rPr lang="fr-FR" altLang="ja-JP" sz="2400" dirty="0"/>
              <a:t>(sur Ressources Propres)</a:t>
            </a:r>
            <a:endParaRPr lang="fr-FR" altLang="fr-FR" sz="2400" dirty="0"/>
          </a:p>
          <a:p>
            <a:pPr marL="2069703" lvl="2" indent="-449053">
              <a:buFont typeface="Arial" panose="020B0604020202020204" pitchFamily="34" charset="0"/>
              <a:buChar char="•"/>
            </a:pPr>
            <a:r>
              <a:rPr lang="fr-FR" altLang="fr-FR" sz="2400" dirty="0"/>
              <a:t>Mission d’</a:t>
            </a:r>
            <a:r>
              <a:rPr lang="fr-FR" altLang="ja-JP" sz="2400" dirty="0">
                <a:solidFill>
                  <a:srgbClr val="0070C0"/>
                </a:solidFill>
              </a:rPr>
              <a:t>expertise</a:t>
            </a:r>
            <a:r>
              <a:rPr lang="fr-FR" altLang="ja-JP" sz="2400" dirty="0"/>
              <a:t> (jusqu’à 32j) (sur ressources propres)</a:t>
            </a:r>
            <a:endParaRPr lang="fr-FR" altLang="fr-FR" sz="2400" dirty="0"/>
          </a:p>
          <a:p>
            <a:pPr marL="449053" indent="-449053">
              <a:buFont typeface="Arial" panose="020B0604020202020204" pitchFamily="34" charset="0"/>
              <a:buChar char="•"/>
            </a:pPr>
            <a:endParaRPr lang="fr-FR" altLang="ja-JP" sz="500" dirty="0"/>
          </a:p>
          <a:p>
            <a:pPr marL="449053" indent="-449053">
              <a:buFont typeface="Arial" panose="020B0604020202020204" pitchFamily="34" charset="0"/>
              <a:buChar char="•"/>
            </a:pPr>
            <a:endParaRPr lang="fr-FR" altLang="ja-JP" sz="2600" dirty="0"/>
          </a:p>
          <a:p>
            <a:pPr marL="449053" indent="-449053">
              <a:buFont typeface="Arial" panose="020B0604020202020204" pitchFamily="34" charset="0"/>
              <a:buChar char="•"/>
            </a:pPr>
            <a:r>
              <a:rPr lang="fr-FR" altLang="ja-JP" sz="2600" dirty="0"/>
              <a:t>Ces activités peuvent être combinées, tout en ne dépassant pas 1/6</a:t>
            </a:r>
            <a:r>
              <a:rPr lang="fr-FR" altLang="ja-JP" sz="2600" baseline="30000" dirty="0"/>
              <a:t>ème</a:t>
            </a:r>
            <a:r>
              <a:rPr lang="fr-FR" altLang="ja-JP" sz="2600" dirty="0"/>
              <a:t> de la durée annuelle du travail (ex : 32h d’enseignement + 16 jours d’expertise)</a:t>
            </a:r>
          </a:p>
          <a:p>
            <a:pPr marL="449053" indent="-449053">
              <a:buFont typeface="Arial" panose="020B0604020202020204" pitchFamily="34" charset="0"/>
              <a:buChar char="•"/>
            </a:pPr>
            <a:endParaRPr lang="fr-FR" altLang="ja-JP" sz="700" u="sng" dirty="0"/>
          </a:p>
          <a:p>
            <a:pPr marL="449053" indent="-449053">
              <a:buFont typeface="Arial" panose="020B0604020202020204" pitchFamily="34" charset="0"/>
              <a:buChar char="•"/>
            </a:pPr>
            <a:endParaRPr lang="fr-FR" altLang="fr-FR" sz="2600" dirty="0"/>
          </a:p>
          <a:p>
            <a:pPr marL="449053" indent="-449053">
              <a:buFont typeface="Arial" panose="020B0604020202020204" pitchFamily="34" charset="0"/>
              <a:buChar char="•"/>
            </a:pPr>
            <a:r>
              <a:rPr lang="fr-FR" altLang="fr-FR" sz="2600" dirty="0"/>
              <a:t>Postuler à ces activités dès sa 1ere année n’est pas préconisé</a:t>
            </a:r>
            <a:r>
              <a:rPr lang="fr-FR" altLang="fr-FR" dirty="0"/>
              <a:t>.</a:t>
            </a:r>
          </a:p>
        </p:txBody>
      </p:sp>
      <p:sp>
        <p:nvSpPr>
          <p:cNvPr id="5" name="Titre 2"/>
          <p:cNvSpPr txBox="1">
            <a:spLocks/>
          </p:cNvSpPr>
          <p:nvPr/>
        </p:nvSpPr>
        <p:spPr bwMode="auto">
          <a:xfrm>
            <a:off x="143099" y="4625826"/>
            <a:ext cx="1584176" cy="664797"/>
          </a:xfrm>
          <a:prstGeom prst="rect">
            <a:avLst/>
          </a:prstGeom>
        </p:spPr>
        <p:txBody>
          <a:bodyPr vert="horz" wrap="square" lIns="0" tIns="0" rIns="0" bIns="0" rtlCol="0" anchor="ctr">
            <a:spAutoFit/>
          </a:bodyPr>
          <a:lstStyle>
            <a:lvl1pPr algn="l" defTabSz="1425550" eaLnBrk="1" hangingPunct="1">
              <a:lnSpc>
                <a:spcPct val="90000"/>
              </a:lnSpc>
              <a:spcBef>
                <a:spcPts val="0"/>
              </a:spcBef>
              <a:buNone/>
              <a:defRPr sz="5000">
                <a:solidFill>
                  <a:schemeClr val="tx1"/>
                </a:solidFill>
                <a:latin typeface="+mj-lt"/>
                <a:ea typeface="+mj-ea"/>
                <a:cs typeface="+mj-cs"/>
              </a:defRPr>
            </a:lvl1pPr>
          </a:lstStyle>
          <a:p>
            <a:pPr>
              <a:defRPr/>
            </a:pPr>
            <a:r>
              <a:rPr lang="fr-FR" sz="2400" dirty="0"/>
              <a:t>@ DRHDS </a:t>
            </a:r>
          </a:p>
          <a:p>
            <a:pPr>
              <a:defRPr/>
            </a:pPr>
            <a:r>
              <a:rPr lang="fr-FR" sz="2400" dirty="0"/>
              <a:t>(E. Salé)</a:t>
            </a:r>
            <a:endParaRPr lang="fr-FR" sz="2400" dirty="0">
              <a:latin typeface="+mn-lt"/>
            </a:endParaRPr>
          </a:p>
        </p:txBody>
      </p:sp>
      <p:cxnSp>
        <p:nvCxnSpPr>
          <p:cNvPr id="3" name="Connecteur droit 2"/>
          <p:cNvCxnSpPr/>
          <p:nvPr/>
        </p:nvCxnSpPr>
        <p:spPr>
          <a:xfrm>
            <a:off x="1799283" y="4593407"/>
            <a:ext cx="0" cy="664797"/>
          </a:xfrm>
          <a:prstGeom prst="line">
            <a:avLst/>
          </a:prstGeom>
        </p:spPr>
        <p:style>
          <a:lnRef idx="1">
            <a:schemeClr val="dk1"/>
          </a:lnRef>
          <a:fillRef idx="0">
            <a:schemeClr val="dk1"/>
          </a:fillRef>
          <a:effectRef idx="0">
            <a:schemeClr val="dk1"/>
          </a:effectRef>
          <a:fontRef idx="minor">
            <a:schemeClr val="tx1"/>
          </a:fontRef>
        </p:style>
      </p:cxnSp>
      <p:cxnSp>
        <p:nvCxnSpPr>
          <p:cNvPr id="8" name="Connecteur droit 7"/>
          <p:cNvCxnSpPr/>
          <p:nvPr/>
        </p:nvCxnSpPr>
        <p:spPr>
          <a:xfrm>
            <a:off x="1799283" y="5777954"/>
            <a:ext cx="0" cy="1271639"/>
          </a:xfrm>
          <a:prstGeom prst="line">
            <a:avLst/>
          </a:prstGeom>
        </p:spPr>
        <p:style>
          <a:lnRef idx="1">
            <a:schemeClr val="dk1"/>
          </a:lnRef>
          <a:fillRef idx="0">
            <a:schemeClr val="dk1"/>
          </a:fillRef>
          <a:effectRef idx="0">
            <a:schemeClr val="dk1"/>
          </a:effectRef>
          <a:fontRef idx="minor">
            <a:schemeClr val="tx1"/>
          </a:fontRef>
        </p:style>
      </p:cxnSp>
      <p:sp>
        <p:nvSpPr>
          <p:cNvPr id="10" name="Titre 2"/>
          <p:cNvSpPr txBox="1">
            <a:spLocks/>
          </p:cNvSpPr>
          <p:nvPr/>
        </p:nvSpPr>
        <p:spPr bwMode="auto">
          <a:xfrm>
            <a:off x="143099" y="5860878"/>
            <a:ext cx="1584176" cy="997196"/>
          </a:xfrm>
          <a:prstGeom prst="rect">
            <a:avLst/>
          </a:prstGeom>
        </p:spPr>
        <p:txBody>
          <a:bodyPr vert="horz" wrap="square" lIns="0" tIns="0" rIns="0" bIns="0" rtlCol="0" anchor="ctr">
            <a:spAutoFit/>
          </a:bodyPr>
          <a:lstStyle>
            <a:lvl1pPr algn="l" defTabSz="1425550" eaLnBrk="1" hangingPunct="1">
              <a:lnSpc>
                <a:spcPct val="90000"/>
              </a:lnSpc>
              <a:spcBef>
                <a:spcPts val="0"/>
              </a:spcBef>
              <a:buNone/>
              <a:defRPr sz="5000">
                <a:solidFill>
                  <a:schemeClr val="tx1"/>
                </a:solidFill>
                <a:latin typeface="+mj-lt"/>
                <a:ea typeface="+mj-ea"/>
                <a:cs typeface="+mj-cs"/>
              </a:defRPr>
            </a:lvl1pPr>
          </a:lstStyle>
          <a:p>
            <a:pPr>
              <a:defRPr/>
            </a:pPr>
            <a:r>
              <a:rPr lang="fr-FR" sz="2400" dirty="0"/>
              <a:t>@ DRPI </a:t>
            </a:r>
          </a:p>
          <a:p>
            <a:pPr>
              <a:defRPr/>
            </a:pPr>
            <a:r>
              <a:rPr lang="fr-FR" sz="2400" dirty="0"/>
              <a:t>(</a:t>
            </a:r>
            <a:r>
              <a:rPr lang="fr-FR" altLang="fr-FR" sz="2400" dirty="0">
                <a:hlinkClick r:id="rId2"/>
              </a:rPr>
              <a:t>sred@univ-nantes.fr</a:t>
            </a:r>
            <a:r>
              <a:rPr lang="fr-FR" sz="2400" dirty="0"/>
              <a:t>)</a:t>
            </a:r>
            <a:endParaRPr lang="fr-FR" sz="2400" dirty="0">
              <a:latin typeface="+mn-lt"/>
            </a:endParaRPr>
          </a:p>
        </p:txBody>
      </p:sp>
    </p:spTree>
    <p:extLst>
      <p:ext uri="{BB962C8B-B14F-4D97-AF65-F5344CB8AC3E}">
        <p14:creationId xmlns:p14="http://schemas.microsoft.com/office/powerpoint/2010/main" val="19932833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41168"/>
            <a:ext cx="13177884" cy="1384995"/>
          </a:xfrm>
        </p:spPr>
        <p:txBody>
          <a:bodyPr/>
          <a:lstStyle/>
          <a:p>
            <a:pPr>
              <a:defRPr/>
            </a:pPr>
            <a:r>
              <a:rPr lang="fr-FR" b="1" dirty="0">
                <a:latin typeface="+mn-lt"/>
              </a:rPr>
              <a:t>3.  Le parcours  usager du </a:t>
            </a:r>
            <a:br>
              <a:rPr lang="fr-FR" b="1" dirty="0">
                <a:latin typeface="+mn-lt"/>
              </a:rPr>
            </a:br>
            <a:r>
              <a:rPr lang="fr-FR" b="1" dirty="0">
                <a:latin typeface="+mn-lt"/>
              </a:rPr>
              <a:t>« contrat doctoral » à Nantes Université </a:t>
            </a:r>
            <a:endParaRPr sz="40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31</a:t>
            </a:fld>
            <a:endParaRPr lang="fr-FR"/>
          </a:p>
        </p:txBody>
      </p:sp>
      <p:sp>
        <p:nvSpPr>
          <p:cNvPr id="7" name="Espace réservé du texte 2"/>
          <p:cNvSpPr txBox="1">
            <a:spLocks/>
          </p:cNvSpPr>
          <p:nvPr/>
        </p:nvSpPr>
        <p:spPr bwMode="auto">
          <a:xfrm>
            <a:off x="270078" y="1844330"/>
            <a:ext cx="12347559" cy="1357295"/>
          </a:xfrm>
          <a:prstGeom prst="rect">
            <a:avLst/>
          </a:prstGeom>
        </p:spPr>
        <p:txBody>
          <a:bodyPr vert="horz" wrap="square" lIns="0" tIns="0" rIns="0" bIns="0" rtlCol="0">
            <a:spAutoFit/>
          </a:bodyPr>
          <a:lstStyle>
            <a:lvl1pPr marL="268288" indent="-268288" algn="l" defTabSz="1425550" eaLnBrk="1" hangingPunct="1">
              <a:lnSpc>
                <a:spcPct val="90000"/>
              </a:lnSpc>
              <a:spcBef>
                <a:spcPts val="0"/>
              </a:spcBef>
              <a:buFont typeface="Arial"/>
              <a:buChar char="•"/>
              <a:defRPr sz="2800">
                <a:solidFill>
                  <a:schemeClr val="tx1"/>
                </a:solidFill>
                <a:latin typeface="+mn-lt"/>
                <a:ea typeface="+mn-ea"/>
                <a:cs typeface="+mn-cs"/>
              </a:defRPr>
            </a:lvl1pPr>
            <a:lvl2pPr marL="803275" indent="-266700" algn="l" defTabSz="1425550" eaLnBrk="1" hangingPunct="1">
              <a:lnSpc>
                <a:spcPct val="90000"/>
              </a:lnSpc>
              <a:spcBef>
                <a:spcPts val="0"/>
              </a:spcBef>
              <a:buFont typeface="Courier New"/>
              <a:buChar char="o"/>
              <a:defRPr sz="2400">
                <a:solidFill>
                  <a:schemeClr val="tx1"/>
                </a:solidFill>
                <a:latin typeface="+mn-lt"/>
                <a:ea typeface="+mn-ea"/>
                <a:cs typeface="+mn-cs"/>
              </a:defRPr>
            </a:lvl2pPr>
            <a:lvl3pPr marL="1450975" indent="-457200" algn="l" defTabSz="1425550" eaLnBrk="1" hangingPunct="1">
              <a:lnSpc>
                <a:spcPct val="90000"/>
              </a:lnSpc>
              <a:spcBef>
                <a:spcPts val="0"/>
              </a:spcBef>
              <a:buFont typeface="Source Sans Pro"/>
              <a:buChar char="‒"/>
              <a:defRPr sz="2000" u="none">
                <a:solidFill>
                  <a:schemeClr val="tx1"/>
                </a:solidFill>
                <a:latin typeface="+mn-lt"/>
                <a:ea typeface="+mn-ea"/>
                <a:cs typeface="+mn-cs"/>
              </a:defRPr>
            </a:lvl3pPr>
            <a:lvl4pPr marL="2595525" indent="-457200" algn="l" defTabSz="1425550" eaLnBrk="1" hangingPunct="1">
              <a:lnSpc>
                <a:spcPct val="90000"/>
              </a:lnSpc>
              <a:spcBef>
                <a:spcPts val="780"/>
              </a:spcBef>
              <a:buFont typeface="Source Sans Pro"/>
              <a:buChar char="»"/>
              <a:defRPr sz="1800">
                <a:solidFill>
                  <a:schemeClr val="tx1"/>
                </a:solidFill>
                <a:latin typeface="+mn-lt"/>
                <a:ea typeface="+mn-ea"/>
                <a:cs typeface="+mn-cs"/>
              </a:defRPr>
            </a:lvl4pPr>
            <a:lvl5pPr marL="3207487" indent="-356387" algn="l" defTabSz="1425550" eaLnBrk="1" hangingPunct="1">
              <a:lnSpc>
                <a:spcPct val="90000"/>
              </a:lnSpc>
              <a:spcBef>
                <a:spcPts val="780"/>
              </a:spcBef>
              <a:buFont typeface="Arial"/>
              <a:buChar char="•"/>
              <a:defRPr sz="2800">
                <a:solidFill>
                  <a:schemeClr val="tx1"/>
                </a:solidFill>
                <a:latin typeface="+mn-lt"/>
                <a:ea typeface="+mn-ea"/>
                <a:cs typeface="+mn-cs"/>
              </a:defRPr>
            </a:lvl5pPr>
            <a:lvl6pPr marL="3920261" indent="-356387" algn="l" defTabSz="1425550" eaLnBrk="1" hangingPunct="1">
              <a:lnSpc>
                <a:spcPct val="90000"/>
              </a:lnSpc>
              <a:spcBef>
                <a:spcPts val="780"/>
              </a:spcBef>
              <a:buFont typeface="Arial"/>
              <a:buChar char="•"/>
              <a:defRPr sz="2800">
                <a:solidFill>
                  <a:schemeClr val="tx1"/>
                </a:solidFill>
                <a:latin typeface="+mn-lt"/>
                <a:ea typeface="+mn-ea"/>
                <a:cs typeface="+mn-cs"/>
              </a:defRPr>
            </a:lvl6pPr>
            <a:lvl7pPr marL="4633036" indent="-356387" algn="l" defTabSz="1425550" eaLnBrk="1" hangingPunct="1">
              <a:lnSpc>
                <a:spcPct val="90000"/>
              </a:lnSpc>
              <a:spcBef>
                <a:spcPts val="780"/>
              </a:spcBef>
              <a:buFont typeface="Arial"/>
              <a:buChar char="•"/>
              <a:defRPr sz="2800">
                <a:solidFill>
                  <a:schemeClr val="tx1"/>
                </a:solidFill>
                <a:latin typeface="+mn-lt"/>
                <a:ea typeface="+mn-ea"/>
                <a:cs typeface="+mn-cs"/>
              </a:defRPr>
            </a:lvl7pPr>
            <a:lvl8pPr marL="5345811" indent="-356387" algn="l" defTabSz="1425550" eaLnBrk="1" hangingPunct="1">
              <a:lnSpc>
                <a:spcPct val="90000"/>
              </a:lnSpc>
              <a:spcBef>
                <a:spcPts val="780"/>
              </a:spcBef>
              <a:buFont typeface="Arial"/>
              <a:buChar char="•"/>
              <a:defRPr sz="2800">
                <a:solidFill>
                  <a:schemeClr val="tx1"/>
                </a:solidFill>
                <a:latin typeface="+mn-lt"/>
                <a:ea typeface="+mn-ea"/>
                <a:cs typeface="+mn-cs"/>
              </a:defRPr>
            </a:lvl8pPr>
            <a:lvl9pPr marL="6058586" indent="-356387" algn="l" defTabSz="1425550" eaLnBrk="1" hangingPunct="1">
              <a:lnSpc>
                <a:spcPct val="90000"/>
              </a:lnSpc>
              <a:spcBef>
                <a:spcPts val="780"/>
              </a:spcBef>
              <a:buFont typeface="Arial"/>
              <a:buChar char="•"/>
              <a:defRPr sz="2800">
                <a:solidFill>
                  <a:schemeClr val="tx1"/>
                </a:solidFill>
                <a:latin typeface="+mn-lt"/>
                <a:ea typeface="+mn-ea"/>
                <a:cs typeface="+mn-cs"/>
              </a:defRPr>
            </a:lvl9pPr>
          </a:lstStyle>
          <a:p>
            <a:r>
              <a:rPr lang="fr-FR" sz="2100" i="1" dirty="0"/>
              <a:t>Pour plus d’informations, consultez la page web suivante sur le site de Nantes Université : </a:t>
            </a:r>
            <a:r>
              <a:rPr lang="fr-FR" sz="2100" i="1" dirty="0">
                <a:hlinkClick r:id="rId2"/>
              </a:rPr>
              <a:t>lien</a:t>
            </a:r>
            <a:endParaRPr lang="fr-FR" sz="2100" i="1" dirty="0"/>
          </a:p>
          <a:p>
            <a:endParaRPr lang="fr-FR" sz="2100" i="1" dirty="0"/>
          </a:p>
          <a:p>
            <a:endParaRPr lang="fr-FR" b="1" dirty="0"/>
          </a:p>
          <a:p>
            <a:endParaRPr lang="fr-FR" b="1" dirty="0"/>
          </a:p>
        </p:txBody>
      </p:sp>
      <p:sp>
        <p:nvSpPr>
          <p:cNvPr id="8" name="Rectangle 7"/>
          <p:cNvSpPr/>
          <p:nvPr/>
        </p:nvSpPr>
        <p:spPr>
          <a:xfrm>
            <a:off x="813111" y="2897634"/>
            <a:ext cx="13329585" cy="6368782"/>
          </a:xfrm>
          <a:prstGeom prst="rect">
            <a:avLst/>
          </a:prstGeom>
        </p:spPr>
        <p:txBody>
          <a:bodyPr wrap="square" lIns="119748" tIns="59874" rIns="119748" bIns="59874">
            <a:spAutoFit/>
          </a:bodyPr>
          <a:lstStyle/>
          <a:p>
            <a:r>
              <a:rPr lang="fr-FR" sz="2400" dirty="0">
                <a:solidFill>
                  <a:schemeClr val="tx1">
                    <a:lumMod val="65000"/>
                    <a:lumOff val="35000"/>
                  </a:schemeClr>
                </a:solidFill>
                <a:ea typeface="MS PGothic" pitchFamily="34" charset="-128"/>
                <a:cs typeface="Calibri"/>
              </a:rPr>
              <a:t>[E</a:t>
            </a:r>
            <a:r>
              <a:rPr lang="fr-FR" sz="2400" dirty="0">
                <a:solidFill>
                  <a:schemeClr val="tx1">
                    <a:lumMod val="65000"/>
                    <a:lumOff val="35000"/>
                  </a:schemeClr>
                </a:solidFill>
                <a:ea typeface="MS PGothic" pitchFamily="34" charset="-128"/>
                <a:cs typeface="MS PGothic" charset="0"/>
              </a:rPr>
              <a:t>tape uniquement pour recrutements sur ressources propres]: </a:t>
            </a:r>
          </a:p>
          <a:p>
            <a:endParaRPr lang="fr-FR" sz="400" dirty="0">
              <a:ea typeface="MS PGothic" pitchFamily="34" charset="-128"/>
              <a:cs typeface="Calibri"/>
            </a:endParaRPr>
          </a:p>
          <a:p>
            <a:r>
              <a:rPr lang="fr-FR" sz="2400" dirty="0">
                <a:ea typeface="MS PGothic" pitchFamily="34" charset="-128"/>
                <a:cs typeface="Calibri"/>
              </a:rPr>
              <a:t>↘</a:t>
            </a:r>
            <a:r>
              <a:rPr lang="fr-FR" sz="2400" dirty="0">
                <a:ea typeface="MS PGothic" pitchFamily="34" charset="-128"/>
                <a:cs typeface="MS PGothic" charset="0"/>
              </a:rPr>
              <a:t> </a:t>
            </a:r>
            <a:r>
              <a:rPr lang="fr-FR" sz="2400" b="1" dirty="0">
                <a:ea typeface="MS PGothic" pitchFamily="34" charset="-128"/>
                <a:cs typeface="MS PGothic" charset="0"/>
              </a:rPr>
              <a:t>Le.la </a:t>
            </a:r>
            <a:r>
              <a:rPr lang="fr-FR" sz="2400" b="1" dirty="0" err="1">
                <a:solidFill>
                  <a:schemeClr val="accent6">
                    <a:lumMod val="75000"/>
                  </a:schemeClr>
                </a:solidFill>
                <a:ea typeface="MS PGothic" pitchFamily="34" charset="-128"/>
                <a:cs typeface="MS PGothic" charset="0"/>
              </a:rPr>
              <a:t>dir</a:t>
            </a:r>
            <a:r>
              <a:rPr lang="fr-FR" sz="2400" b="1" dirty="0">
                <a:solidFill>
                  <a:schemeClr val="accent6">
                    <a:lumMod val="75000"/>
                  </a:schemeClr>
                </a:solidFill>
                <a:ea typeface="MS PGothic" pitchFamily="34" charset="-128"/>
                <a:cs typeface="MS PGothic" charset="0"/>
              </a:rPr>
              <a:t>. thèse </a:t>
            </a:r>
            <a:r>
              <a:rPr lang="fr-FR" sz="2400" dirty="0">
                <a:ea typeface="MS PGothic" pitchFamily="34" charset="-128"/>
                <a:cs typeface="MS PGothic" charset="0"/>
              </a:rPr>
              <a:t>(ou le cas échéant, un autre représentant du laboratoire) </a:t>
            </a:r>
            <a:r>
              <a:rPr lang="fr-FR" sz="2400" b="1" dirty="0">
                <a:ea typeface="MS PGothic" pitchFamily="34" charset="-128"/>
                <a:cs typeface="MS PGothic" charset="0"/>
              </a:rPr>
              <a:t>informe le/la </a:t>
            </a:r>
            <a:r>
              <a:rPr lang="fr-FR" sz="2400" b="1" dirty="0">
                <a:solidFill>
                  <a:schemeClr val="accent6">
                    <a:lumMod val="75000"/>
                  </a:schemeClr>
                </a:solidFill>
                <a:ea typeface="MS PGothic" pitchFamily="34" charset="-128"/>
                <a:cs typeface="MS PGothic" charset="0"/>
              </a:rPr>
              <a:t>gestionnaire ED </a:t>
            </a:r>
            <a:r>
              <a:rPr lang="fr-FR" sz="2400" dirty="0">
                <a:ea typeface="MS PGothic" pitchFamily="34" charset="-128"/>
                <a:cs typeface="MS PGothic" charset="0"/>
              </a:rPr>
              <a:t>+ </a:t>
            </a:r>
            <a:r>
              <a:rPr lang="fr-FR" sz="2400" b="1" dirty="0">
                <a:solidFill>
                  <a:schemeClr val="accent6">
                    <a:lumMod val="75000"/>
                  </a:schemeClr>
                </a:solidFill>
                <a:ea typeface="MS PGothic" pitchFamily="34" charset="-128"/>
                <a:cs typeface="MS PGothic" charset="0"/>
              </a:rPr>
              <a:t>Service Financier de Proximité (SFP) concerné </a:t>
            </a:r>
            <a:r>
              <a:rPr lang="fr-FR" sz="2400" dirty="0">
                <a:ea typeface="MS PGothic" pitchFamily="34" charset="-128"/>
                <a:cs typeface="MS PGothic" charset="0"/>
              </a:rPr>
              <a:t>(+ copie </a:t>
            </a:r>
            <a:r>
              <a:rPr lang="fr-FR" sz="2400" dirty="0">
                <a:solidFill>
                  <a:srgbClr val="FF0000"/>
                </a:solidFill>
                <a:ea typeface="MS PGothic" pitchFamily="34" charset="-128"/>
                <a:cs typeface="MS PGothic" charset="0"/>
                <a:hlinkClick r:id="rId3"/>
              </a:rPr>
              <a:t>aap.drpi@univ-nantes.fr</a:t>
            </a:r>
            <a:r>
              <a:rPr lang="fr-FR" sz="2400" dirty="0">
                <a:ea typeface="MS PGothic" pitchFamily="34" charset="-128"/>
                <a:cs typeface="MS PGothic" charset="0"/>
              </a:rPr>
              <a:t>) de l’obtention d’un financement et du recrutement à venir d’un doctorant.</a:t>
            </a:r>
          </a:p>
          <a:p>
            <a:endParaRPr lang="fr-FR" sz="1400" dirty="0">
              <a:ea typeface="MS PGothic" pitchFamily="34" charset="-128"/>
              <a:cs typeface="MS PGothic" charset="0"/>
            </a:endParaRPr>
          </a:p>
          <a:p>
            <a:r>
              <a:rPr lang="fr-FR" sz="2400" dirty="0">
                <a:ea typeface="MS PGothic" pitchFamily="34" charset="-128"/>
                <a:cs typeface="Calibri"/>
              </a:rPr>
              <a:t>↘</a:t>
            </a:r>
            <a:r>
              <a:rPr lang="fr-FR" sz="2400" dirty="0">
                <a:ea typeface="MS PGothic" pitchFamily="34" charset="-128"/>
                <a:cs typeface="MS PGothic" charset="0"/>
              </a:rPr>
              <a:t> </a:t>
            </a:r>
            <a:r>
              <a:rPr lang="fr-FR" sz="2400" b="1" dirty="0">
                <a:ea typeface="MS PGothic" pitchFamily="34" charset="-128"/>
                <a:cs typeface="MS PGothic" charset="0"/>
              </a:rPr>
              <a:t>Le/la </a:t>
            </a:r>
            <a:r>
              <a:rPr lang="fr-FR" sz="2400" b="1" dirty="0">
                <a:solidFill>
                  <a:schemeClr val="accent6">
                    <a:lumMod val="75000"/>
                  </a:schemeClr>
                </a:solidFill>
                <a:ea typeface="MS PGothic" pitchFamily="34" charset="-128"/>
                <a:cs typeface="MS PGothic" charset="0"/>
              </a:rPr>
              <a:t>gestionnaire de l’ED </a:t>
            </a:r>
            <a:r>
              <a:rPr lang="fr-FR" sz="2400" b="1" dirty="0">
                <a:ea typeface="MS PGothic" pitchFamily="34" charset="-128"/>
                <a:cs typeface="MS PGothic" charset="0"/>
              </a:rPr>
              <a:t>contacte le/la </a:t>
            </a:r>
            <a:r>
              <a:rPr lang="fr-FR" sz="2400" b="1" dirty="0" err="1">
                <a:solidFill>
                  <a:schemeClr val="accent6">
                    <a:lumMod val="75000"/>
                  </a:schemeClr>
                </a:solidFill>
                <a:ea typeface="MS PGothic" pitchFamily="34" charset="-128"/>
                <a:cs typeface="MS PGothic" charset="0"/>
              </a:rPr>
              <a:t>doctorant.e</a:t>
            </a:r>
            <a:r>
              <a:rPr lang="fr-FR" sz="2400" b="1" dirty="0">
                <a:solidFill>
                  <a:schemeClr val="accent6">
                    <a:lumMod val="75000"/>
                  </a:schemeClr>
                </a:solidFill>
                <a:ea typeface="MS PGothic" pitchFamily="34" charset="-128"/>
                <a:cs typeface="MS PGothic" charset="0"/>
              </a:rPr>
              <a:t> </a:t>
            </a:r>
            <a:r>
              <a:rPr lang="fr-FR" sz="2400" b="1" dirty="0">
                <a:ea typeface="MS PGothic" pitchFamily="34" charset="-128"/>
                <a:cs typeface="MS PGothic" charset="0"/>
              </a:rPr>
              <a:t>+ </a:t>
            </a:r>
            <a:r>
              <a:rPr lang="fr-FR" sz="2400" b="1" dirty="0" err="1">
                <a:solidFill>
                  <a:schemeClr val="accent6">
                    <a:lumMod val="75000"/>
                  </a:schemeClr>
                </a:solidFill>
                <a:ea typeface="MS PGothic" pitchFamily="34" charset="-128"/>
                <a:cs typeface="MS PGothic" charset="0"/>
              </a:rPr>
              <a:t>dir</a:t>
            </a:r>
            <a:r>
              <a:rPr lang="fr-FR" sz="2400" b="1" dirty="0">
                <a:solidFill>
                  <a:schemeClr val="accent6">
                    <a:lumMod val="75000"/>
                  </a:schemeClr>
                </a:solidFill>
                <a:ea typeface="MS PGothic" pitchFamily="34" charset="-128"/>
                <a:cs typeface="MS PGothic" charset="0"/>
              </a:rPr>
              <a:t>. thèse </a:t>
            </a:r>
            <a:r>
              <a:rPr lang="fr-FR" sz="2400" b="1" dirty="0">
                <a:ea typeface="MS PGothic" pitchFamily="34" charset="-128"/>
                <a:cs typeface="MS PGothic" charset="0"/>
              </a:rPr>
              <a:t>pour l’informer des démarches </a:t>
            </a:r>
            <a:r>
              <a:rPr lang="fr-FR" sz="2400" dirty="0">
                <a:ea typeface="MS PGothic" pitchFamily="34" charset="-128"/>
                <a:cs typeface="MS PGothic" charset="0"/>
              </a:rPr>
              <a:t>d’inscription doctorale</a:t>
            </a:r>
            <a:r>
              <a:rPr lang="fr-FR" sz="2400" dirty="0">
                <a:solidFill>
                  <a:prstClr val="black"/>
                </a:solidFill>
                <a:ea typeface="MS PGothic" pitchFamily="34" charset="-128"/>
              </a:rPr>
              <a:t>.</a:t>
            </a:r>
          </a:p>
          <a:p>
            <a:endParaRPr lang="fr-FR" sz="2400" dirty="0">
              <a:solidFill>
                <a:srgbClr val="FF0000"/>
              </a:solidFill>
              <a:ea typeface="MS PGothic" pitchFamily="34" charset="-128"/>
              <a:cs typeface="MS PGothic" charset="0"/>
            </a:endParaRPr>
          </a:p>
          <a:p>
            <a:r>
              <a:rPr lang="fr-FR" sz="2400" dirty="0">
                <a:solidFill>
                  <a:schemeClr val="tx1">
                    <a:lumMod val="65000"/>
                    <a:lumOff val="35000"/>
                  </a:schemeClr>
                </a:solidFill>
                <a:ea typeface="MS PGothic" pitchFamily="34" charset="-128"/>
                <a:cs typeface="Calibri"/>
              </a:rPr>
              <a:t>[E</a:t>
            </a:r>
            <a:r>
              <a:rPr lang="fr-FR" sz="2400" dirty="0">
                <a:solidFill>
                  <a:schemeClr val="tx1">
                    <a:lumMod val="65000"/>
                    <a:lumOff val="35000"/>
                  </a:schemeClr>
                </a:solidFill>
                <a:ea typeface="MS PGothic" pitchFamily="34" charset="-128"/>
                <a:cs typeface="MS PGothic" charset="0"/>
              </a:rPr>
              <a:t>tape uniquement pour recrutements sur ressources propres]</a:t>
            </a:r>
            <a:endParaRPr lang="fr-FR" sz="2400" dirty="0">
              <a:solidFill>
                <a:schemeClr val="bg1">
                  <a:lumMod val="50000"/>
                </a:schemeClr>
              </a:solidFill>
              <a:ea typeface="MS PGothic" pitchFamily="34" charset="-128"/>
              <a:cs typeface="MS PGothic" charset="0"/>
            </a:endParaRPr>
          </a:p>
          <a:p>
            <a:r>
              <a:rPr lang="fr-FR" sz="2400" dirty="0">
                <a:ea typeface="MS PGothic" pitchFamily="34" charset="-128"/>
                <a:cs typeface="Calibri"/>
              </a:rPr>
              <a:t>↘ </a:t>
            </a:r>
            <a:r>
              <a:rPr lang="fr-FR" sz="2400" dirty="0">
                <a:ea typeface="MS PGothic" pitchFamily="34" charset="-128"/>
                <a:cs typeface="MS PGothic" charset="0"/>
              </a:rPr>
              <a:t>La </a:t>
            </a:r>
            <a:r>
              <a:rPr lang="fr-FR" sz="2400" b="1" dirty="0">
                <a:solidFill>
                  <a:schemeClr val="accent6">
                    <a:lumMod val="75000"/>
                  </a:schemeClr>
                </a:solidFill>
                <a:ea typeface="MS PGothic" pitchFamily="34" charset="-128"/>
                <a:cs typeface="MS PGothic" charset="0"/>
              </a:rPr>
              <a:t>DRPI-SRED</a:t>
            </a:r>
            <a:r>
              <a:rPr lang="fr-FR" sz="2400" b="1" dirty="0">
                <a:ea typeface="MS PGothic" pitchFamily="34" charset="-128"/>
                <a:cs typeface="MS PGothic" charset="0"/>
              </a:rPr>
              <a:t> </a:t>
            </a:r>
            <a:r>
              <a:rPr lang="fr-FR" sz="2400" dirty="0">
                <a:ea typeface="MS PGothic" pitchFamily="34" charset="-128"/>
                <a:cs typeface="MS PGothic" charset="0"/>
              </a:rPr>
              <a:t>s’assure avec le ou la </a:t>
            </a:r>
            <a:r>
              <a:rPr lang="fr-FR" sz="2400" b="1" dirty="0" err="1">
                <a:solidFill>
                  <a:schemeClr val="accent6">
                    <a:lumMod val="75000"/>
                  </a:schemeClr>
                </a:solidFill>
                <a:ea typeface="MS PGothic" pitchFamily="34" charset="-128"/>
                <a:cs typeface="MS PGothic" charset="0"/>
              </a:rPr>
              <a:t>directeur.trice</a:t>
            </a:r>
            <a:r>
              <a:rPr lang="fr-FR" sz="2400" b="1" dirty="0">
                <a:solidFill>
                  <a:schemeClr val="accent6">
                    <a:lumMod val="75000"/>
                  </a:schemeClr>
                </a:solidFill>
                <a:ea typeface="MS PGothic" pitchFamily="34" charset="-128"/>
                <a:cs typeface="MS PGothic" charset="0"/>
              </a:rPr>
              <a:t> de thèse </a:t>
            </a:r>
            <a:r>
              <a:rPr lang="fr-FR" sz="2400" dirty="0">
                <a:ea typeface="MS PGothic" pitchFamily="34" charset="-128"/>
                <a:cs typeface="MS PGothic" charset="0"/>
              </a:rPr>
              <a:t>de l’employeur et le </a:t>
            </a:r>
            <a:r>
              <a:rPr lang="fr-FR" sz="2400" b="1" dirty="0">
                <a:solidFill>
                  <a:schemeClr val="accent6">
                    <a:lumMod val="75000"/>
                  </a:schemeClr>
                </a:solidFill>
                <a:ea typeface="MS PGothic" pitchFamily="34" charset="-128"/>
                <a:cs typeface="MS PGothic" charset="0"/>
              </a:rPr>
              <a:t>SFP</a:t>
            </a:r>
            <a:r>
              <a:rPr lang="fr-FR" sz="2400" dirty="0">
                <a:ea typeface="MS PGothic" pitchFamily="34" charset="-128"/>
                <a:cs typeface="MS PGothic" charset="0"/>
              </a:rPr>
              <a:t> concerné que le financement est bien sécurisé , qu’il est compatible avec les contraintes du financeur concerné et qu’il est d’un montant suffisant pour couvrir la rémunération du contrat.</a:t>
            </a:r>
          </a:p>
          <a:p>
            <a:endParaRPr lang="fr-FR" sz="400" dirty="0">
              <a:ea typeface="MS PGothic" pitchFamily="34" charset="-128"/>
              <a:cs typeface="MS PGothic" charset="0"/>
            </a:endParaRPr>
          </a:p>
          <a:p>
            <a:r>
              <a:rPr lang="fr-FR" sz="2400" dirty="0">
                <a:ea typeface="MS PGothic" pitchFamily="34" charset="-128"/>
                <a:cs typeface="MS PGothic" charset="0"/>
              </a:rPr>
              <a:t>Votre contact à la DRPI :</a:t>
            </a:r>
          </a:p>
          <a:p>
            <a:pPr marL="374212" indent="-374212">
              <a:buFontTx/>
              <a:buChar char="-"/>
            </a:pPr>
            <a:r>
              <a:rPr lang="fr-FR" sz="2400" dirty="0">
                <a:ea typeface="MS PGothic" pitchFamily="34" charset="-128"/>
                <a:cs typeface="MS PGothic" charset="0"/>
              </a:rPr>
              <a:t>si le contrat doctoral est financé </a:t>
            </a:r>
            <a:r>
              <a:rPr lang="fr-FR" sz="2400" u="sng" dirty="0">
                <a:ea typeface="MS PGothic" pitchFamily="34" charset="-128"/>
                <a:cs typeface="MS PGothic" charset="0"/>
              </a:rPr>
              <a:t>sur un contrat de recherche</a:t>
            </a:r>
            <a:r>
              <a:rPr lang="fr-FR" sz="2400" dirty="0">
                <a:ea typeface="MS PGothic" pitchFamily="34" charset="-128"/>
                <a:cs typeface="MS PGothic" charset="0"/>
              </a:rPr>
              <a:t>: DRPI, Service d'Appui et d'Ingénierie de Projets (SAIP)&gt; </a:t>
            </a:r>
            <a:r>
              <a:rPr lang="fr-FR" sz="2400" dirty="0">
                <a:ea typeface="MS PGothic" pitchFamily="34" charset="-128"/>
                <a:cs typeface="MS PGothic" charset="0"/>
                <a:hlinkClick r:id="rId4"/>
              </a:rPr>
              <a:t>saip@univ-nantes.fr</a:t>
            </a:r>
            <a:endParaRPr lang="fr-FR" sz="2400" dirty="0">
              <a:ea typeface="MS PGothic" pitchFamily="34" charset="-128"/>
              <a:cs typeface="MS PGothic" charset="0"/>
            </a:endParaRPr>
          </a:p>
          <a:p>
            <a:pPr marL="374212" indent="-374212">
              <a:buFontTx/>
              <a:buChar char="-"/>
            </a:pPr>
            <a:r>
              <a:rPr lang="fr-FR" sz="2400" dirty="0">
                <a:ea typeface="MS PGothic" pitchFamily="34" charset="-128"/>
                <a:cs typeface="MS PGothic" charset="0"/>
              </a:rPr>
              <a:t>en cas de </a:t>
            </a:r>
            <a:r>
              <a:rPr lang="fr-FR" sz="2400" u="sng" dirty="0">
                <a:ea typeface="MS PGothic" pitchFamily="34" charset="-128"/>
                <a:cs typeface="MS PGothic" charset="0"/>
              </a:rPr>
              <a:t>subvention directe d’allocation doctorale hors contrat </a:t>
            </a:r>
            <a:r>
              <a:rPr lang="fr-FR" sz="2400" dirty="0">
                <a:ea typeface="MS PGothic" pitchFamily="34" charset="-128"/>
                <a:cs typeface="MS PGothic" charset="0"/>
              </a:rPr>
              <a:t>de recherche : DRPI, Service de la Recherche et des Etudes Doctorales (SRED) </a:t>
            </a:r>
            <a:r>
              <a:rPr lang="fr-FR" sz="2400" dirty="0">
                <a:ea typeface="MS PGothic" pitchFamily="34" charset="-128"/>
                <a:cs typeface="MS PGothic" charset="0"/>
                <a:hlinkClick r:id="rId3"/>
              </a:rPr>
              <a:t>aap.drpi@univ-nantes.fr</a:t>
            </a:r>
          </a:p>
        </p:txBody>
      </p:sp>
      <p:pic>
        <p:nvPicPr>
          <p:cNvPr id="14" name="Imag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96427" y="161330"/>
            <a:ext cx="1574417" cy="1625134"/>
          </a:xfrm>
          <a:prstGeom prst="rect">
            <a:avLst/>
          </a:prstGeom>
        </p:spPr>
      </p:pic>
      <p:sp>
        <p:nvSpPr>
          <p:cNvPr id="12" name="Ellipse 11"/>
          <p:cNvSpPr/>
          <p:nvPr/>
        </p:nvSpPr>
        <p:spPr>
          <a:xfrm>
            <a:off x="117596" y="2969642"/>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1</a:t>
            </a:r>
          </a:p>
        </p:txBody>
      </p:sp>
      <p:sp>
        <p:nvSpPr>
          <p:cNvPr id="13" name="Ellipse 12"/>
          <p:cNvSpPr/>
          <p:nvPr/>
        </p:nvSpPr>
        <p:spPr>
          <a:xfrm>
            <a:off x="81531" y="4625826"/>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2</a:t>
            </a:r>
          </a:p>
        </p:txBody>
      </p:sp>
      <p:grpSp>
        <p:nvGrpSpPr>
          <p:cNvPr id="18" name="Groupe 17"/>
          <p:cNvGrpSpPr/>
          <p:nvPr/>
        </p:nvGrpSpPr>
        <p:grpSpPr>
          <a:xfrm>
            <a:off x="2778647" y="2359646"/>
            <a:ext cx="7711800" cy="572588"/>
            <a:chOff x="2778647" y="8818835"/>
            <a:chExt cx="7711800" cy="572588"/>
          </a:xfrm>
        </p:grpSpPr>
        <p:sp>
          <p:nvSpPr>
            <p:cNvPr id="15" name="Rectangle 14"/>
            <p:cNvSpPr/>
            <p:nvPr/>
          </p:nvSpPr>
          <p:spPr>
            <a:xfrm>
              <a:off x="2778647" y="8874298"/>
              <a:ext cx="7301556" cy="461665"/>
            </a:xfrm>
            <a:prstGeom prst="rect">
              <a:avLst/>
            </a:prstGeom>
          </p:spPr>
          <p:txBody>
            <a:bodyPr wrap="square">
              <a:spAutoFit/>
            </a:bodyPr>
            <a:lstStyle/>
            <a:p>
              <a:pPr algn="ctr"/>
              <a:r>
                <a:rPr lang="fr-FR" sz="2400" b="1" i="1" dirty="0">
                  <a:solidFill>
                    <a:schemeClr val="tx1">
                      <a:lumMod val="95000"/>
                      <a:lumOff val="5000"/>
                    </a:schemeClr>
                  </a:solidFill>
                  <a:ea typeface="MS PGothic" pitchFamily="34" charset="-128"/>
                  <a:cs typeface="MS PGothic" charset="0"/>
                </a:rPr>
                <a:t>			Mise en place du contrat doctoral</a:t>
              </a:r>
            </a:p>
          </p:txBody>
        </p:sp>
        <p:pic>
          <p:nvPicPr>
            <p:cNvPr id="16" name="Picture 2" descr="Ic Degree Svg Png Icon Free Download (#408478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87515" y="8818836"/>
              <a:ext cx="626268" cy="5725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Ic Degree Svg Png Icon Free Download (#408478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864179" y="8818835"/>
              <a:ext cx="626268" cy="572587"/>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Ellipse 18"/>
          <p:cNvSpPr/>
          <p:nvPr/>
        </p:nvSpPr>
        <p:spPr bwMode="auto">
          <a:xfrm>
            <a:off x="117596" y="5856213"/>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3</a:t>
            </a:r>
          </a:p>
        </p:txBody>
      </p:sp>
    </p:spTree>
    <p:extLst>
      <p:ext uri="{BB962C8B-B14F-4D97-AF65-F5344CB8AC3E}">
        <p14:creationId xmlns:p14="http://schemas.microsoft.com/office/powerpoint/2010/main" val="2635230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32</a:t>
            </a:fld>
            <a:endParaRPr lang="fr-FR"/>
          </a:p>
        </p:txBody>
      </p:sp>
      <p:sp>
        <p:nvSpPr>
          <p:cNvPr id="15" name="Rectangle 14"/>
          <p:cNvSpPr/>
          <p:nvPr/>
        </p:nvSpPr>
        <p:spPr>
          <a:xfrm>
            <a:off x="1069264" y="1961530"/>
            <a:ext cx="12605002" cy="890359"/>
          </a:xfrm>
          <a:prstGeom prst="rect">
            <a:avLst/>
          </a:prstGeom>
        </p:spPr>
        <p:txBody>
          <a:bodyPr wrap="square" lIns="119748" tIns="59874" rIns="119748" bIns="59874">
            <a:spAutoFit/>
          </a:bodyPr>
          <a:lstStyle/>
          <a:p>
            <a:r>
              <a:rPr lang="fr-FR" sz="2100" dirty="0">
                <a:latin typeface="Trebuchet MS" panose="020B0603020202020204" pitchFamily="34" charset="0"/>
                <a:ea typeface="MS PGothic" pitchFamily="34" charset="-128"/>
                <a:cs typeface="MS PGothic" charset="0"/>
              </a:rPr>
              <a:t>Avec l’aide de son.sa </a:t>
            </a:r>
            <a:r>
              <a:rPr lang="fr-FR" sz="2400" b="1" dirty="0" err="1">
                <a:solidFill>
                  <a:schemeClr val="accent6">
                    <a:lumMod val="75000"/>
                  </a:schemeClr>
                </a:solidFill>
                <a:ea typeface="MS PGothic" pitchFamily="34" charset="-128"/>
                <a:cs typeface="MS PGothic" charset="0"/>
              </a:rPr>
              <a:t>directeur.trice</a:t>
            </a:r>
            <a:r>
              <a:rPr lang="fr-FR" sz="2400" b="1" dirty="0">
                <a:solidFill>
                  <a:schemeClr val="accent6">
                    <a:lumMod val="75000"/>
                  </a:schemeClr>
                </a:solidFill>
                <a:ea typeface="MS PGothic" pitchFamily="34" charset="-128"/>
                <a:cs typeface="MS PGothic" charset="0"/>
              </a:rPr>
              <a:t> de thèse</a:t>
            </a:r>
            <a:r>
              <a:rPr lang="fr-FR" sz="2100" b="1" dirty="0">
                <a:latin typeface="Trebuchet MS" panose="020B0603020202020204" pitchFamily="34" charset="0"/>
                <a:ea typeface="MS PGothic" pitchFamily="34" charset="-128"/>
                <a:cs typeface="MS PGothic" charset="0"/>
              </a:rPr>
              <a:t>, le </a:t>
            </a:r>
            <a:r>
              <a:rPr lang="fr-FR" sz="2400" b="1" dirty="0">
                <a:solidFill>
                  <a:schemeClr val="accent6">
                    <a:lumMod val="75000"/>
                  </a:schemeClr>
                </a:solidFill>
                <a:ea typeface="MS PGothic" pitchFamily="34" charset="-128"/>
                <a:cs typeface="MS PGothic" charset="0"/>
              </a:rPr>
              <a:t>doctorant</a:t>
            </a:r>
            <a:r>
              <a:rPr lang="fr-FR" sz="2100" b="1" dirty="0">
                <a:latin typeface="Trebuchet MS" panose="020B0603020202020204" pitchFamily="34" charset="0"/>
                <a:ea typeface="MS PGothic" pitchFamily="34" charset="-128"/>
                <a:cs typeface="MS PGothic" charset="0"/>
              </a:rPr>
              <a:t> complète une </a:t>
            </a:r>
            <a:r>
              <a:rPr lang="fr-FR" sz="2100" b="1" dirty="0">
                <a:latin typeface="Trebuchet MS" panose="020B0603020202020204" pitchFamily="34" charset="0"/>
                <a:ea typeface="MS PGothic" pitchFamily="34" charset="-128"/>
                <a:cs typeface="MS PGothic" charset="0"/>
                <a:hlinkClick r:id="rId2"/>
              </a:rPr>
              <a:t>fiche d'information à la mise en place d'un contrat doctoral</a:t>
            </a:r>
            <a:endParaRPr lang="fr-FR" sz="2100" dirty="0">
              <a:solidFill>
                <a:srgbClr val="FF0000"/>
              </a:solidFill>
              <a:latin typeface="Trebuchet MS" panose="020B0603020202020204" pitchFamily="34" charset="0"/>
            </a:endParaRPr>
          </a:p>
          <a:p>
            <a:endParaRPr lang="fr-FR" sz="500" dirty="0">
              <a:latin typeface="Trebuchet MS" panose="020B0603020202020204" pitchFamily="34" charset="0"/>
            </a:endParaRPr>
          </a:p>
        </p:txBody>
      </p:sp>
      <p:sp>
        <p:nvSpPr>
          <p:cNvPr id="16" name="Ellipse 15"/>
          <p:cNvSpPr/>
          <p:nvPr/>
        </p:nvSpPr>
        <p:spPr>
          <a:xfrm>
            <a:off x="261612" y="2039789"/>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4</a:t>
            </a:r>
          </a:p>
        </p:txBody>
      </p:sp>
      <p:sp>
        <p:nvSpPr>
          <p:cNvPr id="10" name="Titre 2"/>
          <p:cNvSpPr>
            <a:spLocks noGrp="1"/>
          </p:cNvSpPr>
          <p:nvPr>
            <p:ph type="title"/>
          </p:nvPr>
        </p:nvSpPr>
        <p:spPr bwMode="auto">
          <a:xfrm>
            <a:off x="646735" y="341168"/>
            <a:ext cx="13177884" cy="1384995"/>
          </a:xfrm>
        </p:spPr>
        <p:txBody>
          <a:bodyPr/>
          <a:lstStyle/>
          <a:p>
            <a:pPr>
              <a:defRPr/>
            </a:pPr>
            <a:r>
              <a:rPr lang="fr-FR" b="1" dirty="0">
                <a:latin typeface="+mn-lt"/>
              </a:rPr>
              <a:t>3.  Le parcours  usager du </a:t>
            </a:r>
            <a:br>
              <a:rPr lang="fr-FR" b="1" dirty="0">
                <a:latin typeface="+mn-lt"/>
              </a:rPr>
            </a:br>
            <a:r>
              <a:rPr lang="fr-FR" b="1" dirty="0">
                <a:latin typeface="+mn-lt"/>
              </a:rPr>
              <a:t>« contrat doctoral » à Nantes Université </a:t>
            </a:r>
            <a:endParaRPr sz="4000" dirty="0">
              <a:latin typeface="+mn-lt"/>
            </a:endParaRPr>
          </a:p>
        </p:txBody>
      </p:sp>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096427" y="161330"/>
            <a:ext cx="1574417" cy="1625134"/>
          </a:xfrm>
          <a:prstGeom prst="rect">
            <a:avLst/>
          </a:prstGeom>
        </p:spPr>
      </p:pic>
      <p:sp>
        <p:nvSpPr>
          <p:cNvPr id="5" name="Rectangle 4"/>
          <p:cNvSpPr/>
          <p:nvPr/>
        </p:nvSpPr>
        <p:spPr>
          <a:xfrm>
            <a:off x="131281" y="3032358"/>
            <a:ext cx="2892138" cy="369332"/>
          </a:xfrm>
          <a:prstGeom prst="rect">
            <a:avLst/>
          </a:prstGeom>
        </p:spPr>
        <p:txBody>
          <a:bodyPr wrap="none">
            <a:spAutoFit/>
          </a:bodyPr>
          <a:lstStyle/>
          <a:p>
            <a:r>
              <a:rPr lang="fr-FR" i="1" dirty="0"/>
              <a:t>(document type v 2022/2023)</a:t>
            </a:r>
            <a:endParaRPr lang="fr-FR" dirty="0"/>
          </a:p>
        </p:txBody>
      </p:sp>
      <p:sp>
        <p:nvSpPr>
          <p:cNvPr id="7" name="Rectangle à coins arrondis 6"/>
          <p:cNvSpPr/>
          <p:nvPr/>
        </p:nvSpPr>
        <p:spPr bwMode="auto">
          <a:xfrm>
            <a:off x="-288949" y="8802290"/>
            <a:ext cx="15409712" cy="1889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6031" t="25545" r="30033" b="11650"/>
          <a:stretch/>
        </p:blipFill>
        <p:spPr bwMode="auto">
          <a:xfrm>
            <a:off x="909684" y="3401690"/>
            <a:ext cx="11618791" cy="641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485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33</a:t>
            </a:fld>
            <a:endParaRPr lang="fr-FR"/>
          </a:p>
        </p:txBody>
      </p:sp>
      <p:sp>
        <p:nvSpPr>
          <p:cNvPr id="16" name="Ellipse 15"/>
          <p:cNvSpPr/>
          <p:nvPr/>
        </p:nvSpPr>
        <p:spPr>
          <a:xfrm>
            <a:off x="261612" y="2039789"/>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4</a:t>
            </a:r>
          </a:p>
        </p:txBody>
      </p:sp>
      <p:sp>
        <p:nvSpPr>
          <p:cNvPr id="10" name="Titre 2"/>
          <p:cNvSpPr>
            <a:spLocks noGrp="1"/>
          </p:cNvSpPr>
          <p:nvPr>
            <p:ph type="title"/>
          </p:nvPr>
        </p:nvSpPr>
        <p:spPr bwMode="auto">
          <a:xfrm>
            <a:off x="646735" y="341168"/>
            <a:ext cx="13177884" cy="1384995"/>
          </a:xfrm>
        </p:spPr>
        <p:txBody>
          <a:bodyPr/>
          <a:lstStyle/>
          <a:p>
            <a:pPr>
              <a:defRPr/>
            </a:pPr>
            <a:r>
              <a:rPr lang="fr-FR" b="1" dirty="0">
                <a:latin typeface="+mn-lt"/>
              </a:rPr>
              <a:t>3.  Le parcours  usager du </a:t>
            </a:r>
            <a:br>
              <a:rPr lang="fr-FR" b="1" dirty="0">
                <a:latin typeface="+mn-lt"/>
              </a:rPr>
            </a:br>
            <a:r>
              <a:rPr lang="fr-FR" b="1" dirty="0">
                <a:latin typeface="+mn-lt"/>
              </a:rPr>
              <a:t>« contrat doctoral » à Nantes Université </a:t>
            </a:r>
            <a:endParaRPr sz="4000" dirty="0">
              <a:latin typeface="+mn-lt"/>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096427" y="161330"/>
            <a:ext cx="1574417" cy="1625134"/>
          </a:xfrm>
          <a:prstGeom prst="rect">
            <a:avLst/>
          </a:prstGeom>
        </p:spPr>
      </p:pic>
      <p:sp>
        <p:nvSpPr>
          <p:cNvPr id="5" name="Rectangle 4"/>
          <p:cNvSpPr/>
          <p:nvPr/>
        </p:nvSpPr>
        <p:spPr>
          <a:xfrm>
            <a:off x="131281" y="3032358"/>
            <a:ext cx="2892138" cy="369332"/>
          </a:xfrm>
          <a:prstGeom prst="rect">
            <a:avLst/>
          </a:prstGeom>
        </p:spPr>
        <p:txBody>
          <a:bodyPr wrap="none">
            <a:spAutoFit/>
          </a:bodyPr>
          <a:lstStyle/>
          <a:p>
            <a:r>
              <a:rPr lang="fr-FR" i="1" dirty="0"/>
              <a:t>(document type v 2022/2023)</a:t>
            </a:r>
            <a:endParaRPr lang="fr-FR" dirty="0"/>
          </a:p>
        </p:txBody>
      </p:sp>
      <p:sp>
        <p:nvSpPr>
          <p:cNvPr id="7" name="Rectangle à coins arrondis 6"/>
          <p:cNvSpPr/>
          <p:nvPr/>
        </p:nvSpPr>
        <p:spPr bwMode="auto">
          <a:xfrm>
            <a:off x="-288949" y="8802290"/>
            <a:ext cx="15409712" cy="1889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90" t="37184" r="26107" b="37191"/>
          <a:stretch/>
        </p:blipFill>
        <p:spPr bwMode="auto">
          <a:xfrm>
            <a:off x="695539" y="3473698"/>
            <a:ext cx="12048960"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169" t="39310" r="28669" b="24440"/>
          <a:stretch/>
        </p:blipFill>
        <p:spPr bwMode="auto">
          <a:xfrm>
            <a:off x="598400" y="6140920"/>
            <a:ext cx="12146100" cy="3741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5710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34</a:t>
            </a:fld>
            <a:endParaRPr lang="fr-FR"/>
          </a:p>
        </p:txBody>
      </p:sp>
      <p:sp>
        <p:nvSpPr>
          <p:cNvPr id="16" name="Ellipse 15"/>
          <p:cNvSpPr/>
          <p:nvPr/>
        </p:nvSpPr>
        <p:spPr>
          <a:xfrm>
            <a:off x="261612" y="2039789"/>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4</a:t>
            </a:r>
          </a:p>
        </p:txBody>
      </p:sp>
      <p:sp>
        <p:nvSpPr>
          <p:cNvPr id="10" name="Titre 2"/>
          <p:cNvSpPr>
            <a:spLocks noGrp="1"/>
          </p:cNvSpPr>
          <p:nvPr>
            <p:ph type="title"/>
          </p:nvPr>
        </p:nvSpPr>
        <p:spPr bwMode="auto">
          <a:xfrm>
            <a:off x="646735" y="341168"/>
            <a:ext cx="13177884" cy="1384995"/>
          </a:xfrm>
        </p:spPr>
        <p:txBody>
          <a:bodyPr/>
          <a:lstStyle/>
          <a:p>
            <a:pPr>
              <a:defRPr/>
            </a:pPr>
            <a:r>
              <a:rPr lang="fr-FR" b="1" dirty="0">
                <a:latin typeface="+mn-lt"/>
              </a:rPr>
              <a:t>3.  Le parcours  usager du </a:t>
            </a:r>
            <a:br>
              <a:rPr lang="fr-FR" b="1" dirty="0">
                <a:latin typeface="+mn-lt"/>
              </a:rPr>
            </a:br>
            <a:r>
              <a:rPr lang="fr-FR" b="1" dirty="0">
                <a:latin typeface="+mn-lt"/>
              </a:rPr>
              <a:t>« contrat doctoral » à Nantes Université </a:t>
            </a:r>
            <a:endParaRPr sz="4000" dirty="0">
              <a:latin typeface="+mn-lt"/>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096427" y="161330"/>
            <a:ext cx="1574417" cy="1625134"/>
          </a:xfrm>
          <a:prstGeom prst="rect">
            <a:avLst/>
          </a:prstGeom>
        </p:spPr>
      </p:pic>
      <p:sp>
        <p:nvSpPr>
          <p:cNvPr id="5" name="Rectangle 4"/>
          <p:cNvSpPr/>
          <p:nvPr/>
        </p:nvSpPr>
        <p:spPr>
          <a:xfrm>
            <a:off x="131281" y="3032358"/>
            <a:ext cx="2892138" cy="369332"/>
          </a:xfrm>
          <a:prstGeom prst="rect">
            <a:avLst/>
          </a:prstGeom>
        </p:spPr>
        <p:txBody>
          <a:bodyPr wrap="none">
            <a:spAutoFit/>
          </a:bodyPr>
          <a:lstStyle/>
          <a:p>
            <a:r>
              <a:rPr lang="fr-FR" i="1" dirty="0"/>
              <a:t>(document type v 2022/2023)</a:t>
            </a:r>
            <a:endParaRPr lang="fr-FR" dirty="0"/>
          </a:p>
        </p:txBody>
      </p:sp>
      <p:sp>
        <p:nvSpPr>
          <p:cNvPr id="7" name="Rectangle à coins arrondis 6"/>
          <p:cNvSpPr/>
          <p:nvPr/>
        </p:nvSpPr>
        <p:spPr bwMode="auto">
          <a:xfrm>
            <a:off x="-288949" y="8802290"/>
            <a:ext cx="15409712" cy="1889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018" t="22778" r="28782" b="9662"/>
          <a:stretch/>
        </p:blipFill>
        <p:spPr bwMode="auto">
          <a:xfrm>
            <a:off x="1871291" y="3389188"/>
            <a:ext cx="10567112" cy="615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932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35</a:t>
            </a:fld>
            <a:endParaRPr lang="fr-FR"/>
          </a:p>
        </p:txBody>
      </p:sp>
      <p:sp>
        <p:nvSpPr>
          <p:cNvPr id="16" name="Ellipse 15"/>
          <p:cNvSpPr/>
          <p:nvPr/>
        </p:nvSpPr>
        <p:spPr>
          <a:xfrm>
            <a:off x="261612" y="2039789"/>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4</a:t>
            </a:r>
          </a:p>
        </p:txBody>
      </p:sp>
      <p:sp>
        <p:nvSpPr>
          <p:cNvPr id="10" name="Titre 2"/>
          <p:cNvSpPr>
            <a:spLocks noGrp="1"/>
          </p:cNvSpPr>
          <p:nvPr>
            <p:ph type="title"/>
          </p:nvPr>
        </p:nvSpPr>
        <p:spPr bwMode="auto">
          <a:xfrm>
            <a:off x="646735" y="341168"/>
            <a:ext cx="13177884" cy="1384995"/>
          </a:xfrm>
        </p:spPr>
        <p:txBody>
          <a:bodyPr/>
          <a:lstStyle/>
          <a:p>
            <a:pPr>
              <a:defRPr/>
            </a:pPr>
            <a:r>
              <a:rPr lang="fr-FR" b="1" dirty="0">
                <a:latin typeface="+mn-lt"/>
              </a:rPr>
              <a:t>3.  Le parcours  usager du </a:t>
            </a:r>
            <a:br>
              <a:rPr lang="fr-FR" b="1" dirty="0">
                <a:latin typeface="+mn-lt"/>
              </a:rPr>
            </a:br>
            <a:r>
              <a:rPr lang="fr-FR" b="1" dirty="0">
                <a:latin typeface="+mn-lt"/>
              </a:rPr>
              <a:t>« contrat doctoral » à Nantes Université </a:t>
            </a:r>
            <a:endParaRPr sz="4000" dirty="0">
              <a:latin typeface="+mn-lt"/>
            </a:endParaRPr>
          </a:p>
        </p:txBody>
      </p:sp>
      <p:pic>
        <p:nvPicPr>
          <p:cNvPr id="11" name="Imag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096427" y="161330"/>
            <a:ext cx="1574417" cy="1625134"/>
          </a:xfrm>
          <a:prstGeom prst="rect">
            <a:avLst/>
          </a:prstGeom>
        </p:spPr>
      </p:pic>
      <p:sp>
        <p:nvSpPr>
          <p:cNvPr id="5" name="Rectangle 4"/>
          <p:cNvSpPr/>
          <p:nvPr/>
        </p:nvSpPr>
        <p:spPr>
          <a:xfrm>
            <a:off x="131281" y="3032358"/>
            <a:ext cx="2892138" cy="369332"/>
          </a:xfrm>
          <a:prstGeom prst="rect">
            <a:avLst/>
          </a:prstGeom>
        </p:spPr>
        <p:txBody>
          <a:bodyPr wrap="none">
            <a:spAutoFit/>
          </a:bodyPr>
          <a:lstStyle/>
          <a:p>
            <a:r>
              <a:rPr lang="fr-FR" i="1" dirty="0"/>
              <a:t>(document type v 2022/2023)</a:t>
            </a:r>
            <a:endParaRPr lang="fr-FR" dirty="0"/>
          </a:p>
        </p:txBody>
      </p:sp>
      <p:sp>
        <p:nvSpPr>
          <p:cNvPr id="7" name="Rectangle à coins arrondis 6"/>
          <p:cNvSpPr/>
          <p:nvPr/>
        </p:nvSpPr>
        <p:spPr bwMode="auto">
          <a:xfrm>
            <a:off x="-288949" y="8802290"/>
            <a:ext cx="15409712" cy="1889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11" t="16739" r="25857" b="20502"/>
          <a:stretch/>
        </p:blipFill>
        <p:spPr bwMode="auto">
          <a:xfrm>
            <a:off x="287115" y="3473698"/>
            <a:ext cx="11939045" cy="59057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bwMode="auto">
          <a:xfrm>
            <a:off x="10106906" y="6377586"/>
            <a:ext cx="3861729" cy="2631490"/>
          </a:xfrm>
          <a:prstGeom prst="rect">
            <a:avLst/>
          </a:prstGeom>
        </p:spPr>
        <p:txBody>
          <a:bodyPr wrap="square">
            <a:spAutoFit/>
          </a:bodyPr>
          <a:lstStyle/>
          <a:p>
            <a:r>
              <a:rPr lang="fr-FR" b="1" dirty="0">
                <a:solidFill>
                  <a:srgbClr val="FF5050"/>
                </a:solidFill>
                <a:latin typeface="Trebuchet MS" panose="020B0603020202020204" pitchFamily="34" charset="0"/>
              </a:rPr>
              <a:t>		Simplifications 2022</a:t>
            </a:r>
            <a:endParaRPr lang="fr-FR" b="1" dirty="0">
              <a:solidFill>
                <a:srgbClr val="FF5050"/>
              </a:solidFill>
              <a:latin typeface="Calibri"/>
              <a:cs typeface="Calibri"/>
            </a:endParaRPr>
          </a:p>
          <a:p>
            <a:endParaRPr lang="fr-FR" dirty="0">
              <a:latin typeface="Calibri"/>
              <a:cs typeface="Calibri"/>
            </a:endParaRPr>
          </a:p>
          <a:p>
            <a:r>
              <a:rPr lang="fr-FR" dirty="0">
                <a:latin typeface="Calibri"/>
                <a:cs typeface="Calibri"/>
              </a:rPr>
              <a:t>↘ </a:t>
            </a:r>
            <a:r>
              <a:rPr lang="fr-FR" dirty="0">
                <a:latin typeface="Trebuchet MS" panose="020B0603020202020204" pitchFamily="34" charset="0"/>
              </a:rPr>
              <a:t>Signataires : </a:t>
            </a:r>
          </a:p>
          <a:p>
            <a:r>
              <a:rPr lang="fr-FR" i="1" strike="sngStrike" dirty="0">
                <a:solidFill>
                  <a:srgbClr val="FF5050"/>
                </a:solidFill>
                <a:latin typeface="Trebuchet MS" panose="020B0603020202020204" pitchFamily="34" charset="0"/>
              </a:rPr>
              <a:t>Doctorant</a:t>
            </a:r>
            <a:r>
              <a:rPr lang="fr-FR" i="1" dirty="0">
                <a:solidFill>
                  <a:srgbClr val="FF5050"/>
                </a:solidFill>
                <a:latin typeface="Trebuchet MS" panose="020B0603020202020204" pitchFamily="34" charset="0"/>
              </a:rPr>
              <a:t> </a:t>
            </a:r>
            <a:r>
              <a:rPr lang="fr-FR" i="1" dirty="0">
                <a:latin typeface="Trebuchet MS" panose="020B0603020202020204" pitchFamily="34" charset="0"/>
              </a:rPr>
              <a:t>&gt; </a:t>
            </a:r>
            <a:r>
              <a:rPr lang="fr-FR" i="1" dirty="0" err="1">
                <a:latin typeface="Trebuchet MS" panose="020B0603020202020204" pitchFamily="34" charset="0"/>
              </a:rPr>
              <a:t>Dir</a:t>
            </a:r>
            <a:r>
              <a:rPr lang="fr-FR" i="1" dirty="0">
                <a:latin typeface="Trebuchet MS" panose="020B0603020202020204" pitchFamily="34" charset="0"/>
              </a:rPr>
              <a:t>. Thèse &gt; </a:t>
            </a:r>
            <a:r>
              <a:rPr lang="fr-FR" i="1" strike="sngStrike" dirty="0" err="1">
                <a:solidFill>
                  <a:srgbClr val="FF5050"/>
                </a:solidFill>
                <a:latin typeface="Trebuchet MS" panose="020B0603020202020204" pitchFamily="34" charset="0"/>
              </a:rPr>
              <a:t>Dir</a:t>
            </a:r>
            <a:r>
              <a:rPr lang="fr-FR" i="1" strike="sngStrike" dirty="0">
                <a:solidFill>
                  <a:srgbClr val="FF5050"/>
                </a:solidFill>
                <a:latin typeface="Trebuchet MS" panose="020B0603020202020204" pitchFamily="34" charset="0"/>
              </a:rPr>
              <a:t>. Laboratoire </a:t>
            </a:r>
            <a:r>
              <a:rPr lang="fr-FR" i="1" dirty="0">
                <a:latin typeface="Trebuchet MS" panose="020B0603020202020204" pitchFamily="34" charset="0"/>
              </a:rPr>
              <a:t>&gt; </a:t>
            </a:r>
            <a:r>
              <a:rPr lang="fr-FR" i="1" strike="sngStrike" dirty="0" err="1">
                <a:solidFill>
                  <a:srgbClr val="FF5050"/>
                </a:solidFill>
                <a:latin typeface="Trebuchet MS" panose="020B0603020202020204" pitchFamily="34" charset="0"/>
              </a:rPr>
              <a:t>Dir</a:t>
            </a:r>
            <a:r>
              <a:rPr lang="fr-FR" i="1" strike="sngStrike" dirty="0">
                <a:solidFill>
                  <a:srgbClr val="FF5050"/>
                </a:solidFill>
                <a:latin typeface="Trebuchet MS" panose="020B0603020202020204" pitchFamily="34" charset="0"/>
              </a:rPr>
              <a:t>. ED </a:t>
            </a:r>
            <a:r>
              <a:rPr lang="fr-FR" i="1" dirty="0">
                <a:latin typeface="Trebuchet MS" panose="020B0603020202020204" pitchFamily="34" charset="0"/>
              </a:rPr>
              <a:t>&gt; DRPI  ---</a:t>
            </a:r>
            <a:r>
              <a:rPr lang="fr-FR" i="1" dirty="0">
                <a:latin typeface="Trebuchet MS" panose="020B0603020202020204" pitchFamily="34" charset="0"/>
                <a:sym typeface="Wingdings" panose="05000000000000000000" pitchFamily="2" charset="2"/>
              </a:rPr>
              <a:t> DRHDS</a:t>
            </a:r>
            <a:endParaRPr lang="fr-FR" i="1" dirty="0">
              <a:latin typeface="Trebuchet MS" panose="020B0603020202020204" pitchFamily="34" charset="0"/>
            </a:endParaRPr>
          </a:p>
          <a:p>
            <a:endParaRPr lang="fr-FR" sz="300" i="1" dirty="0">
              <a:latin typeface="Trebuchet MS" panose="020B0603020202020204" pitchFamily="34" charset="0"/>
            </a:endParaRPr>
          </a:p>
          <a:p>
            <a:endParaRPr lang="fr-FR" dirty="0">
              <a:latin typeface="Trebuchet MS" panose="020B0603020202020204" pitchFamily="34" charset="0"/>
            </a:endParaRPr>
          </a:p>
          <a:p>
            <a:r>
              <a:rPr lang="fr-FR" dirty="0">
                <a:latin typeface="Calibri"/>
                <a:cs typeface="Calibri"/>
              </a:rPr>
              <a:t>↘ </a:t>
            </a:r>
            <a:r>
              <a:rPr lang="fr-FR" dirty="0">
                <a:latin typeface="Trebuchet MS" panose="020B0603020202020204" pitchFamily="34" charset="0"/>
              </a:rPr>
              <a:t>Justificatifs complémentaires supprimés.</a:t>
            </a:r>
          </a:p>
        </p:txBody>
      </p:sp>
      <p:sp>
        <p:nvSpPr>
          <p:cNvPr id="3" name="Rectangle 2"/>
          <p:cNvSpPr/>
          <p:nvPr/>
        </p:nvSpPr>
        <p:spPr>
          <a:xfrm>
            <a:off x="340916" y="9516218"/>
            <a:ext cx="14149981" cy="461665"/>
          </a:xfrm>
          <a:prstGeom prst="rect">
            <a:avLst/>
          </a:prstGeom>
        </p:spPr>
        <p:txBody>
          <a:bodyPr wrap="square">
            <a:spAutoFit/>
          </a:bodyPr>
          <a:lstStyle/>
          <a:p>
            <a:r>
              <a:rPr lang="fr-FR" sz="2400" dirty="0">
                <a:latin typeface="Trebuchet MS" panose="020B0603020202020204" pitchFamily="34" charset="0"/>
              </a:rPr>
              <a:t>A déposer une fois complet et signé sur le portail </a:t>
            </a:r>
            <a:r>
              <a:rPr lang="fr-FR" sz="2400" b="1" dirty="0">
                <a:latin typeface="Trebuchet MS" panose="020B0603020202020204" pitchFamily="34" charset="0"/>
              </a:rPr>
              <a:t>AMETHIS</a:t>
            </a:r>
            <a:r>
              <a:rPr lang="fr-FR" sz="2400" dirty="0">
                <a:latin typeface="Trebuchet MS" panose="020B0603020202020204" pitchFamily="34" charset="0"/>
              </a:rPr>
              <a:t> (onglet 11) en format </a:t>
            </a:r>
            <a:r>
              <a:rPr lang="fr-FR" sz="2400" dirty="0" err="1">
                <a:latin typeface="Trebuchet MS" panose="020B0603020202020204" pitchFamily="34" charset="0"/>
              </a:rPr>
              <a:t>pdf</a:t>
            </a:r>
            <a:r>
              <a:rPr lang="fr-FR" sz="2400" dirty="0">
                <a:latin typeface="Trebuchet MS" panose="020B0603020202020204" pitchFamily="34" charset="0"/>
              </a:rPr>
              <a:t> </a:t>
            </a: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0229214" y="6065986"/>
            <a:ext cx="787093" cy="727225"/>
          </a:xfrm>
          <a:prstGeom prst="rect">
            <a:avLst/>
          </a:prstGeom>
        </p:spPr>
      </p:pic>
    </p:spTree>
    <p:extLst>
      <p:ext uri="{BB962C8B-B14F-4D97-AF65-F5344CB8AC3E}">
        <p14:creationId xmlns:p14="http://schemas.microsoft.com/office/powerpoint/2010/main" val="64425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36</a:t>
            </a:fld>
            <a:endParaRPr lang="fr-FR"/>
          </a:p>
        </p:txBody>
      </p:sp>
      <p:sp>
        <p:nvSpPr>
          <p:cNvPr id="6" name="Rectangle 5"/>
          <p:cNvSpPr/>
          <p:nvPr/>
        </p:nvSpPr>
        <p:spPr>
          <a:xfrm>
            <a:off x="1006031" y="2427082"/>
            <a:ext cx="12605002" cy="859581"/>
          </a:xfrm>
          <a:prstGeom prst="rect">
            <a:avLst/>
          </a:prstGeom>
        </p:spPr>
        <p:txBody>
          <a:bodyPr wrap="square" lIns="119748" tIns="59874" rIns="119748" bIns="59874">
            <a:spAutoFit/>
          </a:bodyPr>
          <a:lstStyle/>
          <a:p>
            <a:r>
              <a:rPr lang="fr-FR" sz="2100" b="1" dirty="0">
                <a:latin typeface="Trebuchet MS" panose="020B0603020202020204" pitchFamily="34" charset="0"/>
                <a:ea typeface="MS PGothic" pitchFamily="34" charset="-128"/>
                <a:cs typeface="MS PGothic" charset="0"/>
              </a:rPr>
              <a:t>La </a:t>
            </a:r>
            <a:r>
              <a:rPr lang="fr-FR" sz="2400" b="1" dirty="0">
                <a:solidFill>
                  <a:schemeClr val="accent6">
                    <a:lumMod val="75000"/>
                  </a:schemeClr>
                </a:solidFill>
                <a:ea typeface="MS PGothic" pitchFamily="34" charset="-128"/>
                <a:cs typeface="MS PGothic" charset="0"/>
              </a:rPr>
              <a:t>DRPI</a:t>
            </a:r>
            <a:r>
              <a:rPr lang="fr-FR" sz="2100" b="1" dirty="0">
                <a:solidFill>
                  <a:srgbClr val="0070C0"/>
                </a:solidFill>
                <a:latin typeface="Trebuchet MS" panose="020B0603020202020204" pitchFamily="34" charset="0"/>
                <a:ea typeface="MS PGothic" pitchFamily="34" charset="-128"/>
                <a:cs typeface="MS PGothic" charset="0"/>
              </a:rPr>
              <a:t> </a:t>
            </a:r>
            <a:r>
              <a:rPr lang="fr-FR" sz="2400" b="1" dirty="0">
                <a:solidFill>
                  <a:schemeClr val="accent6">
                    <a:lumMod val="75000"/>
                  </a:schemeClr>
                </a:solidFill>
                <a:ea typeface="MS PGothic" pitchFamily="34" charset="-128"/>
                <a:cs typeface="MS PGothic" charset="0"/>
              </a:rPr>
              <a:t>(</a:t>
            </a:r>
            <a:r>
              <a:rPr lang="fr-FR" sz="2100" dirty="0">
                <a:latin typeface="Trebuchet MS" panose="020B0603020202020204" pitchFamily="34" charset="0"/>
                <a:ea typeface="MS PGothic" pitchFamily="34" charset="-128"/>
                <a:cs typeface="MS PGothic" charset="0"/>
                <a:hlinkClick r:id="rId2"/>
              </a:rPr>
              <a:t>aap.drpi@univ-nantes.fr</a:t>
            </a:r>
            <a:r>
              <a:rPr lang="fr-FR" sz="2100" dirty="0">
                <a:latin typeface="Trebuchet MS" panose="020B0603020202020204" pitchFamily="34" charset="0"/>
                <a:ea typeface="MS PGothic" pitchFamily="34" charset="-128"/>
                <a:cs typeface="MS PGothic" charset="0"/>
              </a:rPr>
              <a:t>) valide, </a:t>
            </a:r>
            <a:r>
              <a:rPr lang="fr-FR" sz="2100" b="1" dirty="0">
                <a:latin typeface="Trebuchet MS" panose="020B0603020202020204" pitchFamily="34" charset="0"/>
                <a:ea typeface="MS PGothic" pitchFamily="34" charset="-128"/>
                <a:cs typeface="MS PGothic" charset="0"/>
              </a:rPr>
              <a:t>signe et transmet la fiche d’information complète à la </a:t>
            </a:r>
            <a:r>
              <a:rPr lang="fr-FR" sz="2400" b="1" dirty="0">
                <a:solidFill>
                  <a:schemeClr val="accent6">
                    <a:lumMod val="75000"/>
                  </a:schemeClr>
                </a:solidFill>
                <a:ea typeface="MS PGothic" pitchFamily="34" charset="-128"/>
                <a:cs typeface="MS PGothic" charset="0"/>
              </a:rPr>
              <a:t>DRHDS</a:t>
            </a:r>
          </a:p>
        </p:txBody>
      </p:sp>
      <p:sp>
        <p:nvSpPr>
          <p:cNvPr id="7" name="Rectangle 6"/>
          <p:cNvSpPr/>
          <p:nvPr/>
        </p:nvSpPr>
        <p:spPr>
          <a:xfrm>
            <a:off x="1006031" y="3617714"/>
            <a:ext cx="12605002" cy="4783732"/>
          </a:xfrm>
          <a:prstGeom prst="rect">
            <a:avLst/>
          </a:prstGeom>
        </p:spPr>
        <p:txBody>
          <a:bodyPr wrap="square" lIns="119748" tIns="59874" rIns="119748" bIns="59874">
            <a:spAutoFit/>
          </a:bodyPr>
          <a:lstStyle/>
          <a:p>
            <a:r>
              <a:rPr lang="fr-FR" sz="2100" b="1" dirty="0">
                <a:latin typeface="Trebuchet MS" panose="020B0603020202020204" pitchFamily="34" charset="0"/>
                <a:ea typeface="MS PGothic" pitchFamily="34" charset="-128"/>
                <a:cs typeface="MS PGothic" charset="0"/>
              </a:rPr>
              <a:t>La </a:t>
            </a:r>
            <a:r>
              <a:rPr lang="fr-FR" sz="2400" b="1" dirty="0">
                <a:solidFill>
                  <a:schemeClr val="accent6">
                    <a:lumMod val="75000"/>
                  </a:schemeClr>
                </a:solidFill>
                <a:ea typeface="MS PGothic" pitchFamily="34" charset="-128"/>
                <a:cs typeface="MS PGothic" charset="0"/>
              </a:rPr>
              <a:t>DRHDS</a:t>
            </a:r>
            <a:r>
              <a:rPr lang="fr-FR" sz="2100" b="1" dirty="0">
                <a:latin typeface="Trebuchet MS" panose="020B0603020202020204" pitchFamily="34" charset="0"/>
                <a:ea typeface="MS PGothic" pitchFamily="34" charset="-128"/>
                <a:cs typeface="MS PGothic" charset="0"/>
              </a:rPr>
              <a:t> contacte le.la </a:t>
            </a:r>
            <a:r>
              <a:rPr lang="fr-FR" sz="2400" b="1" dirty="0" err="1">
                <a:solidFill>
                  <a:schemeClr val="accent6">
                    <a:lumMod val="75000"/>
                  </a:schemeClr>
                </a:solidFill>
                <a:ea typeface="MS PGothic" pitchFamily="34" charset="-128"/>
                <a:cs typeface="MS PGothic" charset="0"/>
              </a:rPr>
              <a:t>doctorant.e</a:t>
            </a:r>
            <a:r>
              <a:rPr lang="fr-FR" sz="2100" b="1" dirty="0">
                <a:latin typeface="Trebuchet MS" panose="020B0603020202020204" pitchFamily="34" charset="0"/>
                <a:ea typeface="MS PGothic" pitchFamily="34" charset="-128"/>
                <a:cs typeface="MS PGothic" charset="0"/>
              </a:rPr>
              <a:t>, établit le contrat doctoral et lui transmet directement </a:t>
            </a:r>
            <a:r>
              <a:rPr lang="fr-FR" sz="2100" dirty="0">
                <a:latin typeface="Trebuchet MS" panose="020B0603020202020204" pitchFamily="34" charset="0"/>
                <a:ea typeface="MS PGothic" pitchFamily="34" charset="-128"/>
                <a:cs typeface="MS PGothic" charset="0"/>
              </a:rPr>
              <a:t>(+ </a:t>
            </a:r>
            <a:r>
              <a:rPr lang="fr-FR" sz="2400" b="1" dirty="0">
                <a:solidFill>
                  <a:schemeClr val="accent6">
                    <a:lumMod val="75000"/>
                  </a:schemeClr>
                </a:solidFill>
                <a:ea typeface="MS PGothic" pitchFamily="34" charset="-128"/>
                <a:cs typeface="MS PGothic" charset="0"/>
              </a:rPr>
              <a:t>copie </a:t>
            </a:r>
            <a:r>
              <a:rPr lang="fr-FR" sz="2400" b="1" dirty="0" err="1">
                <a:solidFill>
                  <a:schemeClr val="accent6">
                    <a:lumMod val="75000"/>
                  </a:schemeClr>
                </a:solidFill>
                <a:ea typeface="MS PGothic" pitchFamily="34" charset="-128"/>
                <a:cs typeface="MS PGothic" charset="0"/>
              </a:rPr>
              <a:t>Dir</a:t>
            </a:r>
            <a:r>
              <a:rPr lang="fr-FR" sz="2400" b="1" dirty="0">
                <a:solidFill>
                  <a:schemeClr val="accent6">
                    <a:lumMod val="75000"/>
                  </a:schemeClr>
                </a:solidFill>
                <a:ea typeface="MS PGothic" pitchFamily="34" charset="-128"/>
                <a:cs typeface="MS PGothic" charset="0"/>
              </a:rPr>
              <a:t>. Thèse</a:t>
            </a:r>
            <a:r>
              <a:rPr lang="fr-FR" sz="2100" dirty="0">
                <a:latin typeface="Trebuchet MS" panose="020B0603020202020204" pitchFamily="34" charset="0"/>
                <a:ea typeface="MS PGothic" pitchFamily="34" charset="-128"/>
                <a:cs typeface="MS PGothic" charset="0"/>
              </a:rPr>
              <a:t>). </a:t>
            </a:r>
            <a:r>
              <a:rPr lang="fr-FR" sz="2100" dirty="0">
                <a:latin typeface="Trebuchet MS" panose="020B0603020202020204" pitchFamily="34" charset="0"/>
              </a:rPr>
              <a:t>Elle répond ensuite au doctorant pour toute question liée à son recrutement et à son contrat de travail</a:t>
            </a:r>
          </a:p>
          <a:p>
            <a:endParaRPr lang="fr-FR" sz="2100" dirty="0">
              <a:latin typeface="Trebuchet MS" panose="020B0603020202020204" pitchFamily="34" charset="0"/>
            </a:endParaRPr>
          </a:p>
          <a:p>
            <a:endParaRPr lang="fr-FR" sz="2400" dirty="0"/>
          </a:p>
          <a:p>
            <a:r>
              <a:rPr lang="fr-FR" sz="2400" dirty="0"/>
              <a:t>Le </a:t>
            </a:r>
            <a:r>
              <a:rPr lang="fr-FR" sz="2400" b="1" dirty="0"/>
              <a:t>PV d’installation</a:t>
            </a:r>
            <a:r>
              <a:rPr lang="fr-FR" sz="2400" dirty="0"/>
              <a:t> (obligatoire et transmis par la DRHDS au laboratoire) sert à attester du jour de la prise de fonction d’un personnel de Nantes U. </a:t>
            </a:r>
          </a:p>
          <a:p>
            <a:pPr lvl="0"/>
            <a:r>
              <a:rPr lang="fr-FR" sz="2400" dirty="0"/>
              <a:t>doit être signé le jour de la prise de poste du doctorant contractuel à l’Université.</a:t>
            </a:r>
          </a:p>
          <a:p>
            <a:pPr lvl="0"/>
            <a:r>
              <a:rPr lang="fr-FR" sz="2400" dirty="0"/>
              <a:t>ne peut permettre seul le démarrage de la mission du doctorant ! </a:t>
            </a:r>
          </a:p>
          <a:p>
            <a:pPr lvl="0"/>
            <a:endParaRPr lang="fr-FR" sz="2400" b="1" dirty="0"/>
          </a:p>
          <a:p>
            <a:pPr lvl="0"/>
            <a:r>
              <a:rPr lang="fr-FR" sz="2400" b="1" dirty="0"/>
              <a:t>Tant que le contrat doctoral n’est pas signé entre l’établissement et le doctorant, l’activité ne peut démarrer</a:t>
            </a:r>
            <a:r>
              <a:rPr lang="fr-FR" sz="2400" dirty="0"/>
              <a:t>.</a:t>
            </a:r>
          </a:p>
          <a:p>
            <a:endParaRPr lang="fr-FR" sz="2100" dirty="0">
              <a:latin typeface="Trebuchet MS" panose="020B0603020202020204" pitchFamily="34" charset="0"/>
            </a:endParaRPr>
          </a:p>
        </p:txBody>
      </p:sp>
      <p:sp>
        <p:nvSpPr>
          <p:cNvPr id="8" name="Ellipse 7"/>
          <p:cNvSpPr/>
          <p:nvPr/>
        </p:nvSpPr>
        <p:spPr>
          <a:xfrm>
            <a:off x="55339" y="2314820"/>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5</a:t>
            </a:r>
          </a:p>
        </p:txBody>
      </p:sp>
      <p:sp>
        <p:nvSpPr>
          <p:cNvPr id="9" name="Ellipse 8"/>
          <p:cNvSpPr/>
          <p:nvPr/>
        </p:nvSpPr>
        <p:spPr>
          <a:xfrm>
            <a:off x="139536" y="3811653"/>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6</a:t>
            </a:r>
          </a:p>
        </p:txBody>
      </p:sp>
      <p:sp>
        <p:nvSpPr>
          <p:cNvPr id="17" name="Titre 2"/>
          <p:cNvSpPr>
            <a:spLocks noGrp="1"/>
          </p:cNvSpPr>
          <p:nvPr>
            <p:ph type="title"/>
          </p:nvPr>
        </p:nvSpPr>
        <p:spPr bwMode="auto">
          <a:xfrm>
            <a:off x="646735" y="341168"/>
            <a:ext cx="13177884" cy="1384995"/>
          </a:xfrm>
        </p:spPr>
        <p:txBody>
          <a:bodyPr/>
          <a:lstStyle/>
          <a:p>
            <a:pPr>
              <a:defRPr/>
            </a:pPr>
            <a:r>
              <a:rPr lang="fr-FR" b="1" dirty="0">
                <a:latin typeface="+mn-lt"/>
              </a:rPr>
              <a:t>3.  Le parcours  usager du </a:t>
            </a:r>
            <a:br>
              <a:rPr lang="fr-FR" b="1" dirty="0">
                <a:latin typeface="+mn-lt"/>
              </a:rPr>
            </a:br>
            <a:r>
              <a:rPr lang="fr-FR" b="1" dirty="0">
                <a:latin typeface="+mn-lt"/>
              </a:rPr>
              <a:t>« contrat doctoral » à Nantes Université </a:t>
            </a:r>
            <a:endParaRPr sz="4000" dirty="0">
              <a:latin typeface="+mn-lt"/>
            </a:endParaRPr>
          </a:p>
        </p:txBody>
      </p:sp>
      <p:pic>
        <p:nvPicPr>
          <p:cNvPr id="18" name="Image 17"/>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096427" y="161330"/>
            <a:ext cx="1574417" cy="1625134"/>
          </a:xfrm>
          <a:prstGeom prst="rect">
            <a:avLst/>
          </a:prstGeom>
        </p:spPr>
      </p:pic>
      <p:pic>
        <p:nvPicPr>
          <p:cNvPr id="23" name="Imag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39536" y="5410769"/>
            <a:ext cx="787093" cy="727225"/>
          </a:xfrm>
          <a:prstGeom prst="rect">
            <a:avLst/>
          </a:prstGeom>
        </p:spPr>
      </p:pic>
    </p:spTree>
    <p:extLst>
      <p:ext uri="{BB962C8B-B14F-4D97-AF65-F5344CB8AC3E}">
        <p14:creationId xmlns:p14="http://schemas.microsoft.com/office/powerpoint/2010/main" val="3145507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37</a:t>
            </a:fld>
            <a:endParaRPr lang="fr-FR"/>
          </a:p>
        </p:txBody>
      </p:sp>
      <p:sp>
        <p:nvSpPr>
          <p:cNvPr id="15" name="Ellipse 14"/>
          <p:cNvSpPr/>
          <p:nvPr/>
        </p:nvSpPr>
        <p:spPr>
          <a:xfrm>
            <a:off x="139536" y="2177554"/>
            <a:ext cx="673575" cy="785837"/>
          </a:xfrm>
          <a:prstGeom prst="ellipse">
            <a:avLst/>
          </a:prstGeom>
          <a:solidFill>
            <a:schemeClr val="accent6">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lIns="119748" tIns="59874" rIns="119748" bIns="59874" rtlCol="0" anchor="ctr"/>
          <a:lstStyle/>
          <a:p>
            <a:pPr algn="ctr"/>
            <a:r>
              <a:rPr lang="fr-FR" sz="3000" b="1" dirty="0">
                <a:solidFill>
                  <a:schemeClr val="accent6">
                    <a:lumMod val="75000"/>
                  </a:schemeClr>
                </a:solidFill>
              </a:rPr>
              <a:t>7</a:t>
            </a:r>
          </a:p>
        </p:txBody>
      </p:sp>
      <p:sp>
        <p:nvSpPr>
          <p:cNvPr id="16" name="Rectangle 15"/>
          <p:cNvSpPr/>
          <p:nvPr/>
        </p:nvSpPr>
        <p:spPr>
          <a:xfrm>
            <a:off x="981504" y="3329682"/>
            <a:ext cx="12605002" cy="5660896"/>
          </a:xfrm>
          <a:prstGeom prst="rect">
            <a:avLst/>
          </a:prstGeom>
        </p:spPr>
        <p:txBody>
          <a:bodyPr wrap="square" lIns="119748" tIns="59874" rIns="119748" bIns="59874">
            <a:spAutoFit/>
          </a:bodyPr>
          <a:lstStyle/>
          <a:p>
            <a:pPr lvl="0"/>
            <a:r>
              <a:rPr lang="fr-FR" sz="2400" b="1" dirty="0">
                <a:solidFill>
                  <a:schemeClr val="accent6">
                    <a:lumMod val="75000"/>
                  </a:schemeClr>
                </a:solidFill>
                <a:ea typeface="MS PGothic" pitchFamily="34" charset="-128"/>
                <a:cs typeface="MS PGothic" charset="0"/>
              </a:rPr>
              <a:t>GESTIONNAIRE DE L’ECOLE DOCTORALE : </a:t>
            </a:r>
            <a:r>
              <a:rPr lang="fr-FR" sz="2400" dirty="0"/>
              <a:t>interlocuteur privilégié tout au long du déroulement de la thèse, aussi bien après du doctorant que ses encadrants.</a:t>
            </a:r>
          </a:p>
          <a:p>
            <a:r>
              <a:rPr lang="fr-FR" sz="2400" dirty="0"/>
              <a:t> </a:t>
            </a:r>
            <a:r>
              <a:rPr lang="fr-FR" sz="2400" dirty="0">
                <a:latin typeface="Calibri"/>
                <a:cs typeface="Calibri"/>
              </a:rPr>
              <a:t>↘ </a:t>
            </a:r>
            <a:r>
              <a:rPr lang="fr-FR" sz="2400" dirty="0"/>
              <a:t>Tous les contacts sur : </a:t>
            </a:r>
            <a:r>
              <a:rPr lang="fr-FR" sz="2400" u="sng" dirty="0">
                <a:hlinkClick r:id="rId2"/>
              </a:rPr>
              <a:t>https://www.univ-nantes.fr/exceller-par-la-recherche/ecoles-doctorales</a:t>
            </a:r>
            <a:r>
              <a:rPr lang="fr-FR" sz="2400" dirty="0"/>
              <a:t> </a:t>
            </a:r>
          </a:p>
          <a:p>
            <a:r>
              <a:rPr lang="fr-FR" sz="2400" dirty="0"/>
              <a:t> </a:t>
            </a:r>
            <a:endParaRPr lang="fr-FR" sz="2400" dirty="0">
              <a:latin typeface="Trebuchet MS" panose="020B0603020202020204" pitchFamily="34" charset="0"/>
            </a:endParaRPr>
          </a:p>
          <a:p>
            <a:r>
              <a:rPr lang="fr-FR" sz="2400" dirty="0">
                <a:latin typeface="+mj-lt"/>
              </a:rPr>
              <a:t>Autres contacts à solliciter pour certaines situations ou questions spécifiques :</a:t>
            </a:r>
          </a:p>
          <a:p>
            <a:endParaRPr lang="fr-FR" sz="2400" b="1" dirty="0">
              <a:solidFill>
                <a:srgbClr val="FF5050"/>
              </a:solidFill>
              <a:latin typeface="+mj-lt"/>
              <a:ea typeface="MS PGothic" pitchFamily="34" charset="-128"/>
              <a:cs typeface="MS PGothic" charset="0"/>
            </a:endParaRPr>
          </a:p>
          <a:p>
            <a:r>
              <a:rPr lang="fr-FR" sz="2400" b="1" dirty="0">
                <a:solidFill>
                  <a:schemeClr val="accent6">
                    <a:lumMod val="75000"/>
                  </a:schemeClr>
                </a:solidFill>
                <a:latin typeface="+mj-lt"/>
                <a:ea typeface="MS PGothic" pitchFamily="34" charset="-128"/>
                <a:cs typeface="MS PGothic" charset="0"/>
              </a:rPr>
              <a:t>DRHDS</a:t>
            </a:r>
            <a:r>
              <a:rPr lang="fr-FR" sz="2400" dirty="0">
                <a:solidFill>
                  <a:srgbClr val="FF5050"/>
                </a:solidFill>
                <a:latin typeface="+mj-lt"/>
              </a:rPr>
              <a:t> : </a:t>
            </a:r>
            <a:r>
              <a:rPr lang="fr-FR" sz="2400" dirty="0">
                <a:latin typeface="+mj-lt"/>
              </a:rPr>
              <a:t>contact principal pour les problématiques de santé ou de congés du doctorant (maladie/maternité/parental, …) Contact: Emmanuelle SALE ; </a:t>
            </a:r>
            <a:r>
              <a:rPr lang="fr-FR" sz="2400" dirty="0">
                <a:latin typeface="+mj-lt"/>
                <a:hlinkClick r:id="rId3"/>
              </a:rPr>
              <a:t>PAGE</a:t>
            </a:r>
            <a:r>
              <a:rPr lang="fr-FR" sz="2400" dirty="0">
                <a:latin typeface="+mj-lt"/>
              </a:rPr>
              <a:t> web dédiée </a:t>
            </a:r>
            <a:endParaRPr lang="fr-FR" sz="2400" dirty="0">
              <a:solidFill>
                <a:srgbClr val="FF5050"/>
              </a:solidFill>
              <a:latin typeface="+mj-lt"/>
            </a:endParaRPr>
          </a:p>
          <a:p>
            <a:endParaRPr lang="fr-FR" sz="2400" b="1" dirty="0">
              <a:solidFill>
                <a:schemeClr val="accent6">
                  <a:lumMod val="75000"/>
                </a:schemeClr>
              </a:solidFill>
              <a:ea typeface="MS PGothic" pitchFamily="34" charset="-128"/>
              <a:cs typeface="MS PGothic" charset="0"/>
            </a:endParaRPr>
          </a:p>
          <a:p>
            <a:r>
              <a:rPr lang="fr-FR" sz="2400" b="1" dirty="0">
                <a:solidFill>
                  <a:schemeClr val="accent6">
                    <a:lumMod val="75000"/>
                  </a:schemeClr>
                </a:solidFill>
                <a:ea typeface="MS PGothic" pitchFamily="34" charset="-128"/>
                <a:cs typeface="MS PGothic" charset="0"/>
              </a:rPr>
              <a:t>SFP</a:t>
            </a:r>
            <a:r>
              <a:rPr lang="fr-FR" sz="2400" dirty="0">
                <a:latin typeface="+mj-lt"/>
              </a:rPr>
              <a:t>: préparation du budget initial, suivi et le contrôle des dépenses en lien avec le contrat doctoral.</a:t>
            </a:r>
          </a:p>
          <a:p>
            <a:endParaRPr lang="fr-FR" sz="2400" b="1" dirty="0">
              <a:solidFill>
                <a:schemeClr val="accent6">
                  <a:lumMod val="75000"/>
                </a:schemeClr>
              </a:solidFill>
              <a:latin typeface="+mj-lt"/>
              <a:ea typeface="MS PGothic" pitchFamily="34" charset="-128"/>
              <a:cs typeface="MS PGothic" charset="0"/>
            </a:endParaRPr>
          </a:p>
          <a:p>
            <a:r>
              <a:rPr lang="fr-FR" sz="2400" b="1" dirty="0">
                <a:solidFill>
                  <a:schemeClr val="accent6">
                    <a:lumMod val="75000"/>
                  </a:schemeClr>
                </a:solidFill>
                <a:latin typeface="+mj-lt"/>
                <a:ea typeface="MS PGothic" pitchFamily="34" charset="-128"/>
                <a:cs typeface="MS PGothic" charset="0"/>
              </a:rPr>
              <a:t>DRPI</a:t>
            </a:r>
            <a:r>
              <a:rPr lang="fr-FR" sz="2400" b="1" dirty="0">
                <a:solidFill>
                  <a:srgbClr val="FF5050"/>
                </a:solidFill>
                <a:latin typeface="+mj-lt"/>
                <a:ea typeface="MS PGothic" pitchFamily="34" charset="-128"/>
                <a:cs typeface="MS PGothic" charset="0"/>
              </a:rPr>
              <a:t> </a:t>
            </a:r>
            <a:r>
              <a:rPr lang="fr-FR" sz="2400" b="1" dirty="0">
                <a:latin typeface="+mj-lt"/>
                <a:ea typeface="MS PGothic" pitchFamily="34" charset="-128"/>
                <a:cs typeface="MS PGothic" charset="0"/>
              </a:rPr>
              <a:t>(</a:t>
            </a:r>
            <a:r>
              <a:rPr lang="fr-FR" sz="2400" b="1" dirty="0">
                <a:solidFill>
                  <a:srgbClr val="FF5050"/>
                </a:solidFill>
                <a:latin typeface="+mj-lt"/>
                <a:ea typeface="MS PGothic" pitchFamily="34" charset="-128"/>
                <a:cs typeface="MS PGothic" charset="0"/>
                <a:hlinkClick r:id="rId4"/>
              </a:rPr>
              <a:t>SRED-</a:t>
            </a:r>
            <a:r>
              <a:rPr lang="fr-FR" sz="2400" dirty="0">
                <a:solidFill>
                  <a:srgbClr val="FF5050"/>
                </a:solidFill>
                <a:ea typeface="MS PGothic" pitchFamily="34" charset="-128"/>
                <a:cs typeface="MS PGothic" charset="0"/>
                <a:hlinkClick r:id="rId4"/>
              </a:rPr>
              <a:t>aap.drpi@univ-nantes.fr</a:t>
            </a:r>
            <a:r>
              <a:rPr lang="fr-FR" sz="2400" dirty="0">
                <a:latin typeface="+mj-lt"/>
              </a:rPr>
              <a:t>) en cas uniquement de recrutement sur financements extérieurs/RP):</a:t>
            </a:r>
          </a:p>
        </p:txBody>
      </p:sp>
      <p:sp>
        <p:nvSpPr>
          <p:cNvPr id="17" name="Titre 2"/>
          <p:cNvSpPr>
            <a:spLocks noGrp="1"/>
          </p:cNvSpPr>
          <p:nvPr>
            <p:ph type="title"/>
          </p:nvPr>
        </p:nvSpPr>
        <p:spPr bwMode="auto">
          <a:xfrm>
            <a:off x="646735" y="341168"/>
            <a:ext cx="13177884" cy="1384995"/>
          </a:xfrm>
        </p:spPr>
        <p:txBody>
          <a:bodyPr/>
          <a:lstStyle/>
          <a:p>
            <a:pPr>
              <a:defRPr/>
            </a:pPr>
            <a:r>
              <a:rPr lang="fr-FR" b="1" dirty="0">
                <a:latin typeface="+mn-lt"/>
              </a:rPr>
              <a:t>3.  Le parcours  usager du </a:t>
            </a:r>
            <a:br>
              <a:rPr lang="fr-FR" b="1" dirty="0">
                <a:latin typeface="+mn-lt"/>
              </a:rPr>
            </a:br>
            <a:r>
              <a:rPr lang="fr-FR" b="1" dirty="0">
                <a:latin typeface="+mn-lt"/>
              </a:rPr>
              <a:t>« contrat doctoral » à Nantes Université </a:t>
            </a:r>
            <a:endParaRPr sz="4000" dirty="0">
              <a:latin typeface="+mn-lt"/>
            </a:endParaRPr>
          </a:p>
        </p:txBody>
      </p:sp>
      <p:pic>
        <p:nvPicPr>
          <p:cNvPr id="18" name="Image 17"/>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2096427" y="161330"/>
            <a:ext cx="1574417" cy="1625134"/>
          </a:xfrm>
          <a:prstGeom prst="rect">
            <a:avLst/>
          </a:prstGeom>
        </p:spPr>
      </p:pic>
      <p:grpSp>
        <p:nvGrpSpPr>
          <p:cNvPr id="19" name="Groupe 18"/>
          <p:cNvGrpSpPr/>
          <p:nvPr/>
        </p:nvGrpSpPr>
        <p:grpSpPr>
          <a:xfrm>
            <a:off x="3066679" y="2181030"/>
            <a:ext cx="7301556" cy="572588"/>
            <a:chOff x="2778647" y="8818835"/>
            <a:chExt cx="7301556" cy="572588"/>
          </a:xfrm>
        </p:grpSpPr>
        <p:sp>
          <p:nvSpPr>
            <p:cNvPr id="20" name="Rectangle 19"/>
            <p:cNvSpPr/>
            <p:nvPr/>
          </p:nvSpPr>
          <p:spPr>
            <a:xfrm>
              <a:off x="2778647" y="8874298"/>
              <a:ext cx="7301556" cy="461665"/>
            </a:xfrm>
            <a:prstGeom prst="rect">
              <a:avLst/>
            </a:prstGeom>
          </p:spPr>
          <p:txBody>
            <a:bodyPr wrap="square">
              <a:spAutoFit/>
            </a:bodyPr>
            <a:lstStyle/>
            <a:p>
              <a:pPr algn="ctr"/>
              <a:r>
                <a:rPr lang="fr-FR" sz="2400" b="1" i="1" dirty="0">
                  <a:solidFill>
                    <a:schemeClr val="tx1">
                      <a:lumMod val="95000"/>
                      <a:lumOff val="5000"/>
                    </a:schemeClr>
                  </a:solidFill>
                  <a:ea typeface="MS PGothic" pitchFamily="34" charset="-128"/>
                  <a:cs typeface="MS PGothic" charset="0"/>
                </a:rPr>
                <a:t>Déroulement/suivi du contrat doctoral</a:t>
              </a:r>
            </a:p>
          </p:txBody>
        </p:sp>
        <p:pic>
          <p:nvPicPr>
            <p:cNvPr id="21" name="Picture 2" descr="Ic Degree Svg Png Icon Free Download (#408478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1411" y="8818836"/>
              <a:ext cx="626268" cy="57258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c Degree Svg Png Icon Free Download (#408478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44099" y="8818835"/>
              <a:ext cx="626268" cy="57258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20926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38</a:t>
            </a:fld>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283" y="1890752"/>
            <a:ext cx="9903149" cy="5400600"/>
          </a:xfrm>
          <a:prstGeom prst="rect">
            <a:avLst/>
          </a:prstGeom>
        </p:spPr>
      </p:pic>
      <p:sp>
        <p:nvSpPr>
          <p:cNvPr id="7" name="Rectangle à coins arrondis 6"/>
          <p:cNvSpPr/>
          <p:nvPr/>
        </p:nvSpPr>
        <p:spPr bwMode="auto">
          <a:xfrm>
            <a:off x="287115" y="233338"/>
            <a:ext cx="432048"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76558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41169"/>
            <a:ext cx="12392174" cy="1384995"/>
          </a:xfrm>
        </p:spPr>
        <p:txBody>
          <a:bodyPr/>
          <a:lstStyle/>
          <a:p>
            <a:r>
              <a:rPr lang="fr-FR" altLang="fr-FR" b="1" dirty="0"/>
              <a:t>1. Les informations à retrouver sur le site web de Nantes Université</a:t>
            </a:r>
            <a:endParaRPr lang="fr-FR" b="1" dirty="0"/>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4</a:t>
            </a:fld>
            <a:endParaRPr lang="fr-FR"/>
          </a:p>
        </p:txBody>
      </p:sp>
      <p:sp>
        <p:nvSpPr>
          <p:cNvPr id="8" name="Rectangle 7"/>
          <p:cNvSpPr/>
          <p:nvPr/>
        </p:nvSpPr>
        <p:spPr>
          <a:xfrm>
            <a:off x="359123" y="2031540"/>
            <a:ext cx="13808284" cy="7273645"/>
          </a:xfrm>
          <a:prstGeom prst="rect">
            <a:avLst/>
          </a:prstGeom>
        </p:spPr>
        <p:txBody>
          <a:bodyPr wrap="square" lIns="119748" tIns="59874" rIns="119748" bIns="59874">
            <a:spAutoFit/>
          </a:bodyPr>
          <a:lstStyle/>
          <a:p>
            <a:pPr>
              <a:defRPr/>
            </a:pPr>
            <a:r>
              <a:rPr lang="fr-FR" sz="2400" b="1" dirty="0"/>
              <a:t>Démarches à suivre :</a:t>
            </a:r>
          </a:p>
          <a:p>
            <a:pPr>
              <a:defRPr/>
            </a:pPr>
            <a:endParaRPr lang="fr-FR" altLang="fr-FR" sz="400" dirty="0"/>
          </a:p>
          <a:p>
            <a:pPr marL="342900" indent="-342900">
              <a:buFontTx/>
              <a:buChar char="-"/>
              <a:defRPr/>
            </a:pPr>
            <a:r>
              <a:rPr lang="fr-FR" altLang="fr-FR" sz="2400" dirty="0"/>
              <a:t>Pour les doctorants :</a:t>
            </a:r>
            <a:r>
              <a:rPr lang="fr-FR" altLang="fr-FR" sz="2400" dirty="0">
                <a:hlinkClick r:id="rId2"/>
              </a:rPr>
              <a:t>https://www.univ-nantes.fr/etudier-se-former/decouvrir-nos-formations/demarches-de-candidature-et-dinscription-en-premiere-annee-de-doctorat</a:t>
            </a:r>
            <a:endParaRPr lang="fr-FR" altLang="fr-FR" sz="2400" dirty="0"/>
          </a:p>
          <a:p>
            <a:pPr>
              <a:defRPr/>
            </a:pPr>
            <a:endParaRPr lang="fr-FR" sz="400" dirty="0"/>
          </a:p>
          <a:p>
            <a:pPr marL="342900" indent="-342900">
              <a:buFontTx/>
              <a:buChar char="-"/>
              <a:defRPr/>
            </a:pPr>
            <a:r>
              <a:rPr lang="fr-FR" sz="2400" dirty="0"/>
              <a:t>Pour les directeurs de thèses/encadrants, les directeurs de laboratoires : sur l’intranet (en cours de mise à jour) : </a:t>
            </a:r>
            <a:r>
              <a:rPr lang="fr-FR" sz="2400" dirty="0">
                <a:hlinkClick r:id="rId3"/>
              </a:rPr>
              <a:t>https://intraperso.univ-nantes.fr/espace-unites-de-recherche/encadrement-doctoral-2</a:t>
            </a:r>
            <a:endParaRPr lang="fr-FR" sz="2400" dirty="0"/>
          </a:p>
          <a:p>
            <a:endParaRPr lang="fr-FR" sz="2400" dirty="0"/>
          </a:p>
          <a:p>
            <a:endParaRPr lang="fr-FR" sz="2400" dirty="0"/>
          </a:p>
          <a:p>
            <a:r>
              <a:rPr lang="fr-FR" sz="2400" b="1" dirty="0"/>
              <a:t>Contacts :</a:t>
            </a:r>
          </a:p>
          <a:p>
            <a:endParaRPr lang="fr-FR" sz="400" dirty="0"/>
          </a:p>
          <a:p>
            <a:pPr marL="342900" indent="-342900">
              <a:buFontTx/>
              <a:buChar char="-"/>
            </a:pPr>
            <a:r>
              <a:rPr lang="fr-FR" sz="2400" dirty="0"/>
              <a:t>La Direction de la Recherche, des Partenariats et de l’Innovation (DRPI) :</a:t>
            </a:r>
            <a:br>
              <a:rPr lang="fr-FR" sz="2400" dirty="0"/>
            </a:br>
            <a:r>
              <a:rPr lang="fr-FR" sz="2400" dirty="0">
                <a:hlinkClick r:id="rId4"/>
              </a:rPr>
              <a:t>https://www.univ-nantes.fr/exceller-par-la-recherche/direction-de-la-recherche-des-partenariats-et-innovation</a:t>
            </a:r>
            <a:endParaRPr lang="fr-FR" sz="2400" dirty="0"/>
          </a:p>
          <a:p>
            <a:endParaRPr lang="fr-FR" sz="1400" dirty="0"/>
          </a:p>
          <a:p>
            <a:pPr marL="342900" indent="-342900">
              <a:buFontTx/>
              <a:buChar char="-"/>
            </a:pPr>
            <a:r>
              <a:rPr lang="fr-FR" sz="2400" dirty="0"/>
              <a:t>Le Service de la Recherche et des Etudes doctorales (SRED) :</a:t>
            </a:r>
            <a:br>
              <a:rPr lang="fr-FR" sz="2400" dirty="0"/>
            </a:br>
            <a:r>
              <a:rPr lang="fr-FR" sz="2400" dirty="0">
                <a:hlinkClick r:id="rId5"/>
              </a:rPr>
              <a:t>https://www.univ-nantes.fr/exceller-par-la-recherche/service-de-la-recherche-et-des-etudes-doctorales</a:t>
            </a:r>
            <a:endParaRPr lang="fr-FR" sz="2400" dirty="0"/>
          </a:p>
          <a:p>
            <a:endParaRPr lang="fr-FR" sz="1400" dirty="0"/>
          </a:p>
          <a:p>
            <a:pPr marL="342900" indent="-342900">
              <a:buFontTx/>
              <a:buChar char="-"/>
            </a:pPr>
            <a:r>
              <a:rPr lang="fr-FR" sz="2400" dirty="0"/>
              <a:t>Les gestionnaires des écoles doctorales : </a:t>
            </a:r>
            <a:r>
              <a:rPr lang="fr-FR" sz="2400" b="1" dirty="0"/>
              <a:t>à utiliser principalement pour toute question concernant les inscriptions, les réinscriptions, l’organisation de soutenances et autres démarches administratives.</a:t>
            </a:r>
            <a:br>
              <a:rPr lang="fr-FR" sz="2400" b="1" dirty="0"/>
            </a:br>
            <a:r>
              <a:rPr lang="fr-FR" sz="2400" dirty="0">
                <a:hlinkClick r:id="rId6"/>
              </a:rPr>
              <a:t>https://www.univ-nantes.fr/exceller-par-la-recherche/ecoles-doctorales</a:t>
            </a:r>
            <a:endParaRPr lang="fr-FR" sz="2400" dirty="0"/>
          </a:p>
          <a:p>
            <a:pPr defTabSz="598738" eaLnBrk="0" hangingPunct="0">
              <a:spcBef>
                <a:spcPct val="20000"/>
              </a:spcBef>
              <a:defRPr/>
            </a:pPr>
            <a:endParaRPr lang="fr-FR" altLang="fr-FR" sz="1400" i="1" dirty="0">
              <a:solidFill>
                <a:prstClr val="black"/>
              </a:solidFill>
              <a:ea typeface="MS PGothic" pitchFamily="34" charset="-128"/>
            </a:endParaRPr>
          </a:p>
        </p:txBody>
      </p:sp>
    </p:spTree>
    <p:extLst>
      <p:ext uri="{BB962C8B-B14F-4D97-AF65-F5344CB8AC3E}">
        <p14:creationId xmlns:p14="http://schemas.microsoft.com/office/powerpoint/2010/main" val="186785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687418"/>
            <a:ext cx="12392174" cy="692497"/>
          </a:xfrm>
        </p:spPr>
        <p:txBody>
          <a:bodyPr/>
          <a:lstStyle/>
          <a:p>
            <a:pPr>
              <a:defRPr/>
            </a:pPr>
            <a:r>
              <a:rPr lang="fr-FR" b="1" dirty="0"/>
              <a:t>2. Le panorama local et régional du doctorat</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5</a:t>
            </a:fld>
            <a:endParaRPr lang="fr-FR"/>
          </a:p>
        </p:txBody>
      </p:sp>
      <p:graphicFrame>
        <p:nvGraphicFramePr>
          <p:cNvPr id="41" name="Diagramme 40">
            <a:extLst>
              <a:ext uri="{FF2B5EF4-FFF2-40B4-BE49-F238E27FC236}">
                <a16:creationId xmlns:a16="http://schemas.microsoft.com/office/drawing/2014/main" id="{EC29BA19-82F6-46F5-AC4A-1F415A4146E9}"/>
              </a:ext>
            </a:extLst>
          </p:cNvPr>
          <p:cNvGraphicFramePr/>
          <p:nvPr>
            <p:extLst>
              <p:ext uri="{D42A27DB-BD31-4B8C-83A1-F6EECF244321}">
                <p14:modId xmlns:p14="http://schemas.microsoft.com/office/powerpoint/2010/main" val="2846320895"/>
              </p:ext>
            </p:extLst>
          </p:nvPr>
        </p:nvGraphicFramePr>
        <p:xfrm>
          <a:off x="10271224" y="4424502"/>
          <a:ext cx="3788495" cy="1428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2" name="Diagramme 41">
            <a:extLst>
              <a:ext uri="{FF2B5EF4-FFF2-40B4-BE49-F238E27FC236}">
                <a16:creationId xmlns:a16="http://schemas.microsoft.com/office/drawing/2014/main" id="{C7C5A7BF-EE71-4477-8DAB-607525962484}"/>
              </a:ext>
            </a:extLst>
          </p:cNvPr>
          <p:cNvGraphicFramePr/>
          <p:nvPr>
            <p:extLst>
              <p:ext uri="{D42A27DB-BD31-4B8C-83A1-F6EECF244321}">
                <p14:modId xmlns:p14="http://schemas.microsoft.com/office/powerpoint/2010/main" val="2788397155"/>
              </p:ext>
            </p:extLst>
          </p:nvPr>
        </p:nvGraphicFramePr>
        <p:xfrm>
          <a:off x="125701" y="2417247"/>
          <a:ext cx="13990513" cy="10939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3" name="Diagramme 42">
            <a:extLst>
              <a:ext uri="{FF2B5EF4-FFF2-40B4-BE49-F238E27FC236}">
                <a16:creationId xmlns:a16="http://schemas.microsoft.com/office/drawing/2014/main" id="{6D396B3D-35D8-400F-841C-021A789D5981}"/>
              </a:ext>
            </a:extLst>
          </p:cNvPr>
          <p:cNvGraphicFramePr/>
          <p:nvPr>
            <p:extLst>
              <p:ext uri="{D42A27DB-BD31-4B8C-83A1-F6EECF244321}">
                <p14:modId xmlns:p14="http://schemas.microsoft.com/office/powerpoint/2010/main" val="1760470356"/>
              </p:ext>
            </p:extLst>
          </p:nvPr>
        </p:nvGraphicFramePr>
        <p:xfrm>
          <a:off x="1065703" y="4222168"/>
          <a:ext cx="9205520" cy="152141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44" name="Diagramme 43">
            <a:extLst>
              <a:ext uri="{FF2B5EF4-FFF2-40B4-BE49-F238E27FC236}">
                <a16:creationId xmlns:a16="http://schemas.microsoft.com/office/drawing/2014/main" id="{183E1A56-08BA-453D-AE44-78FACF5880C7}"/>
              </a:ext>
            </a:extLst>
          </p:cNvPr>
          <p:cNvGraphicFramePr/>
          <p:nvPr>
            <p:extLst>
              <p:ext uri="{D42A27DB-BD31-4B8C-83A1-F6EECF244321}">
                <p14:modId xmlns:p14="http://schemas.microsoft.com/office/powerpoint/2010/main" val="2860809114"/>
              </p:ext>
            </p:extLst>
          </p:nvPr>
        </p:nvGraphicFramePr>
        <p:xfrm>
          <a:off x="139536" y="6563184"/>
          <a:ext cx="6412796" cy="226411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45" name="Rectangle à coins arrondis 19">
            <a:extLst>
              <a:ext uri="{FF2B5EF4-FFF2-40B4-BE49-F238E27FC236}">
                <a16:creationId xmlns:a16="http://schemas.microsoft.com/office/drawing/2014/main" id="{99ECB5AE-F522-4C82-BD8A-78018DF8585A}"/>
              </a:ext>
            </a:extLst>
          </p:cNvPr>
          <p:cNvSpPr/>
          <p:nvPr/>
        </p:nvSpPr>
        <p:spPr bwMode="auto">
          <a:xfrm>
            <a:off x="7012114" y="6114035"/>
            <a:ext cx="7160131" cy="2488098"/>
          </a:xfrm>
          <a:prstGeom prst="roundRect">
            <a:avLst/>
          </a:prstGeom>
          <a:noFill/>
          <a:ln w="25400" cap="flat" cmpd="sng" algn="ctr">
            <a:solidFill>
              <a:srgbClr val="4BACC6"/>
            </a:solidFill>
            <a:prstDash val="solid"/>
          </a:ln>
          <a:effectLst/>
        </p:spPr>
        <p:txBody>
          <a:bodyPr lIns="106917" tIns="53458" rIns="106917" bIns="53458" rtlCol="0" anchor="ctr"/>
          <a:lstStyle/>
          <a:p>
            <a:pPr marL="0" marR="0" lvl="0" indent="0" algn="ctr" defTabSz="1425550" eaLnBrk="1" fontAlgn="auto" latinLnBrk="0" hangingPunct="1">
              <a:lnSpc>
                <a:spcPct val="100000"/>
              </a:lnSpc>
              <a:spcBef>
                <a:spcPts val="0"/>
              </a:spcBef>
              <a:spcAft>
                <a:spcPts val="0"/>
              </a:spcAft>
              <a:buClrTx/>
              <a:buSzTx/>
              <a:buFontTx/>
              <a:buNone/>
              <a:tabLst/>
              <a:defRPr/>
            </a:pPr>
            <a:endParaRPr kumimoji="0" lang="fr-FR" sz="3742" b="0" i="0" u="none" strike="noStrike" kern="0" cap="none" spc="0" normalizeH="0" baseline="0" noProof="0">
              <a:ln>
                <a:noFill/>
              </a:ln>
              <a:solidFill>
                <a:prstClr val="black"/>
              </a:solidFill>
              <a:effectLst/>
              <a:uLnTx/>
              <a:uFillTx/>
              <a:latin typeface="Calibri"/>
              <a:cs typeface="Arial"/>
            </a:endParaRPr>
          </a:p>
        </p:txBody>
      </p:sp>
      <p:sp>
        <p:nvSpPr>
          <p:cNvPr id="46" name="ZoneTexte 45">
            <a:extLst>
              <a:ext uri="{FF2B5EF4-FFF2-40B4-BE49-F238E27FC236}">
                <a16:creationId xmlns:a16="http://schemas.microsoft.com/office/drawing/2014/main" id="{D947EE76-3361-4228-A715-E004AB5CB2B5}"/>
              </a:ext>
            </a:extLst>
          </p:cNvPr>
          <p:cNvSpPr txBox="1"/>
          <p:nvPr/>
        </p:nvSpPr>
        <p:spPr bwMode="auto">
          <a:xfrm>
            <a:off x="12240443" y="7074098"/>
            <a:ext cx="1792813" cy="600403"/>
          </a:xfrm>
          <a:prstGeom prst="rect">
            <a:avLst/>
          </a:prstGeom>
          <a:noFill/>
        </p:spPr>
        <p:txBody>
          <a:bodyPr wrap="square" lIns="106917" tIns="53458" rIns="106917" bIns="53458" rtlCol="0">
            <a:spAutoFit/>
          </a:bodyPr>
          <a:lstStyle/>
          <a:p>
            <a:pPr algn="ctr" defTabSz="1425550"/>
            <a:r>
              <a:rPr lang="fr-FR" sz="1600" b="1" i="1" dirty="0">
                <a:solidFill>
                  <a:prstClr val="black"/>
                </a:solidFill>
                <a:latin typeface="+mj-lt"/>
              </a:rPr>
              <a:t>Nantes Université</a:t>
            </a:r>
          </a:p>
          <a:p>
            <a:pPr algn="ctr" defTabSz="1425550"/>
            <a:r>
              <a:rPr lang="fr-FR" sz="1600" b="1" i="1" dirty="0">
                <a:solidFill>
                  <a:prstClr val="black"/>
                </a:solidFill>
                <a:latin typeface="+mj-lt"/>
              </a:rPr>
              <a:t> 1050 doctorants</a:t>
            </a:r>
          </a:p>
        </p:txBody>
      </p:sp>
      <p:sp>
        <p:nvSpPr>
          <p:cNvPr id="47" name="ZoneTexte 46">
            <a:extLst>
              <a:ext uri="{FF2B5EF4-FFF2-40B4-BE49-F238E27FC236}">
                <a16:creationId xmlns:a16="http://schemas.microsoft.com/office/drawing/2014/main" id="{ACA92DE4-DD56-43AE-9111-F78E5D98CBCB}"/>
              </a:ext>
            </a:extLst>
          </p:cNvPr>
          <p:cNvSpPr txBox="1"/>
          <p:nvPr/>
        </p:nvSpPr>
        <p:spPr>
          <a:xfrm>
            <a:off x="135476" y="3595481"/>
            <a:ext cx="5008901" cy="354181"/>
          </a:xfrm>
          <a:prstGeom prst="rect">
            <a:avLst/>
          </a:prstGeom>
          <a:noFill/>
        </p:spPr>
        <p:txBody>
          <a:bodyPr wrap="none" lIns="106917" tIns="53458" rIns="106917" bIns="53458" rtlCol="0">
            <a:spAutoFit/>
          </a:bodyPr>
          <a:lstStyle/>
          <a:p>
            <a:pPr defTabSz="1425550"/>
            <a:r>
              <a:rPr lang="fr-FR" sz="1403" dirty="0">
                <a:latin typeface="Arial"/>
              </a:rPr>
              <a:t>9 </a:t>
            </a:r>
            <a:r>
              <a:rPr lang="fr-FR" sz="1600" dirty="0">
                <a:latin typeface="+mj-lt"/>
              </a:rPr>
              <a:t>établissements</a:t>
            </a:r>
            <a:r>
              <a:rPr lang="fr-FR" sz="1403" dirty="0">
                <a:latin typeface="Arial"/>
              </a:rPr>
              <a:t> accrédités, 112 laboratoires de recherche</a:t>
            </a:r>
          </a:p>
        </p:txBody>
      </p:sp>
      <p:sp>
        <p:nvSpPr>
          <p:cNvPr id="48" name="Espace réservé du texte 1">
            <a:extLst>
              <a:ext uri="{FF2B5EF4-FFF2-40B4-BE49-F238E27FC236}">
                <a16:creationId xmlns:a16="http://schemas.microsoft.com/office/drawing/2014/main" id="{FA7B0DE4-A019-4A24-96DB-268CE7C7272F}"/>
              </a:ext>
            </a:extLst>
          </p:cNvPr>
          <p:cNvSpPr txBox="1">
            <a:spLocks/>
          </p:cNvSpPr>
          <p:nvPr/>
        </p:nvSpPr>
        <p:spPr bwMode="auto">
          <a:xfrm>
            <a:off x="26062" y="6069065"/>
            <a:ext cx="3177857" cy="787825"/>
          </a:xfrm>
          <a:prstGeom prst="rect">
            <a:avLst/>
          </a:prstGeom>
          <a:noFill/>
          <a:ln>
            <a:noFill/>
          </a:ln>
        </p:spPr>
        <p:txBody>
          <a:bodyPr vert="horz" wrap="square" lIns="91438" tIns="45719" rIns="91438" bIns="45719" numCol="1" anchor="t" anchorCtr="0" compatLnSpc="1">
            <a:prstTxWarp prst="textNoShape">
              <a:avLst/>
            </a:prstTxWarp>
          </a:bodyPr>
          <a:lstStyle>
            <a:lvl1pPr marL="0" indent="0" algn="l" defTabSz="712758">
              <a:spcBef>
                <a:spcPts val="0"/>
              </a:spcBef>
              <a:spcAft>
                <a:spcPts val="0"/>
              </a:spcAft>
              <a:buClr>
                <a:srgbClr val="D0D700"/>
              </a:buClr>
              <a:buFont typeface="Arial"/>
              <a:buNone/>
              <a:defRPr sz="3118">
                <a:solidFill>
                  <a:schemeClr val="tx1"/>
                </a:solidFill>
                <a:latin typeface="Trebuchet MS"/>
                <a:ea typeface="MS PGothic"/>
                <a:cs typeface="Trebuchet MS"/>
              </a:defRPr>
            </a:lvl1pPr>
            <a:lvl2pPr marL="1158229" indent="-445473" algn="l" defTabSz="712758">
              <a:spcBef>
                <a:spcPts val="2806"/>
              </a:spcBef>
              <a:spcAft>
                <a:spcPts val="0"/>
              </a:spcAft>
              <a:buClr>
                <a:srgbClr val="D0D700"/>
              </a:buClr>
              <a:buFont typeface="Arial"/>
              <a:buChar char="●"/>
              <a:defRPr sz="3118">
                <a:solidFill>
                  <a:schemeClr val="tx1"/>
                </a:solidFill>
                <a:latin typeface="Trebuchet MS"/>
                <a:ea typeface="MS PGothic"/>
                <a:cs typeface="+mn-cs"/>
              </a:defRPr>
            </a:lvl2pPr>
            <a:lvl3pPr marL="1781893" indent="-356378" algn="l" defTabSz="712758">
              <a:spcBef>
                <a:spcPts val="0"/>
              </a:spcBef>
              <a:spcAft>
                <a:spcPts val="0"/>
              </a:spcAft>
              <a:buClr>
                <a:schemeClr val="tx1">
                  <a:lumMod val="50000"/>
                  <a:lumOff val="50000"/>
                </a:schemeClr>
              </a:buClr>
              <a:buFont typeface="Lucida Grande"/>
              <a:buChar char="-"/>
              <a:defRPr lang="fr-FR" sz="2806">
                <a:solidFill>
                  <a:schemeClr val="tx1"/>
                </a:solidFill>
                <a:latin typeface="Trebuchet MS"/>
                <a:ea typeface="MS PGothic"/>
                <a:cs typeface="+mn-cs"/>
              </a:defRPr>
            </a:lvl3pPr>
            <a:lvl4pPr marL="2494649" indent="-356378" algn="l" defTabSz="712758">
              <a:spcBef>
                <a:spcPts val="0"/>
              </a:spcBef>
              <a:spcAft>
                <a:spcPts val="0"/>
              </a:spcAft>
              <a:buClr>
                <a:schemeClr val="tx1">
                  <a:lumMod val="50000"/>
                  <a:lumOff val="50000"/>
                </a:schemeClr>
              </a:buClr>
              <a:buFont typeface="Courier New"/>
              <a:buChar char="o"/>
              <a:defRPr sz="2494">
                <a:solidFill>
                  <a:schemeClr val="tx1"/>
                </a:solidFill>
                <a:latin typeface="Trebuchet MS"/>
                <a:ea typeface="MS PGothic"/>
                <a:cs typeface="+mn-cs"/>
              </a:defRPr>
            </a:lvl4pPr>
            <a:lvl5pPr marL="3207406" indent="-356378" algn="l" defTabSz="712758">
              <a:spcBef>
                <a:spcPts val="0"/>
              </a:spcBef>
              <a:spcAft>
                <a:spcPts val="0"/>
              </a:spcAft>
              <a:buClr>
                <a:schemeClr val="tx1">
                  <a:lumMod val="50000"/>
                  <a:lumOff val="50000"/>
                </a:schemeClr>
              </a:buClr>
              <a:buFont typeface="Lucida Grande"/>
              <a:buChar char="-"/>
              <a:defRPr sz="2183">
                <a:solidFill>
                  <a:schemeClr val="tx1"/>
                </a:solidFill>
                <a:latin typeface="Trebuchet MS"/>
                <a:ea typeface="MS PGothic"/>
                <a:cs typeface="+mn-cs"/>
              </a:defRPr>
            </a:lvl5pPr>
            <a:lvl6pPr marL="3920163" indent="-356378" algn="l" defTabSz="712758">
              <a:spcBef>
                <a:spcPts val="0"/>
              </a:spcBef>
              <a:buFont typeface="Trebuchet MS"/>
              <a:buChar char="—"/>
              <a:defRPr sz="1871">
                <a:solidFill>
                  <a:schemeClr val="tx1"/>
                </a:solidFill>
                <a:latin typeface="Trebuchet MS"/>
                <a:ea typeface="+mn-ea"/>
                <a:cs typeface="+mn-cs"/>
              </a:defRPr>
            </a:lvl6pPr>
            <a:lvl7pPr marL="4632921" indent="-356378" algn="l" defTabSz="712758">
              <a:spcBef>
                <a:spcPts val="0"/>
              </a:spcBef>
              <a:buFont typeface="Arial"/>
              <a:buChar char="•"/>
              <a:defRPr sz="3118">
                <a:solidFill>
                  <a:schemeClr val="tx1"/>
                </a:solidFill>
                <a:latin typeface="+mn-lt"/>
                <a:ea typeface="+mn-ea"/>
                <a:cs typeface="+mn-cs"/>
              </a:defRPr>
            </a:lvl7pPr>
            <a:lvl8pPr marL="5345678" indent="-356378" algn="l" defTabSz="712758">
              <a:spcBef>
                <a:spcPts val="0"/>
              </a:spcBef>
              <a:buFont typeface="Arial"/>
              <a:buChar char="•"/>
              <a:defRPr sz="3118">
                <a:solidFill>
                  <a:schemeClr val="tx1"/>
                </a:solidFill>
                <a:latin typeface="+mn-lt"/>
                <a:ea typeface="+mn-ea"/>
                <a:cs typeface="+mn-cs"/>
              </a:defRPr>
            </a:lvl8pPr>
            <a:lvl9pPr marL="6058435" indent="-356378" algn="l" defTabSz="712758">
              <a:spcBef>
                <a:spcPts val="0"/>
              </a:spcBef>
              <a:buFont typeface="Arial"/>
              <a:buChar char="•"/>
              <a:defRPr sz="3118">
                <a:solidFill>
                  <a:schemeClr val="tx1"/>
                </a:solidFill>
                <a:latin typeface="+mn-lt"/>
                <a:ea typeface="+mn-ea"/>
                <a:cs typeface="+mn-cs"/>
              </a:defRPr>
            </a:lvl9pPr>
          </a:lstStyle>
          <a:p>
            <a:pPr marL="0" marR="0" lvl="0" indent="0" algn="l" defTabSz="712758" eaLnBrk="1" fontAlgn="auto" latinLnBrk="0" hangingPunct="1">
              <a:lnSpc>
                <a:spcPct val="100000"/>
              </a:lnSpc>
              <a:spcBef>
                <a:spcPts val="0"/>
              </a:spcBef>
              <a:spcAft>
                <a:spcPts val="0"/>
              </a:spcAft>
              <a:buClr>
                <a:srgbClr val="D0D700"/>
              </a:buClr>
              <a:buSzTx/>
              <a:buFont typeface="Arial"/>
              <a:buNone/>
              <a:tabLst/>
              <a:defRPr/>
            </a:pPr>
            <a:r>
              <a:rPr kumimoji="0" lang="fr-FR" sz="2183" b="0" i="0" u="none" strike="noStrike" kern="0" cap="none" spc="0" normalizeH="0" baseline="0" noProof="0" dirty="0">
                <a:ln>
                  <a:noFill/>
                </a:ln>
                <a:solidFill>
                  <a:sysClr val="windowText" lastClr="000000"/>
                </a:solidFill>
                <a:effectLst/>
                <a:uLnTx/>
                <a:uFillTx/>
                <a:latin typeface="Trebuchet MS"/>
                <a:ea typeface="MS PGothic"/>
              </a:rPr>
              <a:t>À </a:t>
            </a:r>
            <a:r>
              <a:rPr kumimoji="0" lang="fr-FR" sz="2400" b="0" i="0" u="none" strike="noStrike" kern="0" cap="none" spc="0" normalizeH="0" baseline="0" noProof="0" dirty="0">
                <a:ln>
                  <a:noFill/>
                </a:ln>
                <a:solidFill>
                  <a:sysClr val="windowText" lastClr="000000"/>
                </a:solidFill>
                <a:effectLst/>
                <a:uLnTx/>
                <a:uFillTx/>
                <a:latin typeface="+mj-lt"/>
                <a:ea typeface="MS PGothic"/>
              </a:rPr>
              <a:t>Nantes</a:t>
            </a:r>
            <a:endParaRPr kumimoji="0" lang="fr-FR" sz="2183" b="0" i="0" u="none" strike="noStrike" kern="0" cap="none" spc="0" normalizeH="0" baseline="0" noProof="0" dirty="0">
              <a:ln>
                <a:noFill/>
              </a:ln>
              <a:solidFill>
                <a:sysClr val="windowText" lastClr="000000"/>
              </a:solidFill>
              <a:effectLst/>
              <a:uLnTx/>
              <a:uFillTx/>
              <a:latin typeface="+mj-lt"/>
              <a:ea typeface="MS PGothic"/>
            </a:endParaRPr>
          </a:p>
        </p:txBody>
      </p:sp>
      <p:sp>
        <p:nvSpPr>
          <p:cNvPr id="49" name="Espace réservé du texte 1">
            <a:extLst>
              <a:ext uri="{FF2B5EF4-FFF2-40B4-BE49-F238E27FC236}">
                <a16:creationId xmlns:a16="http://schemas.microsoft.com/office/drawing/2014/main" id="{914EEF11-6A58-4711-857F-17F9D09B05CF}"/>
              </a:ext>
            </a:extLst>
          </p:cNvPr>
          <p:cNvSpPr txBox="1">
            <a:spLocks/>
          </p:cNvSpPr>
          <p:nvPr/>
        </p:nvSpPr>
        <p:spPr bwMode="auto">
          <a:xfrm>
            <a:off x="26093" y="1896864"/>
            <a:ext cx="4316136" cy="787825"/>
          </a:xfrm>
          <a:prstGeom prst="rect">
            <a:avLst/>
          </a:prstGeom>
          <a:noFill/>
          <a:ln>
            <a:noFill/>
          </a:ln>
        </p:spPr>
        <p:txBody>
          <a:bodyPr vert="horz" wrap="square" lIns="91438" tIns="45719" rIns="91438" bIns="45719" numCol="1" anchor="t" anchorCtr="0" compatLnSpc="1">
            <a:prstTxWarp prst="textNoShape">
              <a:avLst/>
            </a:prstTxWarp>
          </a:bodyPr>
          <a:lstStyle>
            <a:lvl1pPr marL="0" indent="0" algn="l" defTabSz="712758">
              <a:spcBef>
                <a:spcPts val="0"/>
              </a:spcBef>
              <a:spcAft>
                <a:spcPts val="0"/>
              </a:spcAft>
              <a:buClr>
                <a:srgbClr val="D0D700"/>
              </a:buClr>
              <a:buFont typeface="Arial"/>
              <a:buNone/>
              <a:defRPr sz="3118">
                <a:solidFill>
                  <a:schemeClr val="tx1"/>
                </a:solidFill>
                <a:latin typeface="Trebuchet MS"/>
                <a:ea typeface="MS PGothic"/>
                <a:cs typeface="Trebuchet MS"/>
              </a:defRPr>
            </a:lvl1pPr>
            <a:lvl2pPr marL="1158229" indent="-445473" algn="l" defTabSz="712758">
              <a:spcBef>
                <a:spcPts val="2806"/>
              </a:spcBef>
              <a:spcAft>
                <a:spcPts val="0"/>
              </a:spcAft>
              <a:buClr>
                <a:srgbClr val="D0D700"/>
              </a:buClr>
              <a:buFont typeface="Arial"/>
              <a:buChar char="●"/>
              <a:defRPr sz="3118">
                <a:solidFill>
                  <a:schemeClr val="tx1"/>
                </a:solidFill>
                <a:latin typeface="Trebuchet MS"/>
                <a:ea typeface="MS PGothic"/>
                <a:cs typeface="+mn-cs"/>
              </a:defRPr>
            </a:lvl2pPr>
            <a:lvl3pPr marL="1781893" indent="-356378" algn="l" defTabSz="712758">
              <a:spcBef>
                <a:spcPts val="0"/>
              </a:spcBef>
              <a:spcAft>
                <a:spcPts val="0"/>
              </a:spcAft>
              <a:buClr>
                <a:schemeClr val="tx1">
                  <a:lumMod val="50000"/>
                  <a:lumOff val="50000"/>
                </a:schemeClr>
              </a:buClr>
              <a:buFont typeface="Lucida Grande"/>
              <a:buChar char="-"/>
              <a:defRPr lang="fr-FR" sz="2806">
                <a:solidFill>
                  <a:schemeClr val="tx1"/>
                </a:solidFill>
                <a:latin typeface="Trebuchet MS"/>
                <a:ea typeface="MS PGothic"/>
                <a:cs typeface="+mn-cs"/>
              </a:defRPr>
            </a:lvl3pPr>
            <a:lvl4pPr marL="2494649" indent="-356378" algn="l" defTabSz="712758">
              <a:spcBef>
                <a:spcPts val="0"/>
              </a:spcBef>
              <a:spcAft>
                <a:spcPts val="0"/>
              </a:spcAft>
              <a:buClr>
                <a:schemeClr val="tx1">
                  <a:lumMod val="50000"/>
                  <a:lumOff val="50000"/>
                </a:schemeClr>
              </a:buClr>
              <a:buFont typeface="Courier New"/>
              <a:buChar char="o"/>
              <a:defRPr sz="2494">
                <a:solidFill>
                  <a:schemeClr val="tx1"/>
                </a:solidFill>
                <a:latin typeface="Trebuchet MS"/>
                <a:ea typeface="MS PGothic"/>
                <a:cs typeface="+mn-cs"/>
              </a:defRPr>
            </a:lvl4pPr>
            <a:lvl5pPr marL="3207406" indent="-356378" algn="l" defTabSz="712758">
              <a:spcBef>
                <a:spcPts val="0"/>
              </a:spcBef>
              <a:spcAft>
                <a:spcPts val="0"/>
              </a:spcAft>
              <a:buClr>
                <a:schemeClr val="tx1">
                  <a:lumMod val="50000"/>
                  <a:lumOff val="50000"/>
                </a:schemeClr>
              </a:buClr>
              <a:buFont typeface="Lucida Grande"/>
              <a:buChar char="-"/>
              <a:defRPr sz="2183">
                <a:solidFill>
                  <a:schemeClr val="tx1"/>
                </a:solidFill>
                <a:latin typeface="Trebuchet MS"/>
                <a:ea typeface="MS PGothic"/>
                <a:cs typeface="+mn-cs"/>
              </a:defRPr>
            </a:lvl5pPr>
            <a:lvl6pPr marL="3920163" indent="-356378" algn="l" defTabSz="712758">
              <a:spcBef>
                <a:spcPts val="0"/>
              </a:spcBef>
              <a:buFont typeface="Trebuchet MS"/>
              <a:buChar char="—"/>
              <a:defRPr sz="1871">
                <a:solidFill>
                  <a:schemeClr val="tx1"/>
                </a:solidFill>
                <a:latin typeface="Trebuchet MS"/>
                <a:ea typeface="+mn-ea"/>
                <a:cs typeface="+mn-cs"/>
              </a:defRPr>
            </a:lvl6pPr>
            <a:lvl7pPr marL="4632921" indent="-356378" algn="l" defTabSz="712758">
              <a:spcBef>
                <a:spcPts val="0"/>
              </a:spcBef>
              <a:buFont typeface="Arial"/>
              <a:buChar char="•"/>
              <a:defRPr sz="3118">
                <a:solidFill>
                  <a:schemeClr val="tx1"/>
                </a:solidFill>
                <a:latin typeface="+mn-lt"/>
                <a:ea typeface="+mn-ea"/>
                <a:cs typeface="+mn-cs"/>
              </a:defRPr>
            </a:lvl7pPr>
            <a:lvl8pPr marL="5345678" indent="-356378" algn="l" defTabSz="712758">
              <a:spcBef>
                <a:spcPts val="0"/>
              </a:spcBef>
              <a:buFont typeface="Arial"/>
              <a:buChar char="•"/>
              <a:defRPr sz="3118">
                <a:solidFill>
                  <a:schemeClr val="tx1"/>
                </a:solidFill>
                <a:latin typeface="+mn-lt"/>
                <a:ea typeface="+mn-ea"/>
                <a:cs typeface="+mn-cs"/>
              </a:defRPr>
            </a:lvl8pPr>
            <a:lvl9pPr marL="6058435" indent="-356378" algn="l" defTabSz="712758">
              <a:spcBef>
                <a:spcPts val="0"/>
              </a:spcBef>
              <a:buFont typeface="Arial"/>
              <a:buChar char="•"/>
              <a:defRPr sz="3118">
                <a:solidFill>
                  <a:schemeClr val="tx1"/>
                </a:solidFill>
                <a:latin typeface="+mn-lt"/>
                <a:ea typeface="+mn-ea"/>
                <a:cs typeface="+mn-cs"/>
              </a:defRPr>
            </a:lvl9pPr>
          </a:lstStyle>
          <a:p>
            <a:pPr marL="0" marR="0" lvl="0" indent="0" algn="l" defTabSz="712758" eaLnBrk="1" fontAlgn="auto" latinLnBrk="0" hangingPunct="1">
              <a:lnSpc>
                <a:spcPct val="100000"/>
              </a:lnSpc>
              <a:spcBef>
                <a:spcPts val="0"/>
              </a:spcBef>
              <a:spcAft>
                <a:spcPts val="0"/>
              </a:spcAft>
              <a:buClr>
                <a:srgbClr val="D0D700"/>
              </a:buClr>
              <a:buSzTx/>
              <a:buFont typeface="Arial"/>
              <a:buNone/>
              <a:tabLst/>
              <a:defRPr/>
            </a:pPr>
            <a:r>
              <a:rPr kumimoji="0" lang="fr-FR" sz="2400" b="0" i="0" u="none" strike="noStrike" kern="0" cap="none" spc="0" normalizeH="0" baseline="0" noProof="0" dirty="0">
                <a:ln>
                  <a:noFill/>
                </a:ln>
                <a:solidFill>
                  <a:sysClr val="windowText" lastClr="000000"/>
                </a:solidFill>
                <a:effectLst/>
                <a:uLnTx/>
                <a:uFillTx/>
                <a:latin typeface="+mj-lt"/>
                <a:ea typeface="MS PGothic"/>
              </a:rPr>
              <a:t>En Pays de la Loire</a:t>
            </a:r>
          </a:p>
        </p:txBody>
      </p:sp>
      <p:cxnSp>
        <p:nvCxnSpPr>
          <p:cNvPr id="50" name="Connecteur droit 49">
            <a:extLst>
              <a:ext uri="{FF2B5EF4-FFF2-40B4-BE49-F238E27FC236}">
                <a16:creationId xmlns:a16="http://schemas.microsoft.com/office/drawing/2014/main" id="{BF7A8B76-DB5D-49E2-A449-5ADA3E5A4540}"/>
              </a:ext>
            </a:extLst>
          </p:cNvPr>
          <p:cNvCxnSpPr/>
          <p:nvPr/>
        </p:nvCxnSpPr>
        <p:spPr>
          <a:xfrm>
            <a:off x="148350" y="4003517"/>
            <a:ext cx="13933221"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51" name="Connecteur droit 50">
            <a:extLst>
              <a:ext uri="{FF2B5EF4-FFF2-40B4-BE49-F238E27FC236}">
                <a16:creationId xmlns:a16="http://schemas.microsoft.com/office/drawing/2014/main" id="{BF390BB0-24A0-4918-96BF-561396B1868D}"/>
              </a:ext>
            </a:extLst>
          </p:cNvPr>
          <p:cNvCxnSpPr/>
          <p:nvPr/>
        </p:nvCxnSpPr>
        <p:spPr>
          <a:xfrm>
            <a:off x="148350" y="6058001"/>
            <a:ext cx="13933221" cy="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52" name="ZoneTexte 51">
            <a:extLst>
              <a:ext uri="{FF2B5EF4-FFF2-40B4-BE49-F238E27FC236}">
                <a16:creationId xmlns:a16="http://schemas.microsoft.com/office/drawing/2014/main" id="{154EC622-251E-40DA-9CAC-1F66225F77EE}"/>
              </a:ext>
            </a:extLst>
          </p:cNvPr>
          <p:cNvSpPr txBox="1"/>
          <p:nvPr/>
        </p:nvSpPr>
        <p:spPr>
          <a:xfrm>
            <a:off x="6761922" y="8808149"/>
            <a:ext cx="7160131" cy="354181"/>
          </a:xfrm>
          <a:prstGeom prst="rect">
            <a:avLst/>
          </a:prstGeom>
          <a:noFill/>
        </p:spPr>
        <p:txBody>
          <a:bodyPr wrap="none" lIns="106917" tIns="53458" rIns="106917" bIns="53458" rtlCol="0">
            <a:spAutoFit/>
          </a:bodyPr>
          <a:lstStyle/>
          <a:p>
            <a:pPr defTabSz="1425550"/>
            <a:r>
              <a:rPr lang="fr-FR" sz="1600" dirty="0">
                <a:latin typeface="+mj-lt"/>
                <a:ea typeface="MS PGothic" pitchFamily="34" charset="-128"/>
                <a:cs typeface="Trebuchet MS" panose="020B0603020202020204" pitchFamily="34" charset="0"/>
              </a:rPr>
              <a:t>Contacts : </a:t>
            </a:r>
            <a:r>
              <a:rPr lang="fr-FR" sz="1600" i="1" dirty="0">
                <a:latin typeface="+mj-lt"/>
                <a:ea typeface="MS PGothic" pitchFamily="34" charset="-128"/>
                <a:cs typeface="Trebuchet MS" panose="020B0603020202020204" pitchFamily="34" charset="0"/>
                <a:hlinkClick r:id="rId22">
                  <a:extLst>
                    <a:ext uri="{A12FA001-AC4F-418D-AE19-62706E023703}">
                      <ahyp:hlinkClr xmlns:ahyp="http://schemas.microsoft.com/office/drawing/2018/hyperlinkcolor" val="tx"/>
                    </a:ext>
                  </a:extLst>
                </a:hlinkClick>
              </a:rPr>
              <a:t>https://www.univ-nantes.fr/exceller-par-la-recherche/ecoles-doctorales </a:t>
            </a:r>
            <a:endParaRPr lang="fr-FR" sz="1600" i="1" dirty="0">
              <a:latin typeface="+mj-lt"/>
              <a:ea typeface="MS PGothic" pitchFamily="34" charset="-128"/>
              <a:cs typeface="Trebuchet MS" panose="020B0603020202020204" pitchFamily="34" charset="0"/>
            </a:endParaRPr>
          </a:p>
        </p:txBody>
      </p:sp>
      <p:pic>
        <p:nvPicPr>
          <p:cNvPr id="2" name="Image 1">
            <a:extLst>
              <a:ext uri="{FF2B5EF4-FFF2-40B4-BE49-F238E27FC236}">
                <a16:creationId xmlns:a16="http://schemas.microsoft.com/office/drawing/2014/main" id="{85B243F1-55A5-4C00-A2AC-026F4DBEFCFA}"/>
              </a:ext>
            </a:extLst>
          </p:cNvPr>
          <p:cNvPicPr>
            <a:picLocks noChangeAspect="1"/>
          </p:cNvPicPr>
          <p:nvPr/>
        </p:nvPicPr>
        <p:blipFill>
          <a:blip r:embed="rId23"/>
          <a:stretch>
            <a:fillRect/>
          </a:stretch>
        </p:blipFill>
        <p:spPr>
          <a:xfrm>
            <a:off x="7199883" y="6055375"/>
            <a:ext cx="7797460" cy="2627604"/>
          </a:xfrm>
          <a:prstGeom prst="rect">
            <a:avLst/>
          </a:prstGeom>
        </p:spPr>
      </p:pic>
    </p:spTree>
    <p:extLst>
      <p:ext uri="{BB962C8B-B14F-4D97-AF65-F5344CB8AC3E}">
        <p14:creationId xmlns:p14="http://schemas.microsoft.com/office/powerpoint/2010/main" val="1066307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341169"/>
            <a:ext cx="12392174" cy="1384995"/>
          </a:xfrm>
        </p:spPr>
        <p:txBody>
          <a:bodyPr/>
          <a:lstStyle/>
          <a:p>
            <a:pPr>
              <a:defRPr/>
            </a:pPr>
            <a:r>
              <a:rPr lang="fr-FR" b="1" dirty="0"/>
              <a:t>3. Les acteurs du doctorat : les services administratifs et leurs rôles</a:t>
            </a: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6</a:t>
            </a:fld>
            <a:endParaRPr lang="fr-FR" dirty="0"/>
          </a:p>
        </p:txBody>
      </p:sp>
      <p:sp>
        <p:nvSpPr>
          <p:cNvPr id="5" name="Rectangle 4"/>
          <p:cNvSpPr/>
          <p:nvPr/>
        </p:nvSpPr>
        <p:spPr>
          <a:xfrm>
            <a:off x="575147" y="2539335"/>
            <a:ext cx="4896544" cy="584775"/>
          </a:xfrm>
          <a:prstGeom prst="rect">
            <a:avLst/>
          </a:prstGeom>
        </p:spPr>
        <p:txBody>
          <a:bodyPr wrap="square">
            <a:spAutoFit/>
          </a:bodyPr>
          <a:lstStyle/>
          <a:p>
            <a:pPr lvl="0">
              <a:buNone/>
            </a:pPr>
            <a:r>
              <a:rPr lang="fr-FR" sz="1600" i="1" u="sng" dirty="0">
                <a:solidFill>
                  <a:sysClr val="windowText" lastClr="000000"/>
                </a:solidFill>
              </a:rPr>
              <a:t>Mission Etudes Doctorales</a:t>
            </a:r>
            <a:br>
              <a:rPr lang="fr-FR" sz="1600" dirty="0">
                <a:solidFill>
                  <a:sysClr val="windowText" lastClr="000000"/>
                </a:solidFill>
              </a:rPr>
            </a:br>
            <a:r>
              <a:rPr lang="fr-FR" sz="1600" i="1" dirty="0">
                <a:solidFill>
                  <a:sysClr val="windowText" lastClr="000000"/>
                </a:solidFill>
              </a:rPr>
              <a:t>Responsable : Delphine LANDRON</a:t>
            </a:r>
            <a:endParaRPr lang="fr-FR" sz="1600" dirty="0">
              <a:solidFill>
                <a:sysClr val="windowText" lastClr="000000"/>
              </a:solidFill>
            </a:endParaRPr>
          </a:p>
        </p:txBody>
      </p:sp>
      <p:sp>
        <p:nvSpPr>
          <p:cNvPr id="14" name="Rectangle 13"/>
          <p:cNvSpPr/>
          <p:nvPr/>
        </p:nvSpPr>
        <p:spPr bwMode="auto">
          <a:xfrm>
            <a:off x="5669082" y="2543984"/>
            <a:ext cx="4123089" cy="830997"/>
          </a:xfrm>
          <a:prstGeom prst="rect">
            <a:avLst/>
          </a:prstGeom>
        </p:spPr>
        <p:txBody>
          <a:bodyPr wrap="square">
            <a:spAutoFit/>
          </a:bodyPr>
          <a:lstStyle/>
          <a:p>
            <a:pPr lvl="0">
              <a:buNone/>
            </a:pPr>
            <a:r>
              <a:rPr lang="fr-FR" sz="1600" i="1" u="sng" dirty="0">
                <a:solidFill>
                  <a:sysClr val="windowText" lastClr="000000"/>
                </a:solidFill>
              </a:rPr>
              <a:t>Collège Doctoral, site de Nantes</a:t>
            </a:r>
            <a:br>
              <a:rPr lang="fr-FR" sz="1600" dirty="0">
                <a:solidFill>
                  <a:sysClr val="windowText" lastClr="000000"/>
                </a:solidFill>
              </a:rPr>
            </a:br>
            <a:r>
              <a:rPr lang="fr-FR" sz="1600" i="1" dirty="0">
                <a:solidFill>
                  <a:sysClr val="windowText" lastClr="000000"/>
                </a:solidFill>
              </a:rPr>
              <a:t>Responsable : Sandra LEPELTIER</a:t>
            </a:r>
          </a:p>
          <a:p>
            <a:pPr lvl="0">
              <a:buNone/>
            </a:pPr>
            <a:r>
              <a:rPr lang="fr-FR" sz="1600" dirty="0">
                <a:solidFill>
                  <a:sysClr val="windowText" lastClr="000000"/>
                </a:solidFill>
              </a:rPr>
              <a:t>Contact : poledoctoral.nantes@univ-nantes.fr</a:t>
            </a:r>
          </a:p>
        </p:txBody>
      </p:sp>
      <p:sp>
        <p:nvSpPr>
          <p:cNvPr id="17" name="Rectangle 16"/>
          <p:cNvSpPr/>
          <p:nvPr/>
        </p:nvSpPr>
        <p:spPr bwMode="auto">
          <a:xfrm>
            <a:off x="503139" y="3133397"/>
            <a:ext cx="4922738" cy="3570208"/>
          </a:xfrm>
          <a:prstGeom prst="rect">
            <a:avLst/>
          </a:prstGeom>
        </p:spPr>
        <p:txBody>
          <a:bodyPr wrap="square">
            <a:spAutoFit/>
          </a:bodyPr>
          <a:lstStyle/>
          <a:p>
            <a:pPr marL="285750" indent="-285750">
              <a:buFont typeface="Courier New" panose="02070309020205020404" pitchFamily="49" charset="0"/>
              <a:buChar char="o"/>
            </a:pPr>
            <a:r>
              <a:rPr lang="fr-FR" sz="1600" dirty="0">
                <a:solidFill>
                  <a:sysClr val="windowText" lastClr="000000"/>
                </a:solidFill>
              </a:rPr>
              <a:t>Suivi administratif et réglementaire du parcours doctoral</a:t>
            </a:r>
          </a:p>
          <a:p>
            <a:pPr marL="742950" lvl="1" indent="-285750">
              <a:buFont typeface="Wingdings" panose="05000000000000000000" pitchFamily="2" charset="2"/>
              <a:buChar char="ü"/>
            </a:pPr>
            <a:r>
              <a:rPr lang="fr-FR" sz="1600" dirty="0">
                <a:solidFill>
                  <a:sysClr val="windowText" lastClr="000000"/>
                </a:solidFill>
              </a:rPr>
              <a:t>Inscription, réinscription, soutenance, suivi </a:t>
            </a:r>
            <a:r>
              <a:rPr lang="fr-FR" sz="1600">
                <a:solidFill>
                  <a:sysClr val="windowText" lastClr="000000"/>
                </a:solidFill>
              </a:rPr>
              <a:t>insertion professionnelle</a:t>
            </a:r>
            <a:endParaRPr lang="fr-FR" sz="1600" dirty="0">
              <a:solidFill>
                <a:sysClr val="windowText" lastClr="000000"/>
              </a:solidFill>
            </a:endParaRPr>
          </a:p>
          <a:p>
            <a:pPr marL="285750" lvl="0" indent="-285750">
              <a:buFont typeface="Courier New" panose="02070309020205020404" pitchFamily="49" charset="0"/>
              <a:buChar char="o"/>
            </a:pPr>
            <a:endParaRPr lang="fr-FR" sz="600" dirty="0">
              <a:solidFill>
                <a:sysClr val="windowText" lastClr="000000"/>
              </a:solidFill>
            </a:endParaRPr>
          </a:p>
          <a:p>
            <a:pPr marL="285750" lvl="0" indent="-285750">
              <a:buFont typeface="Courier New" panose="02070309020205020404" pitchFamily="49" charset="0"/>
              <a:buChar char="o"/>
            </a:pPr>
            <a:endParaRPr lang="fr-FR" sz="600" dirty="0">
              <a:solidFill>
                <a:sysClr val="windowText" lastClr="000000"/>
              </a:solidFill>
            </a:endParaRPr>
          </a:p>
          <a:p>
            <a:pPr marL="285750" indent="-285750">
              <a:buFont typeface="Courier New" panose="02070309020205020404" pitchFamily="49" charset="0"/>
              <a:buChar char="o"/>
            </a:pPr>
            <a:r>
              <a:rPr lang="fr-FR" sz="1600" dirty="0">
                <a:solidFill>
                  <a:sysClr val="windowText" lastClr="000000"/>
                </a:solidFill>
              </a:rPr>
              <a:t>Accompagnement des directions des écoles doctorales régionales</a:t>
            </a:r>
          </a:p>
          <a:p>
            <a:pPr marL="742950" lvl="1" indent="-285750">
              <a:buFont typeface="Wingdings" panose="05000000000000000000" pitchFamily="2" charset="2"/>
              <a:buChar char="ü"/>
            </a:pPr>
            <a:r>
              <a:rPr lang="fr-FR" sz="1600" dirty="0">
                <a:solidFill>
                  <a:sysClr val="windowText" lastClr="000000"/>
                </a:solidFill>
              </a:rPr>
              <a:t>Gestion administrative et financière, formations disciplinaires, communication</a:t>
            </a:r>
          </a:p>
          <a:p>
            <a:pPr marL="285750" lvl="0" indent="-285750">
              <a:buFont typeface="Courier New" panose="02070309020205020404" pitchFamily="49" charset="0"/>
              <a:buChar char="o"/>
            </a:pPr>
            <a:endParaRPr lang="fr-FR" sz="1600" dirty="0">
              <a:solidFill>
                <a:sysClr val="windowText" lastClr="000000"/>
              </a:solidFill>
            </a:endParaRPr>
          </a:p>
          <a:p>
            <a:pPr marL="285750" lvl="0" indent="-285750">
              <a:buFont typeface="Courier New" panose="02070309020205020404" pitchFamily="49" charset="0"/>
              <a:buChar char="o"/>
            </a:pPr>
            <a:endParaRPr lang="fr-FR" sz="600" dirty="0">
              <a:solidFill>
                <a:sysClr val="windowText" lastClr="000000"/>
              </a:solidFill>
            </a:endParaRPr>
          </a:p>
          <a:p>
            <a:pPr marL="285750" lvl="0" indent="-285750">
              <a:buFont typeface="Courier New" panose="02070309020205020404" pitchFamily="49" charset="0"/>
              <a:buChar char="o"/>
            </a:pPr>
            <a:r>
              <a:rPr lang="fr-FR" sz="1600" dirty="0">
                <a:solidFill>
                  <a:sysClr val="windowText" lastClr="000000"/>
                </a:solidFill>
              </a:rPr>
              <a:t>Accompagnement des directions de thèses : conventionnement des cotutelles et codirections</a:t>
            </a:r>
          </a:p>
          <a:p>
            <a:pPr marL="742950" lvl="1" indent="-285750">
              <a:buFont typeface="Wingdings" panose="05000000000000000000" pitchFamily="2" charset="2"/>
              <a:buChar char="ü"/>
            </a:pPr>
            <a:r>
              <a:rPr lang="fr-FR" sz="1600" dirty="0">
                <a:solidFill>
                  <a:sysClr val="windowText" lastClr="000000"/>
                </a:solidFill>
              </a:rPr>
              <a:t>Modèle de convention, échanges avec les établissements partenaires, mise à la signature</a:t>
            </a:r>
          </a:p>
        </p:txBody>
      </p:sp>
      <p:sp>
        <p:nvSpPr>
          <p:cNvPr id="18" name="Rectangle 17"/>
          <p:cNvSpPr/>
          <p:nvPr/>
        </p:nvSpPr>
        <p:spPr bwMode="auto">
          <a:xfrm>
            <a:off x="5669082" y="3545706"/>
            <a:ext cx="3718222" cy="2092881"/>
          </a:xfrm>
          <a:prstGeom prst="rect">
            <a:avLst/>
          </a:prstGeom>
        </p:spPr>
        <p:txBody>
          <a:bodyPr wrap="square">
            <a:spAutoFit/>
          </a:bodyPr>
          <a:lstStyle/>
          <a:p>
            <a:pPr marL="285750" indent="-285750">
              <a:buFont typeface="Courier New" panose="02070309020205020404" pitchFamily="49" charset="0"/>
              <a:buChar char="o"/>
            </a:pPr>
            <a:r>
              <a:rPr lang="fr-FR" sz="1600" dirty="0">
                <a:solidFill>
                  <a:sysClr val="windowText" lastClr="000000"/>
                </a:solidFill>
              </a:rPr>
              <a:t>Animation du site</a:t>
            </a:r>
          </a:p>
          <a:p>
            <a:pPr marL="285750" indent="-285750">
              <a:buFont typeface="Courier New" panose="02070309020205020404" pitchFamily="49" charset="0"/>
              <a:buChar char="o"/>
            </a:pPr>
            <a:endParaRPr lang="fr-FR" sz="600" dirty="0">
              <a:solidFill>
                <a:sysClr val="windowText" lastClr="000000"/>
              </a:solidFill>
            </a:endParaRPr>
          </a:p>
          <a:p>
            <a:pPr marL="285750" lvl="0" indent="-285750">
              <a:buFont typeface="Courier New" panose="02070309020205020404" pitchFamily="49" charset="0"/>
              <a:buChar char="o"/>
            </a:pPr>
            <a:r>
              <a:rPr lang="fr-FR" sz="1600" dirty="0">
                <a:solidFill>
                  <a:sysClr val="windowText" lastClr="000000"/>
                </a:solidFill>
              </a:rPr>
              <a:t>Evaluation et évolution de l’offre de formations</a:t>
            </a:r>
          </a:p>
          <a:p>
            <a:pPr marL="285750" lvl="0" indent="-285750">
              <a:buFont typeface="Courier New" panose="02070309020205020404" pitchFamily="49" charset="0"/>
              <a:buChar char="o"/>
            </a:pPr>
            <a:endParaRPr lang="fr-FR" sz="600" dirty="0">
              <a:solidFill>
                <a:sysClr val="windowText" lastClr="000000"/>
              </a:solidFill>
            </a:endParaRPr>
          </a:p>
          <a:p>
            <a:pPr marL="742950" lvl="1" indent="-285750">
              <a:buFont typeface="Wingdings" panose="05000000000000000000" pitchFamily="2" charset="2"/>
              <a:buChar char="Ø"/>
            </a:pPr>
            <a:r>
              <a:rPr lang="fr-FR" sz="1600" dirty="0">
                <a:solidFill>
                  <a:sysClr val="windowText" lastClr="000000"/>
                </a:solidFill>
              </a:rPr>
              <a:t>Mise en place du catalogue des formations transversales</a:t>
            </a:r>
          </a:p>
          <a:p>
            <a:pPr marL="285750" lvl="0" indent="-285750">
              <a:buFont typeface="Courier New" panose="02070309020205020404" pitchFamily="49" charset="0"/>
              <a:buChar char="o"/>
            </a:pPr>
            <a:endParaRPr lang="fr-FR" sz="600" dirty="0">
              <a:solidFill>
                <a:sysClr val="windowText" lastClr="000000"/>
              </a:solidFill>
            </a:endParaRPr>
          </a:p>
          <a:p>
            <a:pPr marL="285750" indent="-285750">
              <a:buFont typeface="Courier New" panose="02070309020205020404" pitchFamily="49" charset="0"/>
              <a:buChar char="o"/>
            </a:pPr>
            <a:r>
              <a:rPr lang="fr-FR" sz="1600" dirty="0">
                <a:solidFill>
                  <a:sysClr val="windowText" lastClr="000000"/>
                </a:solidFill>
              </a:rPr>
              <a:t>Evénements locaux (MT180, cérémonie docteur.es…)</a:t>
            </a:r>
          </a:p>
        </p:txBody>
      </p:sp>
      <p:sp>
        <p:nvSpPr>
          <p:cNvPr id="19" name="Rectangle 18"/>
          <p:cNvSpPr/>
          <p:nvPr/>
        </p:nvSpPr>
        <p:spPr bwMode="auto">
          <a:xfrm>
            <a:off x="9864179" y="2540496"/>
            <a:ext cx="4176464" cy="1077218"/>
          </a:xfrm>
          <a:prstGeom prst="rect">
            <a:avLst/>
          </a:prstGeom>
        </p:spPr>
        <p:txBody>
          <a:bodyPr wrap="square">
            <a:spAutoFit/>
          </a:bodyPr>
          <a:lstStyle/>
          <a:p>
            <a:r>
              <a:rPr lang="fr-FR" sz="1600" i="1" u="sng" dirty="0">
                <a:solidFill>
                  <a:sysClr val="windowText" lastClr="000000"/>
                </a:solidFill>
              </a:rPr>
              <a:t>Mission Recherche</a:t>
            </a:r>
          </a:p>
          <a:p>
            <a:pPr lvl="0"/>
            <a:r>
              <a:rPr lang="fr-FR" sz="1600" i="1" dirty="0" err="1">
                <a:solidFill>
                  <a:sysClr val="windowText" lastClr="000000"/>
                </a:solidFill>
              </a:rPr>
              <a:t>Resp</a:t>
            </a:r>
            <a:r>
              <a:rPr lang="fr-FR" sz="1600" i="1" dirty="0">
                <a:solidFill>
                  <a:sysClr val="windowText" lastClr="000000"/>
                </a:solidFill>
              </a:rPr>
              <a:t>.: Sébastien DAVY, </a:t>
            </a:r>
            <a:br>
              <a:rPr lang="fr-FR" sz="1600" i="1" dirty="0">
                <a:solidFill>
                  <a:sysClr val="windowText" lastClr="000000"/>
                </a:solidFill>
              </a:rPr>
            </a:br>
            <a:r>
              <a:rPr lang="fr-FR" sz="1600" i="1" dirty="0">
                <a:solidFill>
                  <a:sysClr val="windowText" lastClr="000000"/>
                </a:solidFill>
              </a:rPr>
              <a:t>Contact : Stéphanie REGERE, aap.drpi@univ-nantes.fr</a:t>
            </a:r>
          </a:p>
        </p:txBody>
      </p:sp>
      <p:sp>
        <p:nvSpPr>
          <p:cNvPr id="20" name="Rectangle 19"/>
          <p:cNvSpPr/>
          <p:nvPr/>
        </p:nvSpPr>
        <p:spPr bwMode="auto">
          <a:xfrm>
            <a:off x="9936187" y="3689722"/>
            <a:ext cx="3358182" cy="2123658"/>
          </a:xfrm>
          <a:prstGeom prst="rect">
            <a:avLst/>
          </a:prstGeom>
        </p:spPr>
        <p:txBody>
          <a:bodyPr wrap="square">
            <a:spAutoFit/>
          </a:bodyPr>
          <a:lstStyle/>
          <a:p>
            <a:pPr marL="285750" lvl="0" indent="-285750">
              <a:buFont typeface="Courier New" panose="02070309020205020404" pitchFamily="49" charset="0"/>
              <a:buChar char="o"/>
            </a:pPr>
            <a:r>
              <a:rPr lang="fr-FR" sz="1600" dirty="0">
                <a:solidFill>
                  <a:sysClr val="windowText" lastClr="000000"/>
                </a:solidFill>
              </a:rPr>
              <a:t>Validation et suivi des financements (en lien avec les financeurs et les services financiers)</a:t>
            </a:r>
          </a:p>
          <a:p>
            <a:pPr marL="285750" lvl="0" indent="-285750">
              <a:buFont typeface="Courier New" panose="02070309020205020404" pitchFamily="49" charset="0"/>
              <a:buChar char="o"/>
            </a:pPr>
            <a:endParaRPr lang="fr-FR" sz="400" dirty="0">
              <a:solidFill>
                <a:sysClr val="windowText" lastClr="000000"/>
              </a:solidFill>
            </a:endParaRPr>
          </a:p>
          <a:p>
            <a:pPr marL="285750" indent="-285750">
              <a:buFont typeface="Courier New" panose="02070309020205020404" pitchFamily="49" charset="0"/>
              <a:buChar char="o"/>
            </a:pPr>
            <a:r>
              <a:rPr lang="fr-FR" sz="1600" dirty="0">
                <a:solidFill>
                  <a:sysClr val="windowText" lastClr="000000"/>
                </a:solidFill>
              </a:rPr>
              <a:t>Accompagnement à la mise en place du contrat doctoral (en lien avec les Ecoles Doctorales, les SFP et la DRH)</a:t>
            </a:r>
          </a:p>
        </p:txBody>
      </p:sp>
      <p:grpSp>
        <p:nvGrpSpPr>
          <p:cNvPr id="34" name="Groupe 33"/>
          <p:cNvGrpSpPr/>
          <p:nvPr/>
        </p:nvGrpSpPr>
        <p:grpSpPr>
          <a:xfrm>
            <a:off x="503139" y="6712669"/>
            <a:ext cx="5904656" cy="2665685"/>
            <a:chOff x="287115" y="6054581"/>
            <a:chExt cx="7143905" cy="2089693"/>
          </a:xfrm>
        </p:grpSpPr>
        <p:sp>
          <p:nvSpPr>
            <p:cNvPr id="27" name="Rectangle 26"/>
            <p:cNvSpPr/>
            <p:nvPr/>
          </p:nvSpPr>
          <p:spPr bwMode="auto">
            <a:xfrm>
              <a:off x="408434" y="6696635"/>
              <a:ext cx="7022586" cy="1447639"/>
            </a:xfrm>
            <a:prstGeom prst="rect">
              <a:avLst/>
            </a:prstGeom>
          </p:spPr>
          <p:txBody>
            <a:bodyPr wrap="square">
              <a:spAutoFit/>
            </a:bodyPr>
            <a:lstStyle/>
            <a:p>
              <a:pPr marL="285750" lvl="0" indent="-285750">
                <a:buFont typeface="Courier New" panose="02070309020205020404" pitchFamily="49" charset="0"/>
                <a:buChar char="o"/>
              </a:pPr>
              <a:r>
                <a:rPr lang="fr-FR" sz="1600" dirty="0">
                  <a:solidFill>
                    <a:schemeClr val="bg2">
                      <a:lumMod val="25000"/>
                    </a:schemeClr>
                  </a:solidFill>
                </a:rPr>
                <a:t>Inscriptions administratives (paiement des droits d’inscription, édition du certificat de scolarité et de la carte étudiante)</a:t>
              </a:r>
            </a:p>
            <a:p>
              <a:pPr marL="285750" lvl="0" indent="-285750">
                <a:buFont typeface="Courier New" panose="02070309020205020404" pitchFamily="49" charset="0"/>
                <a:buChar char="o"/>
              </a:pPr>
              <a:endParaRPr lang="fr-FR" sz="600" dirty="0">
                <a:solidFill>
                  <a:schemeClr val="bg2">
                    <a:lumMod val="25000"/>
                  </a:schemeClr>
                </a:solidFill>
              </a:endParaRPr>
            </a:p>
            <a:p>
              <a:pPr marL="285750" indent="-285750">
                <a:buFont typeface="Courier New" panose="02070309020205020404" pitchFamily="49" charset="0"/>
                <a:buChar char="o"/>
              </a:pPr>
              <a:r>
                <a:rPr lang="fr-FR" sz="1600" dirty="0">
                  <a:solidFill>
                    <a:schemeClr val="bg2">
                      <a:lumMod val="25000"/>
                    </a:schemeClr>
                  </a:solidFill>
                </a:rPr>
                <a:t>Dépôt du dossier de soutenance</a:t>
              </a:r>
            </a:p>
            <a:p>
              <a:pPr marL="285750" indent="-285750">
                <a:buFont typeface="Courier New" panose="02070309020205020404" pitchFamily="49" charset="0"/>
                <a:buChar char="o"/>
              </a:pPr>
              <a:endParaRPr lang="fr-FR" sz="600" dirty="0">
                <a:solidFill>
                  <a:schemeClr val="bg2">
                    <a:lumMod val="25000"/>
                  </a:schemeClr>
                </a:solidFill>
              </a:endParaRPr>
            </a:p>
            <a:p>
              <a:pPr marL="285750" lvl="0" indent="-285750">
                <a:buFont typeface="Courier New" panose="02070309020205020404" pitchFamily="49" charset="0"/>
                <a:buChar char="o"/>
              </a:pPr>
              <a:r>
                <a:rPr lang="fr-FR" sz="1600" dirty="0">
                  <a:solidFill>
                    <a:schemeClr val="bg2">
                      <a:lumMod val="25000"/>
                    </a:schemeClr>
                  </a:solidFill>
                </a:rPr>
                <a:t>Dépôt des documents post-soutenance et édition attestation de réussite</a:t>
              </a:r>
            </a:p>
            <a:p>
              <a:pPr marL="285750" lvl="0" indent="-285750">
                <a:buFont typeface="Courier New" panose="02070309020205020404" pitchFamily="49" charset="0"/>
                <a:buChar char="o"/>
              </a:pPr>
              <a:endParaRPr lang="fr-FR" sz="600" dirty="0">
                <a:solidFill>
                  <a:schemeClr val="bg2">
                    <a:lumMod val="25000"/>
                  </a:schemeClr>
                </a:solidFill>
              </a:endParaRPr>
            </a:p>
            <a:p>
              <a:pPr marL="285750" indent="-285750">
                <a:buFont typeface="Courier New" panose="02070309020205020404" pitchFamily="49" charset="0"/>
                <a:buChar char="o"/>
              </a:pPr>
              <a:r>
                <a:rPr lang="fr-FR" sz="1600" dirty="0">
                  <a:solidFill>
                    <a:schemeClr val="bg2">
                      <a:lumMod val="25000"/>
                    </a:schemeClr>
                  </a:solidFill>
                </a:rPr>
                <a:t>Edition des diplômes</a:t>
              </a:r>
            </a:p>
          </p:txBody>
        </p:sp>
        <p:grpSp>
          <p:nvGrpSpPr>
            <p:cNvPr id="16" name="Groupe 15"/>
            <p:cNvGrpSpPr/>
            <p:nvPr/>
          </p:nvGrpSpPr>
          <p:grpSpPr>
            <a:xfrm>
              <a:off x="287115" y="6054581"/>
              <a:ext cx="7056784" cy="2027629"/>
              <a:chOff x="287115" y="5838557"/>
              <a:chExt cx="7056784" cy="2027629"/>
            </a:xfrm>
          </p:grpSpPr>
          <p:sp>
            <p:nvSpPr>
              <p:cNvPr id="26" name="Rectangle 25"/>
              <p:cNvSpPr/>
              <p:nvPr/>
            </p:nvSpPr>
            <p:spPr bwMode="auto">
              <a:xfrm>
                <a:off x="287115" y="5838557"/>
                <a:ext cx="7056784" cy="646331"/>
              </a:xfrm>
              <a:prstGeom prst="rect">
                <a:avLst/>
              </a:prstGeom>
              <a:solidFill>
                <a:srgbClr val="FF9999"/>
              </a:solidFill>
              <a:ln>
                <a:noFill/>
              </a:ln>
            </p:spPr>
            <p:txBody>
              <a:bodyPr wrap="square">
                <a:spAutoFit/>
              </a:bodyPr>
              <a:lstStyle/>
              <a:p>
                <a:r>
                  <a:rPr lang="fr-FR" b="1" dirty="0"/>
                  <a:t>Scolarités</a:t>
                </a:r>
                <a:endParaRPr lang="fr-FR" dirty="0"/>
              </a:p>
              <a:p>
                <a:pPr lvl="0"/>
                <a:r>
                  <a:rPr lang="fr-FR" i="1" dirty="0">
                    <a:solidFill>
                      <a:sysClr val="windowText" lastClr="000000"/>
                    </a:solidFill>
                  </a:rPr>
                  <a:t>https://www.univ-nantes.fr/sinscrire/les-services-scolarite</a:t>
                </a:r>
                <a:endParaRPr lang="fr-FR" dirty="0"/>
              </a:p>
            </p:txBody>
          </p:sp>
          <p:cxnSp>
            <p:nvCxnSpPr>
              <p:cNvPr id="15" name="Connecteur droit 14"/>
              <p:cNvCxnSpPr/>
              <p:nvPr/>
            </p:nvCxnSpPr>
            <p:spPr>
              <a:xfrm>
                <a:off x="287115" y="6484888"/>
                <a:ext cx="0" cy="1381298"/>
              </a:xfrm>
              <a:prstGeom prst="line">
                <a:avLst/>
              </a:prstGeom>
              <a:ln>
                <a:solidFill>
                  <a:srgbClr val="FF9999"/>
                </a:solidFill>
              </a:ln>
            </p:spPr>
            <p:style>
              <a:lnRef idx="1">
                <a:schemeClr val="accent1"/>
              </a:lnRef>
              <a:fillRef idx="0">
                <a:schemeClr val="accent1"/>
              </a:fillRef>
              <a:effectRef idx="0">
                <a:schemeClr val="accent1"/>
              </a:effectRef>
              <a:fontRef idx="minor">
                <a:schemeClr val="tx1"/>
              </a:fontRef>
            </p:style>
          </p:cxnSp>
        </p:grpSp>
      </p:grpSp>
      <p:grpSp>
        <p:nvGrpSpPr>
          <p:cNvPr id="32" name="Groupe 31"/>
          <p:cNvGrpSpPr/>
          <p:nvPr/>
        </p:nvGrpSpPr>
        <p:grpSpPr>
          <a:xfrm>
            <a:off x="7343899" y="6654617"/>
            <a:ext cx="6336704" cy="1283577"/>
            <a:chOff x="6757407" y="4985866"/>
            <a:chExt cx="7067212" cy="1283577"/>
          </a:xfrm>
        </p:grpSpPr>
        <p:grpSp>
          <p:nvGrpSpPr>
            <p:cNvPr id="30" name="Groupe 29"/>
            <p:cNvGrpSpPr/>
            <p:nvPr/>
          </p:nvGrpSpPr>
          <p:grpSpPr>
            <a:xfrm>
              <a:off x="6757407" y="4985866"/>
              <a:ext cx="7067212" cy="1175856"/>
              <a:chOff x="6757407" y="4985866"/>
              <a:chExt cx="7067212" cy="1175856"/>
            </a:xfrm>
          </p:grpSpPr>
          <p:sp>
            <p:nvSpPr>
              <p:cNvPr id="28" name="Rectangle 27"/>
              <p:cNvSpPr/>
              <p:nvPr/>
            </p:nvSpPr>
            <p:spPr bwMode="auto">
              <a:xfrm>
                <a:off x="6767835" y="4985866"/>
                <a:ext cx="7056784" cy="646331"/>
              </a:xfrm>
              <a:prstGeom prst="rect">
                <a:avLst/>
              </a:prstGeom>
              <a:solidFill>
                <a:schemeClr val="accent6">
                  <a:lumMod val="20000"/>
                  <a:lumOff val="80000"/>
                </a:schemeClr>
              </a:solidFill>
              <a:ln>
                <a:solidFill>
                  <a:schemeClr val="accent6">
                    <a:lumMod val="20000"/>
                    <a:lumOff val="80000"/>
                  </a:schemeClr>
                </a:solidFill>
              </a:ln>
            </p:spPr>
            <p:txBody>
              <a:bodyPr wrap="square">
                <a:spAutoFit/>
              </a:bodyPr>
              <a:lstStyle/>
              <a:p>
                <a:r>
                  <a:rPr lang="fr-FR" b="1" dirty="0"/>
                  <a:t>DRHDS – Pôle enseignants</a:t>
                </a:r>
                <a:endParaRPr lang="fr-FR" dirty="0"/>
              </a:p>
              <a:p>
                <a:pPr lvl="0"/>
                <a:r>
                  <a:rPr lang="fr-FR" i="1" dirty="0">
                    <a:solidFill>
                      <a:sysClr val="windowText" lastClr="000000"/>
                    </a:solidFill>
                  </a:rPr>
                  <a:t>Contact principal : Emmanuelle SALE</a:t>
                </a:r>
                <a:endParaRPr lang="fr-FR" dirty="0"/>
              </a:p>
            </p:txBody>
          </p:sp>
          <p:cxnSp>
            <p:nvCxnSpPr>
              <p:cNvPr id="29" name="Connecteur droit 28"/>
              <p:cNvCxnSpPr/>
              <p:nvPr/>
            </p:nvCxnSpPr>
            <p:spPr bwMode="auto">
              <a:xfrm>
                <a:off x="6757407" y="5471073"/>
                <a:ext cx="0" cy="690649"/>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6911851" y="5684668"/>
              <a:ext cx="5827521" cy="584775"/>
            </a:xfrm>
            <a:prstGeom prst="rect">
              <a:avLst/>
            </a:prstGeom>
            <a:ln>
              <a:noFill/>
            </a:ln>
          </p:spPr>
          <p:txBody>
            <a:bodyPr wrap="square">
              <a:spAutoFit/>
            </a:bodyPr>
            <a:lstStyle/>
            <a:p>
              <a:pPr marL="285750" indent="-285750">
                <a:buFont typeface="Courier New" panose="02070309020205020404" pitchFamily="49" charset="0"/>
                <a:buChar char="o"/>
              </a:pPr>
              <a:r>
                <a:rPr lang="fr-FR" sz="1600" dirty="0">
                  <a:solidFill>
                    <a:schemeClr val="bg2">
                      <a:lumMod val="25000"/>
                    </a:schemeClr>
                  </a:solidFill>
                </a:rPr>
                <a:t>Etablissement du contrat de travail (si contrat doctoral)</a:t>
              </a:r>
            </a:p>
            <a:p>
              <a:pPr marL="285750" indent="-285750">
                <a:buFont typeface="Courier New" panose="02070309020205020404" pitchFamily="49" charset="0"/>
                <a:buChar char="o"/>
              </a:pPr>
              <a:r>
                <a:rPr lang="fr-FR" sz="1600" dirty="0">
                  <a:solidFill>
                    <a:schemeClr val="bg2">
                      <a:lumMod val="25000"/>
                    </a:schemeClr>
                  </a:solidFill>
                </a:rPr>
                <a:t>Contact pour les sujets RH</a:t>
              </a:r>
            </a:p>
          </p:txBody>
        </p:sp>
      </p:grpSp>
      <p:grpSp>
        <p:nvGrpSpPr>
          <p:cNvPr id="36" name="Groupe 35"/>
          <p:cNvGrpSpPr/>
          <p:nvPr/>
        </p:nvGrpSpPr>
        <p:grpSpPr>
          <a:xfrm>
            <a:off x="359123" y="1863541"/>
            <a:ext cx="13177464" cy="4706502"/>
            <a:chOff x="575147" y="1747247"/>
            <a:chExt cx="7056784" cy="4317431"/>
          </a:xfrm>
        </p:grpSpPr>
        <p:sp>
          <p:nvSpPr>
            <p:cNvPr id="2" name="Rectangle 1"/>
            <p:cNvSpPr/>
            <p:nvPr/>
          </p:nvSpPr>
          <p:spPr>
            <a:xfrm>
              <a:off x="575147" y="1747247"/>
              <a:ext cx="7056784" cy="646331"/>
            </a:xfrm>
            <a:prstGeom prst="rect">
              <a:avLst/>
            </a:prstGeom>
            <a:solidFill>
              <a:srgbClr val="CCECFF"/>
            </a:solidFill>
            <a:ln>
              <a:noFill/>
            </a:ln>
          </p:spPr>
          <p:txBody>
            <a:bodyPr wrap="square">
              <a:spAutoFit/>
            </a:bodyPr>
            <a:lstStyle/>
            <a:p>
              <a:r>
                <a:rPr lang="fr-FR" b="1" dirty="0"/>
                <a:t>Direction de la Recherche, des Partenariats et Innovation (DRPI)</a:t>
              </a:r>
              <a:endParaRPr lang="fr-FR" dirty="0"/>
            </a:p>
            <a:p>
              <a:r>
                <a:rPr lang="fr-FR" dirty="0"/>
                <a:t>Service de la Recherche et des Études Doctorales</a:t>
              </a:r>
            </a:p>
          </p:txBody>
        </p:sp>
        <p:cxnSp>
          <p:nvCxnSpPr>
            <p:cNvPr id="35" name="Connecteur droit 34"/>
            <p:cNvCxnSpPr/>
            <p:nvPr/>
          </p:nvCxnSpPr>
          <p:spPr bwMode="auto">
            <a:xfrm>
              <a:off x="575147" y="2099429"/>
              <a:ext cx="0" cy="3965249"/>
            </a:xfrm>
            <a:prstGeom prst="line">
              <a:avLst/>
            </a:prstGeom>
            <a:ln>
              <a:solidFill>
                <a:srgbClr val="CCEC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8119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935F9AA5-BE22-4C36-8B95-5AA10E261444}" type="slidenum">
              <a:rPr lang="fr-FR" smtClean="0"/>
              <a:t>7</a:t>
            </a:fld>
            <a:endParaRPr lang="fr-FR"/>
          </a:p>
        </p:txBody>
      </p:sp>
      <p:sp>
        <p:nvSpPr>
          <p:cNvPr id="2" name="Rectangle à coins arrondis 1"/>
          <p:cNvSpPr/>
          <p:nvPr/>
        </p:nvSpPr>
        <p:spPr bwMode="auto">
          <a:xfrm>
            <a:off x="287115" y="233338"/>
            <a:ext cx="432048" cy="16561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9283" y="1890752"/>
            <a:ext cx="9903149" cy="5400600"/>
          </a:xfrm>
          <a:prstGeom prst="rect">
            <a:avLst/>
          </a:prstGeom>
        </p:spPr>
      </p:pic>
    </p:spTree>
    <p:extLst>
      <p:ext uri="{BB962C8B-B14F-4D97-AF65-F5344CB8AC3E}">
        <p14:creationId xmlns:p14="http://schemas.microsoft.com/office/powerpoint/2010/main" val="91777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410419"/>
            <a:ext cx="12392174" cy="1246495"/>
          </a:xfrm>
        </p:spPr>
        <p:txBody>
          <a:bodyPr/>
          <a:lstStyle/>
          <a:p>
            <a:pPr>
              <a:defRPr/>
            </a:pPr>
            <a:r>
              <a:rPr lang="fr-FR" b="1" dirty="0">
                <a:latin typeface="+mn-lt"/>
              </a:rPr>
              <a:t>4. Les procédures pour candidater</a:t>
            </a:r>
            <a:br>
              <a:rPr lang="fr-FR" dirty="0">
                <a:latin typeface="+mn-lt"/>
              </a:rPr>
            </a:br>
            <a:r>
              <a:rPr lang="fr-FR" sz="4000" dirty="0">
                <a:latin typeface="+mn-lt"/>
              </a:rPr>
              <a:t>Le doctorant s’inscrit pour la première fois en thèse </a:t>
            </a:r>
            <a:endParaRPr sz="40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8</a:t>
            </a:fld>
            <a:endParaRPr lang="fr-FR"/>
          </a:p>
        </p:txBody>
      </p:sp>
      <p:grpSp>
        <p:nvGrpSpPr>
          <p:cNvPr id="31" name="Groupe 30">
            <a:extLst>
              <a:ext uri="{FF2B5EF4-FFF2-40B4-BE49-F238E27FC236}">
                <a16:creationId xmlns:a16="http://schemas.microsoft.com/office/drawing/2014/main" id="{70BC3056-B315-4266-8EE7-B389208AD4EE}"/>
              </a:ext>
            </a:extLst>
          </p:cNvPr>
          <p:cNvGrpSpPr/>
          <p:nvPr/>
        </p:nvGrpSpPr>
        <p:grpSpPr>
          <a:xfrm>
            <a:off x="1290227" y="2103978"/>
            <a:ext cx="9542310" cy="1834977"/>
            <a:chOff x="827584" y="980728"/>
            <a:chExt cx="6120680" cy="1645772"/>
          </a:xfrm>
        </p:grpSpPr>
        <p:graphicFrame>
          <p:nvGraphicFramePr>
            <p:cNvPr id="32" name="Diagramme 31">
              <a:extLst>
                <a:ext uri="{FF2B5EF4-FFF2-40B4-BE49-F238E27FC236}">
                  <a16:creationId xmlns:a16="http://schemas.microsoft.com/office/drawing/2014/main" id="{9D184CC5-9064-4396-8A04-0D6B5CA70CD4}"/>
                </a:ext>
              </a:extLst>
            </p:cNvPr>
            <p:cNvGraphicFramePr/>
            <p:nvPr>
              <p:extLst>
                <p:ext uri="{D42A27DB-BD31-4B8C-83A1-F6EECF244321}">
                  <p14:modId xmlns:p14="http://schemas.microsoft.com/office/powerpoint/2010/main" val="3766310449"/>
                </p:ext>
              </p:extLst>
            </p:nvPr>
          </p:nvGraphicFramePr>
          <p:xfrm>
            <a:off x="827584" y="1391471"/>
            <a:ext cx="6120680" cy="1235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5">
              <a:extLst>
                <a:ext uri="{FF2B5EF4-FFF2-40B4-BE49-F238E27FC236}">
                  <a16:creationId xmlns:a16="http://schemas.microsoft.com/office/drawing/2014/main" id="{432C00DC-645B-47F8-91DD-6BF0A0B87A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81836" y="2052532"/>
              <a:ext cx="484268" cy="44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6">
              <a:extLst>
                <a:ext uri="{FF2B5EF4-FFF2-40B4-BE49-F238E27FC236}">
                  <a16:creationId xmlns:a16="http://schemas.microsoft.com/office/drawing/2014/main" id="{969EED0D-238A-409C-A542-3B0942CF0F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9341" y="1935442"/>
              <a:ext cx="398583" cy="55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descr="Télécharger Réussie Tique - Image gratuite sur Pixabay">
              <a:extLst>
                <a:ext uri="{FF2B5EF4-FFF2-40B4-BE49-F238E27FC236}">
                  <a16:creationId xmlns:a16="http://schemas.microsoft.com/office/drawing/2014/main" id="{47501403-6F77-4F51-BE76-FEDF400818F7}"/>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496" y="1964323"/>
              <a:ext cx="605810" cy="605810"/>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à coins arrondis 63">
              <a:extLst>
                <a:ext uri="{FF2B5EF4-FFF2-40B4-BE49-F238E27FC236}">
                  <a16:creationId xmlns:a16="http://schemas.microsoft.com/office/drawing/2014/main" id="{8F964BF8-C624-4346-98BC-9A9D5EA52882}"/>
                </a:ext>
              </a:extLst>
            </p:cNvPr>
            <p:cNvSpPr/>
            <p:nvPr/>
          </p:nvSpPr>
          <p:spPr>
            <a:xfrm>
              <a:off x="827584" y="980728"/>
              <a:ext cx="6120680" cy="410743"/>
            </a:xfrm>
            <a:prstGeom prst="roundRect">
              <a:avLst/>
            </a:prstGeom>
            <a:noFill/>
            <a:ln>
              <a:solidFill>
                <a:srgbClr val="4070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rtl="0" fontAlgn="base">
                <a:spcBef>
                  <a:spcPct val="0"/>
                </a:spcBef>
                <a:spcAft>
                  <a:spcPct val="0"/>
                </a:spcAft>
              </a:pPr>
              <a:r>
                <a:rPr lang="fr-FR" sz="2600" kern="1200" dirty="0">
                  <a:solidFill>
                    <a:prstClr val="black"/>
                  </a:solidFill>
                </a:rPr>
                <a:t>0. La direction de thèse dépose le sujet sur TEBL puis</a:t>
              </a:r>
            </a:p>
          </p:txBody>
        </p:sp>
      </p:grpSp>
      <p:sp>
        <p:nvSpPr>
          <p:cNvPr id="37" name="ZoneTexte 36">
            <a:extLst>
              <a:ext uri="{FF2B5EF4-FFF2-40B4-BE49-F238E27FC236}">
                <a16:creationId xmlns:a16="http://schemas.microsoft.com/office/drawing/2014/main" id="{001EA232-174F-404C-9ACE-98BC02EF396F}"/>
              </a:ext>
            </a:extLst>
          </p:cNvPr>
          <p:cNvSpPr txBox="1"/>
          <p:nvPr/>
        </p:nvSpPr>
        <p:spPr>
          <a:xfrm rot="16200000">
            <a:off x="-236352" y="2605944"/>
            <a:ext cx="1964306" cy="923330"/>
          </a:xfrm>
          <a:prstGeom prst="rect">
            <a:avLst/>
          </a:prstGeom>
          <a:solidFill>
            <a:srgbClr val="4070AA"/>
          </a:solidFill>
          <a:ln>
            <a:solidFill>
              <a:schemeClr val="tx1">
                <a:lumMod val="50000"/>
                <a:lumOff val="50000"/>
              </a:schemeClr>
            </a:solidFill>
          </a:ln>
        </p:spPr>
        <p:txBody>
          <a:bodyPr wrap="square" rtlCol="0">
            <a:spAutoFit/>
          </a:bodyPr>
          <a:lstStyle/>
          <a:p>
            <a:pPr rtl="0" fontAlgn="base">
              <a:spcBef>
                <a:spcPct val="0"/>
              </a:spcBef>
              <a:spcAft>
                <a:spcPct val="0"/>
              </a:spcAft>
            </a:pPr>
            <a:r>
              <a:rPr lang="fr-FR" kern="1200" dirty="0">
                <a:solidFill>
                  <a:prstClr val="white"/>
                </a:solidFill>
                <a:latin typeface="+mj-lt"/>
                <a:ea typeface="ヒラギノ角ゴ Pro W3" charset="-128"/>
              </a:rPr>
              <a:t>CANDIDATURE </a:t>
            </a:r>
            <a:r>
              <a:rPr lang="fr-FR" b="1" dirty="0">
                <a:latin typeface="+mj-lt"/>
              </a:rPr>
              <a:t>contrat doctoral d’établissement </a:t>
            </a:r>
            <a:endParaRPr lang="fr-FR" kern="1200" dirty="0">
              <a:solidFill>
                <a:prstClr val="white"/>
              </a:solidFill>
              <a:latin typeface="+mj-lt"/>
              <a:ea typeface="ヒラギノ角ゴ Pro W3" charset="-128"/>
            </a:endParaRPr>
          </a:p>
        </p:txBody>
      </p:sp>
      <p:sp>
        <p:nvSpPr>
          <p:cNvPr id="38" name="Rectangle 37">
            <a:extLst>
              <a:ext uri="{FF2B5EF4-FFF2-40B4-BE49-F238E27FC236}">
                <a16:creationId xmlns:a16="http://schemas.microsoft.com/office/drawing/2014/main" id="{2683D56D-42A1-4BCE-80F8-ADF1AC3C10FF}"/>
              </a:ext>
            </a:extLst>
          </p:cNvPr>
          <p:cNvSpPr/>
          <p:nvPr/>
        </p:nvSpPr>
        <p:spPr>
          <a:xfrm>
            <a:off x="11553744" y="2534504"/>
            <a:ext cx="2262246" cy="110010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rtl="0" fontAlgn="base">
              <a:spcBef>
                <a:spcPct val="0"/>
              </a:spcBef>
              <a:spcAft>
                <a:spcPct val="0"/>
              </a:spcAft>
            </a:pPr>
            <a:r>
              <a:rPr lang="fr-FR" sz="2183" b="1" kern="1200" dirty="0">
                <a:solidFill>
                  <a:prstClr val="black"/>
                </a:solidFill>
              </a:rPr>
              <a:t>ED </a:t>
            </a:r>
            <a:r>
              <a:rPr lang="fr-FR" sz="2000" b="1" kern="1200" dirty="0">
                <a:solidFill>
                  <a:prstClr val="black"/>
                </a:solidFill>
              </a:rPr>
              <a:t>Concernées</a:t>
            </a:r>
            <a:r>
              <a:rPr lang="fr-FR" sz="2183" b="1" kern="1200" dirty="0">
                <a:solidFill>
                  <a:prstClr val="black"/>
                </a:solidFill>
              </a:rPr>
              <a:t> </a:t>
            </a:r>
          </a:p>
          <a:p>
            <a:pPr algn="ctr" rtl="0" fontAlgn="base">
              <a:spcBef>
                <a:spcPct val="0"/>
              </a:spcBef>
              <a:spcAft>
                <a:spcPct val="0"/>
              </a:spcAft>
            </a:pPr>
            <a:endParaRPr lang="fr-FR" sz="2183" b="1" kern="1200" dirty="0">
              <a:solidFill>
                <a:prstClr val="black"/>
              </a:solidFill>
            </a:endParaRPr>
          </a:p>
          <a:p>
            <a:pPr algn="ctr" rtl="0" fontAlgn="base">
              <a:spcBef>
                <a:spcPct val="0"/>
              </a:spcBef>
              <a:spcAft>
                <a:spcPct val="0"/>
              </a:spcAft>
            </a:pPr>
            <a:r>
              <a:rPr lang="fr-FR" sz="2000" kern="1200" dirty="0">
                <a:solidFill>
                  <a:prstClr val="black"/>
                </a:solidFill>
              </a:rPr>
              <a:t>Toutes</a:t>
            </a:r>
            <a:endParaRPr lang="fr-FR" sz="2183" kern="1200" dirty="0">
              <a:solidFill>
                <a:prstClr val="black"/>
              </a:solidFill>
            </a:endParaRPr>
          </a:p>
        </p:txBody>
      </p:sp>
      <p:sp>
        <p:nvSpPr>
          <p:cNvPr id="39" name="ZoneTexte 38">
            <a:extLst>
              <a:ext uri="{FF2B5EF4-FFF2-40B4-BE49-F238E27FC236}">
                <a16:creationId xmlns:a16="http://schemas.microsoft.com/office/drawing/2014/main" id="{31FAD267-EB04-4D3E-9CF4-60AD1213F85A}"/>
              </a:ext>
            </a:extLst>
          </p:cNvPr>
          <p:cNvSpPr txBox="1"/>
          <p:nvPr/>
        </p:nvSpPr>
        <p:spPr>
          <a:xfrm rot="16200000">
            <a:off x="-1221667" y="6079224"/>
            <a:ext cx="3934936" cy="923330"/>
          </a:xfrm>
          <a:prstGeom prst="rect">
            <a:avLst/>
          </a:prstGeom>
          <a:solidFill>
            <a:srgbClr val="4070AA"/>
          </a:solidFill>
          <a:ln>
            <a:solidFill>
              <a:schemeClr val="tx1">
                <a:lumMod val="50000"/>
                <a:lumOff val="50000"/>
              </a:schemeClr>
            </a:solidFill>
          </a:ln>
        </p:spPr>
        <p:txBody>
          <a:bodyPr wrap="square" rtlCol="0">
            <a:spAutoFit/>
          </a:bodyPr>
          <a:lstStyle/>
          <a:p>
            <a:pPr algn="ctr" rtl="0" fontAlgn="base">
              <a:spcBef>
                <a:spcPct val="0"/>
              </a:spcBef>
              <a:spcAft>
                <a:spcPct val="0"/>
              </a:spcAft>
            </a:pPr>
            <a:r>
              <a:rPr lang="fr-FR" kern="1200" dirty="0">
                <a:solidFill>
                  <a:prstClr val="white"/>
                </a:solidFill>
                <a:latin typeface="+mj-lt"/>
                <a:ea typeface="ヒラギノ角ゴ Pro W3" charset="-128"/>
              </a:rPr>
              <a:t>CANDIDATURE </a:t>
            </a:r>
          </a:p>
          <a:p>
            <a:pPr algn="ctr" rtl="0" fontAlgn="base">
              <a:spcBef>
                <a:spcPct val="0"/>
              </a:spcBef>
              <a:spcAft>
                <a:spcPct val="0"/>
              </a:spcAft>
            </a:pPr>
            <a:r>
              <a:rPr lang="fr-FR" b="1" dirty="0">
                <a:latin typeface="+mj-lt"/>
              </a:rPr>
              <a:t>à un financement autre que contrat doctoral d’établissement </a:t>
            </a:r>
            <a:endParaRPr lang="fr-FR" kern="1200" dirty="0">
              <a:solidFill>
                <a:prstClr val="white"/>
              </a:solidFill>
              <a:latin typeface="+mj-lt"/>
              <a:ea typeface="ヒラギノ角ゴ Pro W3" charset="-128"/>
            </a:endParaRPr>
          </a:p>
        </p:txBody>
      </p:sp>
      <p:sp>
        <p:nvSpPr>
          <p:cNvPr id="40" name="Rectangle 39">
            <a:extLst>
              <a:ext uri="{FF2B5EF4-FFF2-40B4-BE49-F238E27FC236}">
                <a16:creationId xmlns:a16="http://schemas.microsoft.com/office/drawing/2014/main" id="{A4FD3CF0-FCBE-4993-9AF4-EEBE6E7FBF69}"/>
              </a:ext>
            </a:extLst>
          </p:cNvPr>
          <p:cNvSpPr/>
          <p:nvPr/>
        </p:nvSpPr>
        <p:spPr>
          <a:xfrm>
            <a:off x="11553743" y="4640072"/>
            <a:ext cx="2262248" cy="1323439"/>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rtl="0" fontAlgn="base">
              <a:spcBef>
                <a:spcPct val="0"/>
              </a:spcBef>
              <a:spcAft>
                <a:spcPct val="0"/>
              </a:spcAft>
            </a:pPr>
            <a:r>
              <a:rPr lang="fr-FR" sz="2000" b="1" kern="1200" dirty="0">
                <a:solidFill>
                  <a:prstClr val="black"/>
                </a:solidFill>
              </a:rPr>
              <a:t>ED Concernées </a:t>
            </a:r>
          </a:p>
          <a:p>
            <a:pPr algn="ctr" rtl="0" fontAlgn="base">
              <a:spcBef>
                <a:spcPct val="0"/>
              </a:spcBef>
              <a:spcAft>
                <a:spcPct val="0"/>
              </a:spcAft>
            </a:pPr>
            <a:endParaRPr lang="fr-FR" sz="2000" kern="1200" dirty="0">
              <a:solidFill>
                <a:prstClr val="black"/>
              </a:solidFill>
            </a:endParaRPr>
          </a:p>
          <a:p>
            <a:pPr algn="ctr" rtl="0" fontAlgn="base">
              <a:spcBef>
                <a:spcPct val="0"/>
              </a:spcBef>
              <a:spcAft>
                <a:spcPct val="0"/>
              </a:spcAft>
            </a:pPr>
            <a:r>
              <a:rPr lang="fr-FR" sz="2000" kern="1200" dirty="0">
                <a:solidFill>
                  <a:prstClr val="black"/>
                </a:solidFill>
              </a:rPr>
              <a:t>3M* – BS – EGAAL – SML – SPI  </a:t>
            </a:r>
          </a:p>
        </p:txBody>
      </p:sp>
      <p:grpSp>
        <p:nvGrpSpPr>
          <p:cNvPr id="41" name="Groupe 40">
            <a:extLst>
              <a:ext uri="{FF2B5EF4-FFF2-40B4-BE49-F238E27FC236}">
                <a16:creationId xmlns:a16="http://schemas.microsoft.com/office/drawing/2014/main" id="{C007D4F2-09B1-4D90-9950-C949E5E818E7}"/>
              </a:ext>
            </a:extLst>
          </p:cNvPr>
          <p:cNvGrpSpPr/>
          <p:nvPr/>
        </p:nvGrpSpPr>
        <p:grpSpPr>
          <a:xfrm>
            <a:off x="1307255" y="6609036"/>
            <a:ext cx="9536140" cy="1905222"/>
            <a:chOff x="827584" y="594794"/>
            <a:chExt cx="6120680" cy="2414013"/>
          </a:xfrm>
        </p:grpSpPr>
        <p:graphicFrame>
          <p:nvGraphicFramePr>
            <p:cNvPr id="42" name="Diagramme 41">
              <a:extLst>
                <a:ext uri="{FF2B5EF4-FFF2-40B4-BE49-F238E27FC236}">
                  <a16:creationId xmlns:a16="http://schemas.microsoft.com/office/drawing/2014/main" id="{F9E69A34-6D45-4030-A7FC-FE8E8A66121E}"/>
                </a:ext>
              </a:extLst>
            </p:cNvPr>
            <p:cNvGraphicFramePr/>
            <p:nvPr>
              <p:extLst>
                <p:ext uri="{D42A27DB-BD31-4B8C-83A1-F6EECF244321}">
                  <p14:modId xmlns:p14="http://schemas.microsoft.com/office/powerpoint/2010/main" val="3563567469"/>
                </p:ext>
              </p:extLst>
            </p:nvPr>
          </p:nvGraphicFramePr>
          <p:xfrm>
            <a:off x="827584" y="1657656"/>
            <a:ext cx="6120680" cy="135115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3" name="Rectangle à coins arrondis 46">
              <a:extLst>
                <a:ext uri="{FF2B5EF4-FFF2-40B4-BE49-F238E27FC236}">
                  <a16:creationId xmlns:a16="http://schemas.microsoft.com/office/drawing/2014/main" id="{DEAFEAE0-D36C-4CF6-A93D-197839B81D53}"/>
                </a:ext>
              </a:extLst>
            </p:cNvPr>
            <p:cNvSpPr/>
            <p:nvPr/>
          </p:nvSpPr>
          <p:spPr>
            <a:xfrm>
              <a:off x="827584" y="594794"/>
              <a:ext cx="6120680" cy="853359"/>
            </a:xfrm>
            <a:prstGeom prst="roundRect">
              <a:avLst/>
            </a:prstGeom>
            <a:noFill/>
            <a:ln>
              <a:solidFill>
                <a:srgbClr val="4070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rtl="0" fontAlgn="base">
                <a:spcBef>
                  <a:spcPct val="0"/>
                </a:spcBef>
                <a:spcAft>
                  <a:spcPct val="0"/>
                </a:spcAft>
              </a:pPr>
              <a:r>
                <a:rPr lang="fr-FR" sz="2600" kern="1200" dirty="0">
                  <a:solidFill>
                    <a:prstClr val="black"/>
                  </a:solidFill>
                </a:rPr>
                <a:t>0. Autres contrats doctoraux et/ou autres financements (réseaux des laboratoires)</a:t>
              </a:r>
            </a:p>
          </p:txBody>
        </p:sp>
      </p:grpSp>
      <p:sp>
        <p:nvSpPr>
          <p:cNvPr id="44" name="Rectangle 43">
            <a:extLst>
              <a:ext uri="{FF2B5EF4-FFF2-40B4-BE49-F238E27FC236}">
                <a16:creationId xmlns:a16="http://schemas.microsoft.com/office/drawing/2014/main" id="{C94B851E-6C28-4DC7-9E31-F62AFFF1449D}"/>
              </a:ext>
            </a:extLst>
          </p:cNvPr>
          <p:cNvSpPr/>
          <p:nvPr/>
        </p:nvSpPr>
        <p:spPr>
          <a:xfrm>
            <a:off x="11561448" y="6682744"/>
            <a:ext cx="2254543" cy="1938992"/>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rtl="0" fontAlgn="base">
              <a:spcBef>
                <a:spcPct val="0"/>
              </a:spcBef>
              <a:spcAft>
                <a:spcPct val="0"/>
              </a:spcAft>
            </a:pPr>
            <a:r>
              <a:rPr lang="fr-FR" sz="2000" b="1" kern="1200" dirty="0">
                <a:solidFill>
                  <a:prstClr val="black"/>
                </a:solidFill>
              </a:rPr>
              <a:t>ED Concernées </a:t>
            </a:r>
          </a:p>
          <a:p>
            <a:pPr algn="ctr" rtl="0" fontAlgn="base">
              <a:spcBef>
                <a:spcPct val="0"/>
              </a:spcBef>
              <a:spcAft>
                <a:spcPct val="0"/>
              </a:spcAft>
            </a:pPr>
            <a:endParaRPr lang="fr-FR" sz="2000" kern="1200" dirty="0">
              <a:solidFill>
                <a:prstClr val="black"/>
              </a:solidFill>
            </a:endParaRPr>
          </a:p>
          <a:p>
            <a:pPr algn="ctr" rtl="0" fontAlgn="base">
              <a:spcBef>
                <a:spcPct val="0"/>
              </a:spcBef>
              <a:spcAft>
                <a:spcPct val="0"/>
              </a:spcAft>
            </a:pPr>
            <a:r>
              <a:rPr lang="fr-FR" sz="2000" kern="1200" dirty="0">
                <a:solidFill>
                  <a:prstClr val="black"/>
                </a:solidFill>
              </a:rPr>
              <a:t>3M – ALL – DSP – EDGE – ELICC – </a:t>
            </a:r>
            <a:r>
              <a:rPr lang="fr-FR" sz="2000" kern="1200" dirty="0" err="1">
                <a:solidFill>
                  <a:prstClr val="black"/>
                </a:solidFill>
              </a:rPr>
              <a:t>MathSTIC</a:t>
            </a:r>
            <a:r>
              <a:rPr lang="fr-FR" sz="2000" kern="1200" dirty="0">
                <a:solidFill>
                  <a:prstClr val="black"/>
                </a:solidFill>
              </a:rPr>
              <a:t> – SPI – STT </a:t>
            </a:r>
          </a:p>
        </p:txBody>
      </p:sp>
      <p:graphicFrame>
        <p:nvGraphicFramePr>
          <p:cNvPr id="45" name="Diagramme 44">
            <a:extLst>
              <a:ext uri="{FF2B5EF4-FFF2-40B4-BE49-F238E27FC236}">
                <a16:creationId xmlns:a16="http://schemas.microsoft.com/office/drawing/2014/main" id="{F6C946A8-44B6-489A-8C2E-276AF109B01F}"/>
              </a:ext>
            </a:extLst>
          </p:cNvPr>
          <p:cNvGraphicFramePr/>
          <p:nvPr>
            <p:extLst>
              <p:ext uri="{D42A27DB-BD31-4B8C-83A1-F6EECF244321}">
                <p14:modId xmlns:p14="http://schemas.microsoft.com/office/powerpoint/2010/main" val="952333398"/>
              </p:ext>
            </p:extLst>
          </p:nvPr>
        </p:nvGraphicFramePr>
        <p:xfrm>
          <a:off x="1307256" y="5119687"/>
          <a:ext cx="9542310" cy="1377013"/>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46" name="Picture 5">
            <a:extLst>
              <a:ext uri="{FF2B5EF4-FFF2-40B4-BE49-F238E27FC236}">
                <a16:creationId xmlns:a16="http://schemas.microsoft.com/office/drawing/2014/main" id="{6E5F251D-FAEB-463F-9F44-70217FA4B0B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156" y="6053102"/>
            <a:ext cx="754987" cy="49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6">
            <a:extLst>
              <a:ext uri="{FF2B5EF4-FFF2-40B4-BE49-F238E27FC236}">
                <a16:creationId xmlns:a16="http://schemas.microsoft.com/office/drawing/2014/main" id="{E287D194-D2EB-4A07-9574-E047D778721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7010" y="5922550"/>
            <a:ext cx="621402" cy="618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Picture 8" descr="Télécharger Réussie Tique - Image gratuite sur Pixabay">
            <a:extLst>
              <a:ext uri="{FF2B5EF4-FFF2-40B4-BE49-F238E27FC236}">
                <a16:creationId xmlns:a16="http://schemas.microsoft.com/office/drawing/2014/main" id="{51DC29C0-5899-4150-AB00-AB278DF3E515}"/>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898920" y="5954752"/>
            <a:ext cx="944475" cy="675457"/>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à coins arrondis 63">
            <a:extLst>
              <a:ext uri="{FF2B5EF4-FFF2-40B4-BE49-F238E27FC236}">
                <a16:creationId xmlns:a16="http://schemas.microsoft.com/office/drawing/2014/main" id="{89170EB8-2E93-4A20-8C85-5454C811F794}"/>
              </a:ext>
            </a:extLst>
          </p:cNvPr>
          <p:cNvSpPr/>
          <p:nvPr/>
        </p:nvSpPr>
        <p:spPr>
          <a:xfrm>
            <a:off x="1307256" y="4579322"/>
            <a:ext cx="9542310" cy="457964"/>
          </a:xfrm>
          <a:prstGeom prst="roundRect">
            <a:avLst/>
          </a:prstGeom>
          <a:noFill/>
          <a:ln>
            <a:solidFill>
              <a:srgbClr val="4070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rtl="0" fontAlgn="base">
              <a:spcBef>
                <a:spcPct val="0"/>
              </a:spcBef>
              <a:spcAft>
                <a:spcPct val="0"/>
              </a:spcAft>
            </a:pPr>
            <a:r>
              <a:rPr lang="fr-FR" sz="2600" kern="1200" dirty="0">
                <a:solidFill>
                  <a:prstClr val="black"/>
                </a:solidFill>
              </a:rPr>
              <a:t>0. La direction de thèse dépose le sujet sur TEBL et/ou CNRS* puis</a:t>
            </a:r>
          </a:p>
        </p:txBody>
      </p:sp>
    </p:spTree>
    <p:extLst>
      <p:ext uri="{BB962C8B-B14F-4D97-AF65-F5344CB8AC3E}">
        <p14:creationId xmlns:p14="http://schemas.microsoft.com/office/powerpoint/2010/main" val="3199898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re 2"/>
          <p:cNvSpPr>
            <a:spLocks noGrp="1"/>
          </p:cNvSpPr>
          <p:nvPr>
            <p:ph type="title"/>
          </p:nvPr>
        </p:nvSpPr>
        <p:spPr bwMode="auto">
          <a:xfrm>
            <a:off x="646735" y="410419"/>
            <a:ext cx="12392174" cy="1246495"/>
          </a:xfrm>
        </p:spPr>
        <p:txBody>
          <a:bodyPr/>
          <a:lstStyle/>
          <a:p>
            <a:pPr>
              <a:defRPr/>
            </a:pPr>
            <a:r>
              <a:rPr lang="fr-FR" b="1" dirty="0"/>
              <a:t>4. Les procédures pour candidater</a:t>
            </a:r>
            <a:br>
              <a:rPr lang="fr-FR" dirty="0">
                <a:latin typeface="+mn-lt"/>
              </a:rPr>
            </a:br>
            <a:r>
              <a:rPr lang="fr-FR" sz="4000" dirty="0">
                <a:latin typeface="+mn-lt"/>
              </a:rPr>
              <a:t>Le doctorant s’inscrit pour la première fois en thèse </a:t>
            </a:r>
            <a:endParaRPr sz="4000" dirty="0">
              <a:latin typeface="+mn-lt"/>
            </a:endParaRPr>
          </a:p>
        </p:txBody>
      </p:sp>
      <p:sp>
        <p:nvSpPr>
          <p:cNvPr id="6" name="Espace réservé du numéro de diapositive 5"/>
          <p:cNvSpPr>
            <a:spLocks noGrp="1"/>
          </p:cNvSpPr>
          <p:nvPr>
            <p:ph type="sldNum" sz="quarter" idx="12"/>
          </p:nvPr>
        </p:nvSpPr>
        <p:spPr bwMode="auto"/>
        <p:txBody>
          <a:bodyPr/>
          <a:lstStyle/>
          <a:p>
            <a:pPr>
              <a:defRPr/>
            </a:pPr>
            <a:fld id="{935F9AA5-BE22-4C36-8B95-5AA10E261444}" type="slidenum">
              <a:rPr lang="fr-FR"/>
              <a:t>9</a:t>
            </a:fld>
            <a:endParaRPr lang="fr-FR"/>
          </a:p>
        </p:txBody>
      </p:sp>
      <p:grpSp>
        <p:nvGrpSpPr>
          <p:cNvPr id="31" name="Groupe 30">
            <a:extLst>
              <a:ext uri="{FF2B5EF4-FFF2-40B4-BE49-F238E27FC236}">
                <a16:creationId xmlns:a16="http://schemas.microsoft.com/office/drawing/2014/main" id="{70BC3056-B315-4266-8EE7-B389208AD4EE}"/>
              </a:ext>
            </a:extLst>
          </p:cNvPr>
          <p:cNvGrpSpPr/>
          <p:nvPr/>
        </p:nvGrpSpPr>
        <p:grpSpPr>
          <a:xfrm>
            <a:off x="1290227" y="2085454"/>
            <a:ext cx="9542310" cy="2173685"/>
            <a:chOff x="827584" y="1391471"/>
            <a:chExt cx="6120680" cy="1448375"/>
          </a:xfrm>
        </p:grpSpPr>
        <p:graphicFrame>
          <p:nvGraphicFramePr>
            <p:cNvPr id="32" name="Diagramme 31">
              <a:extLst>
                <a:ext uri="{FF2B5EF4-FFF2-40B4-BE49-F238E27FC236}">
                  <a16:creationId xmlns:a16="http://schemas.microsoft.com/office/drawing/2014/main" id="{9D184CC5-9064-4396-8A04-0D6B5CA70CD4}"/>
                </a:ext>
              </a:extLst>
            </p:cNvPr>
            <p:cNvGraphicFramePr/>
            <p:nvPr>
              <p:extLst>
                <p:ext uri="{D42A27DB-BD31-4B8C-83A1-F6EECF244321}">
                  <p14:modId xmlns:p14="http://schemas.microsoft.com/office/powerpoint/2010/main" val="3815225964"/>
                </p:ext>
              </p:extLst>
            </p:nvPr>
          </p:nvGraphicFramePr>
          <p:xfrm>
            <a:off x="827584" y="1391471"/>
            <a:ext cx="6120680" cy="1235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3" name="Picture 5">
              <a:extLst>
                <a:ext uri="{FF2B5EF4-FFF2-40B4-BE49-F238E27FC236}">
                  <a16:creationId xmlns:a16="http://schemas.microsoft.com/office/drawing/2014/main" id="{432C00DC-645B-47F8-91DD-6BF0A0B87AE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92759" y="2399603"/>
              <a:ext cx="484268" cy="440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6">
              <a:extLst>
                <a:ext uri="{FF2B5EF4-FFF2-40B4-BE49-F238E27FC236}">
                  <a16:creationId xmlns:a16="http://schemas.microsoft.com/office/drawing/2014/main" id="{969EED0D-238A-409C-A542-3B0942CF0FF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489341" y="1935442"/>
              <a:ext cx="398583" cy="554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8" descr="Télécharger Réussie Tique - Image gratuite sur Pixabay">
              <a:extLst>
                <a:ext uri="{FF2B5EF4-FFF2-40B4-BE49-F238E27FC236}">
                  <a16:creationId xmlns:a16="http://schemas.microsoft.com/office/drawing/2014/main" id="{47501403-6F77-4F51-BE76-FEDF400818F7}"/>
                </a:ext>
              </a:extLst>
            </p:cNvPr>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38496" y="1964323"/>
              <a:ext cx="605810" cy="605810"/>
            </a:xfrm>
            <a:prstGeom prst="rect">
              <a:avLst/>
            </a:prstGeom>
            <a:noFill/>
            <a:extLst>
              <a:ext uri="{909E8E84-426E-40DD-AFC4-6F175D3DCCD1}">
                <a14:hiddenFill xmlns:a14="http://schemas.microsoft.com/office/drawing/2010/main">
                  <a:solidFill>
                    <a:srgbClr val="FFFFFF"/>
                  </a:solidFill>
                </a14:hiddenFill>
              </a:ext>
            </a:extLst>
          </p:spPr>
        </p:pic>
      </p:grpSp>
      <p:sp>
        <p:nvSpPr>
          <p:cNvPr id="37" name="ZoneTexte 36">
            <a:extLst>
              <a:ext uri="{FF2B5EF4-FFF2-40B4-BE49-F238E27FC236}">
                <a16:creationId xmlns:a16="http://schemas.microsoft.com/office/drawing/2014/main" id="{001EA232-174F-404C-9ACE-98BC02EF396F}"/>
              </a:ext>
            </a:extLst>
          </p:cNvPr>
          <p:cNvSpPr txBox="1"/>
          <p:nvPr/>
        </p:nvSpPr>
        <p:spPr>
          <a:xfrm rot="16200000">
            <a:off x="-236352" y="2605943"/>
            <a:ext cx="1964306" cy="923330"/>
          </a:xfrm>
          <a:prstGeom prst="rect">
            <a:avLst/>
          </a:prstGeom>
          <a:solidFill>
            <a:srgbClr val="4070AA"/>
          </a:solidFill>
          <a:ln>
            <a:solidFill>
              <a:schemeClr val="tx1">
                <a:lumMod val="50000"/>
                <a:lumOff val="50000"/>
              </a:schemeClr>
            </a:solidFill>
          </a:ln>
        </p:spPr>
        <p:txBody>
          <a:bodyPr wrap="square" rtlCol="0">
            <a:spAutoFit/>
          </a:bodyPr>
          <a:lstStyle/>
          <a:p>
            <a:pPr rtl="0" fontAlgn="base">
              <a:spcBef>
                <a:spcPct val="0"/>
              </a:spcBef>
              <a:spcAft>
                <a:spcPct val="0"/>
              </a:spcAft>
            </a:pPr>
            <a:r>
              <a:rPr lang="fr-FR" kern="1200" dirty="0">
                <a:solidFill>
                  <a:prstClr val="white"/>
                </a:solidFill>
                <a:latin typeface="+mj-lt"/>
                <a:ea typeface="ヒラギノ角ゴ Pro W3" charset="-128"/>
              </a:rPr>
              <a:t>CANDIDATURE </a:t>
            </a:r>
            <a:r>
              <a:rPr lang="fr-FR" b="1" kern="1200" dirty="0">
                <a:latin typeface="+mj-lt"/>
                <a:ea typeface="ヒラギノ角ゴ Pro W3" charset="-128"/>
              </a:rPr>
              <a:t>sans</a:t>
            </a:r>
            <a:r>
              <a:rPr lang="fr-FR" kern="1200" dirty="0">
                <a:solidFill>
                  <a:prstClr val="white"/>
                </a:solidFill>
                <a:latin typeface="+mj-lt"/>
                <a:ea typeface="ヒラギノ角ゴ Pro W3" charset="-128"/>
              </a:rPr>
              <a:t> </a:t>
            </a:r>
            <a:r>
              <a:rPr lang="fr-FR" b="1" dirty="0">
                <a:latin typeface="+mj-lt"/>
              </a:rPr>
              <a:t>financement dédié à la thèse</a:t>
            </a:r>
            <a:endParaRPr lang="fr-FR" kern="1200" dirty="0">
              <a:solidFill>
                <a:prstClr val="white"/>
              </a:solidFill>
              <a:latin typeface="+mj-lt"/>
              <a:ea typeface="ヒラギノ角ゴ Pro W3" charset="-128"/>
            </a:endParaRPr>
          </a:p>
        </p:txBody>
      </p:sp>
      <p:sp>
        <p:nvSpPr>
          <p:cNvPr id="38" name="Rectangle 37">
            <a:extLst>
              <a:ext uri="{FF2B5EF4-FFF2-40B4-BE49-F238E27FC236}">
                <a16:creationId xmlns:a16="http://schemas.microsoft.com/office/drawing/2014/main" id="{2683D56D-42A1-4BCE-80F8-ADF1AC3C10FF}"/>
              </a:ext>
            </a:extLst>
          </p:cNvPr>
          <p:cNvSpPr/>
          <p:nvPr/>
        </p:nvSpPr>
        <p:spPr>
          <a:xfrm>
            <a:off x="11553744" y="2534504"/>
            <a:ext cx="2262246" cy="1379737"/>
          </a:xfrm>
          <a:prstGeom prst="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a:spAutoFit/>
          </a:bodyPr>
          <a:lstStyle/>
          <a:p>
            <a:pPr algn="ctr" rtl="0" fontAlgn="base">
              <a:spcBef>
                <a:spcPct val="0"/>
              </a:spcBef>
              <a:spcAft>
                <a:spcPct val="0"/>
              </a:spcAft>
            </a:pPr>
            <a:r>
              <a:rPr lang="fr-FR" sz="2183" b="1" kern="1200" dirty="0">
                <a:solidFill>
                  <a:prstClr val="black"/>
                </a:solidFill>
              </a:rPr>
              <a:t>ED </a:t>
            </a:r>
            <a:r>
              <a:rPr lang="fr-FR" sz="2000" b="1" kern="1200" dirty="0">
                <a:solidFill>
                  <a:prstClr val="black"/>
                </a:solidFill>
              </a:rPr>
              <a:t>Concernées</a:t>
            </a:r>
            <a:r>
              <a:rPr lang="fr-FR" sz="2183" b="1" kern="1200" dirty="0">
                <a:solidFill>
                  <a:prstClr val="black"/>
                </a:solidFill>
              </a:rPr>
              <a:t> </a:t>
            </a:r>
          </a:p>
          <a:p>
            <a:pPr algn="ctr" rtl="0" fontAlgn="base">
              <a:spcBef>
                <a:spcPct val="0"/>
              </a:spcBef>
              <a:spcAft>
                <a:spcPct val="0"/>
              </a:spcAft>
            </a:pPr>
            <a:endParaRPr lang="fr-FR" sz="2183" b="1" kern="1200" dirty="0">
              <a:solidFill>
                <a:prstClr val="black"/>
              </a:solidFill>
            </a:endParaRPr>
          </a:p>
          <a:p>
            <a:pPr algn="ctr" rtl="0" fontAlgn="base">
              <a:spcBef>
                <a:spcPct val="0"/>
              </a:spcBef>
              <a:spcAft>
                <a:spcPct val="0"/>
              </a:spcAft>
            </a:pPr>
            <a:r>
              <a:rPr lang="en-US" sz="2000" kern="1200" dirty="0">
                <a:solidFill>
                  <a:prstClr val="black"/>
                </a:solidFill>
              </a:rPr>
              <a:t>ALL – DSP – EDGE ELICC – STT </a:t>
            </a:r>
          </a:p>
        </p:txBody>
      </p:sp>
      <p:graphicFrame>
        <p:nvGraphicFramePr>
          <p:cNvPr id="59" name="Diagramme 58">
            <a:extLst>
              <a:ext uri="{FF2B5EF4-FFF2-40B4-BE49-F238E27FC236}">
                <a16:creationId xmlns:a16="http://schemas.microsoft.com/office/drawing/2014/main" id="{ABBC526E-1A2E-4238-9CF8-E795844E9E9A}"/>
              </a:ext>
            </a:extLst>
          </p:cNvPr>
          <p:cNvGraphicFramePr/>
          <p:nvPr>
            <p:extLst>
              <p:ext uri="{D42A27DB-BD31-4B8C-83A1-F6EECF244321}">
                <p14:modId xmlns:p14="http://schemas.microsoft.com/office/powerpoint/2010/main" val="3982975048"/>
              </p:ext>
            </p:extLst>
          </p:nvPr>
        </p:nvGraphicFramePr>
        <p:xfrm>
          <a:off x="1632476" y="5333423"/>
          <a:ext cx="11688087" cy="161268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60" name="Picture 11">
            <a:extLst>
              <a:ext uri="{FF2B5EF4-FFF2-40B4-BE49-F238E27FC236}">
                <a16:creationId xmlns:a16="http://schemas.microsoft.com/office/drawing/2014/main" id="{52ACF13B-76B8-4FB1-AA3B-0FD22C0794F2}"/>
              </a:ext>
            </a:extLst>
          </p:cNvPr>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60845" y="6347146"/>
            <a:ext cx="719358" cy="596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1" name="Diagramme 60">
            <a:extLst>
              <a:ext uri="{FF2B5EF4-FFF2-40B4-BE49-F238E27FC236}">
                <a16:creationId xmlns:a16="http://schemas.microsoft.com/office/drawing/2014/main" id="{90403560-4231-4EBE-9FE5-514F3BC4D969}"/>
              </a:ext>
            </a:extLst>
          </p:cNvPr>
          <p:cNvGraphicFramePr/>
          <p:nvPr>
            <p:extLst>
              <p:ext uri="{D42A27DB-BD31-4B8C-83A1-F6EECF244321}">
                <p14:modId xmlns:p14="http://schemas.microsoft.com/office/powerpoint/2010/main" val="1505288847"/>
              </p:ext>
            </p:extLst>
          </p:nvPr>
        </p:nvGraphicFramePr>
        <p:xfrm>
          <a:off x="1681552" y="7357648"/>
          <a:ext cx="11639011" cy="1655526"/>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pic>
        <p:nvPicPr>
          <p:cNvPr id="62" name="Picture 3">
            <a:extLst>
              <a:ext uri="{FF2B5EF4-FFF2-40B4-BE49-F238E27FC236}">
                <a16:creationId xmlns:a16="http://schemas.microsoft.com/office/drawing/2014/main" id="{087D7A95-60FF-4413-948B-C12B03DA4677}"/>
              </a:ext>
            </a:extLst>
          </p:cNvPr>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209989" y="5680741"/>
            <a:ext cx="750534" cy="630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 name="Picture 4">
            <a:extLst>
              <a:ext uri="{FF2B5EF4-FFF2-40B4-BE49-F238E27FC236}">
                <a16:creationId xmlns:a16="http://schemas.microsoft.com/office/drawing/2014/main" id="{BEB1BF64-BF7E-4B38-BC06-79A1F19B8984}"/>
              </a:ext>
            </a:extLst>
          </p:cNvPr>
          <p:cNvPicPr>
            <a:picLocks noChangeAspect="1" noChangeArrowheads="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8754" y="7915411"/>
            <a:ext cx="737193" cy="5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4" name="ZoneTexte 63">
            <a:extLst>
              <a:ext uri="{FF2B5EF4-FFF2-40B4-BE49-F238E27FC236}">
                <a16:creationId xmlns:a16="http://schemas.microsoft.com/office/drawing/2014/main" id="{B07F0E1F-0638-4DFD-89BA-35B7D5DFA9E5}"/>
              </a:ext>
            </a:extLst>
          </p:cNvPr>
          <p:cNvSpPr txBox="1"/>
          <p:nvPr/>
        </p:nvSpPr>
        <p:spPr>
          <a:xfrm rot="16200000">
            <a:off x="-225334" y="7722811"/>
            <a:ext cx="1965600" cy="925200"/>
          </a:xfrm>
          <a:prstGeom prst="rect">
            <a:avLst/>
          </a:prstGeom>
          <a:solidFill>
            <a:srgbClr val="46B49C">
              <a:alpha val="50000"/>
            </a:srgbClr>
          </a:solidFill>
          <a:ln>
            <a:solidFill>
              <a:schemeClr val="tx1">
                <a:lumMod val="50000"/>
                <a:lumOff val="50000"/>
              </a:schemeClr>
            </a:solidFill>
          </a:ln>
        </p:spPr>
        <p:txBody>
          <a:bodyPr wrap="none" rtlCol="0">
            <a:spAutoFit/>
          </a:bodyPr>
          <a:lstStyle/>
          <a:p>
            <a:pPr rtl="0" fontAlgn="base">
              <a:spcBef>
                <a:spcPct val="0"/>
              </a:spcBef>
              <a:spcAft>
                <a:spcPct val="0"/>
              </a:spcAft>
            </a:pPr>
            <a:r>
              <a:rPr lang="fr-FR" kern="1200" dirty="0">
                <a:solidFill>
                  <a:schemeClr val="bg1"/>
                </a:solidFill>
                <a:latin typeface="+mj-lt"/>
                <a:ea typeface="ヒラギノ角ゴ Pro W3" charset="-128"/>
              </a:rPr>
              <a:t>INSCRIPTION</a:t>
            </a:r>
          </a:p>
        </p:txBody>
      </p:sp>
      <p:sp>
        <p:nvSpPr>
          <p:cNvPr id="65" name="ZoneTexte 64">
            <a:extLst>
              <a:ext uri="{FF2B5EF4-FFF2-40B4-BE49-F238E27FC236}">
                <a16:creationId xmlns:a16="http://schemas.microsoft.com/office/drawing/2014/main" id="{77DF80C5-12B4-4E85-B933-D634A0AF6CFF}"/>
              </a:ext>
            </a:extLst>
          </p:cNvPr>
          <p:cNvSpPr txBox="1"/>
          <p:nvPr/>
        </p:nvSpPr>
        <p:spPr>
          <a:xfrm rot="16200000">
            <a:off x="-237934" y="5689767"/>
            <a:ext cx="1965600" cy="900000"/>
          </a:xfrm>
          <a:prstGeom prst="rect">
            <a:avLst/>
          </a:prstGeom>
          <a:solidFill>
            <a:srgbClr val="0099CC">
              <a:alpha val="75000"/>
            </a:srgbClr>
          </a:solidFill>
          <a:ln>
            <a:solidFill>
              <a:schemeClr val="tx1">
                <a:lumMod val="50000"/>
                <a:lumOff val="50000"/>
              </a:schemeClr>
            </a:solidFill>
          </a:ln>
        </p:spPr>
        <p:txBody>
          <a:bodyPr wrap="square" rtlCol="0">
            <a:spAutoFit/>
          </a:bodyPr>
          <a:lstStyle/>
          <a:p>
            <a:pPr rtl="0" fontAlgn="base">
              <a:spcBef>
                <a:spcPct val="0"/>
              </a:spcBef>
              <a:spcAft>
                <a:spcPct val="0"/>
              </a:spcAft>
            </a:pPr>
            <a:r>
              <a:rPr lang="fr-FR" kern="1200" dirty="0">
                <a:solidFill>
                  <a:prstClr val="white"/>
                </a:solidFill>
                <a:latin typeface="+mj-lt"/>
                <a:ea typeface="ヒラギノ角ゴ Pro W3" charset="-128"/>
              </a:rPr>
              <a:t>PRE-INSRIPTION</a:t>
            </a:r>
          </a:p>
        </p:txBody>
      </p:sp>
      <p:pic>
        <p:nvPicPr>
          <p:cNvPr id="66" name="Picture 3">
            <a:extLst>
              <a:ext uri="{FF2B5EF4-FFF2-40B4-BE49-F238E27FC236}">
                <a16:creationId xmlns:a16="http://schemas.microsoft.com/office/drawing/2014/main" id="{AE46A2DA-A65D-42D3-9A9C-C2A2CB502DF9}"/>
              </a:ext>
            </a:extLst>
          </p:cNvPr>
          <p:cNvPicPr>
            <a:picLocks noChangeAspect="1" noChangeArrowheads="1"/>
          </p:cNvPicPr>
          <p:nvPr/>
        </p:nvPicPr>
        <p:blipFill>
          <a:blip r:embed="rId23" cstate="print">
            <a:clrChange>
              <a:clrFrom>
                <a:srgbClr val="FBF3E8"/>
              </a:clrFrom>
              <a:clrTo>
                <a:srgbClr val="FBF3E8">
                  <a:alpha val="0"/>
                </a:srgbClr>
              </a:clrTo>
            </a:clrChange>
            <a:extLst>
              <a:ext uri="{28A0092B-C50C-407E-A947-70E740481C1C}">
                <a14:useLocalDpi xmlns:a14="http://schemas.microsoft.com/office/drawing/2010/main" val="0"/>
              </a:ext>
            </a:extLst>
          </a:blip>
          <a:srcRect/>
          <a:stretch>
            <a:fillRect/>
          </a:stretch>
        </p:blipFill>
        <p:spPr bwMode="auto">
          <a:xfrm>
            <a:off x="7991971" y="8406314"/>
            <a:ext cx="786340" cy="5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3d Blancs. Homme Se Penchant Sur Un Feu Vert. Isolé Fond Blanc. Banque  D'Images Et Photos Libres De Droits. Image 23129579.">
            <a:extLst>
              <a:ext uri="{FF2B5EF4-FFF2-40B4-BE49-F238E27FC236}">
                <a16:creationId xmlns:a16="http://schemas.microsoft.com/office/drawing/2014/main" id="{63FE4AC5-C1EC-41AF-A17A-1FC90CAC4067}"/>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373051" y="8344238"/>
            <a:ext cx="541594" cy="540000"/>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5">
            <a:extLst>
              <a:ext uri="{FF2B5EF4-FFF2-40B4-BE49-F238E27FC236}">
                <a16:creationId xmlns:a16="http://schemas.microsoft.com/office/drawing/2014/main" id="{AA989F09-3A8D-4663-8C35-DC289BD253DA}"/>
              </a:ext>
            </a:extLst>
          </p:cNvPr>
          <p:cNvPicPr>
            <a:picLocks noChangeAspect="1"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51667" y="6406511"/>
            <a:ext cx="862978" cy="539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 name="Rectangle à coins arrondis 63">
            <a:extLst>
              <a:ext uri="{FF2B5EF4-FFF2-40B4-BE49-F238E27FC236}">
                <a16:creationId xmlns:a16="http://schemas.microsoft.com/office/drawing/2014/main" id="{3B74FE7F-4DFD-4874-9E2E-0A3421E13A80}"/>
              </a:ext>
            </a:extLst>
          </p:cNvPr>
          <p:cNvSpPr/>
          <p:nvPr/>
        </p:nvSpPr>
        <p:spPr bwMode="auto">
          <a:xfrm>
            <a:off x="284135" y="4625826"/>
            <a:ext cx="12892411" cy="457964"/>
          </a:xfrm>
          <a:prstGeom prst="roundRect">
            <a:avLst/>
          </a:prstGeom>
          <a:noFill/>
          <a:ln>
            <a:solidFill>
              <a:srgbClr val="4070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rtl="0" fontAlgn="base">
              <a:spcBef>
                <a:spcPct val="0"/>
              </a:spcBef>
              <a:spcAft>
                <a:spcPct val="0"/>
              </a:spcAft>
            </a:pPr>
            <a:r>
              <a:rPr lang="fr-FR" sz="2600" kern="1200" dirty="0">
                <a:solidFill>
                  <a:prstClr val="black"/>
                </a:solidFill>
              </a:rPr>
              <a:t>Pour tous les doctorants, la suite de la procédure est identique :</a:t>
            </a:r>
          </a:p>
        </p:txBody>
      </p:sp>
      <p:sp>
        <p:nvSpPr>
          <p:cNvPr id="2" name="ZoneTexte 1">
            <a:extLst>
              <a:ext uri="{FF2B5EF4-FFF2-40B4-BE49-F238E27FC236}">
                <a16:creationId xmlns:a16="http://schemas.microsoft.com/office/drawing/2014/main" id="{D2426C0D-3E5F-4252-BFF4-3FF6B0D56FB0}"/>
              </a:ext>
            </a:extLst>
          </p:cNvPr>
          <p:cNvSpPr txBox="1"/>
          <p:nvPr/>
        </p:nvSpPr>
        <p:spPr>
          <a:xfrm>
            <a:off x="3455467" y="7002090"/>
            <a:ext cx="8784975" cy="338554"/>
          </a:xfrm>
          <a:prstGeom prst="rect">
            <a:avLst/>
          </a:prstGeom>
          <a:noFill/>
        </p:spPr>
        <p:txBody>
          <a:bodyPr wrap="square" rtlCol="0">
            <a:spAutoFit/>
          </a:bodyPr>
          <a:lstStyle/>
          <a:p>
            <a:r>
              <a:rPr lang="fr-FR" sz="1600" i="1" dirty="0"/>
              <a:t>* Les services administratifs de Nantes université sont fermés du 25 juillet au 15 août inclus.</a:t>
            </a:r>
          </a:p>
        </p:txBody>
      </p:sp>
    </p:spTree>
    <p:extLst>
      <p:ext uri="{BB962C8B-B14F-4D97-AF65-F5344CB8AC3E}">
        <p14:creationId xmlns:p14="http://schemas.microsoft.com/office/powerpoint/2010/main" val="296588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http://schemas.openxmlformats.org/officeDocument/2006/math" xmlns:w="http://schemas.openxmlformats.org/wordprocessingml/2006/main">
      <p:transition spd="med" advClick="1">
        <p:fade thruBlk="0"/>
      </p:transition>
    </mc:Fallback>
  </mc:AlternateContent>
</p:sld>
</file>

<file path=ppt/theme/theme1.xml><?xml version="1.0" encoding="utf-8"?>
<a:theme xmlns:a="http://schemas.openxmlformats.org/drawingml/2006/main" name="Diaporama_4_3">
  <a:themeElements>
    <a:clrScheme name="Nantes Université">
      <a:dk1>
        <a:sysClr val="windowText" lastClr="000000"/>
      </a:dk1>
      <a:lt1>
        <a:sysClr val="window" lastClr="FFFFFF"/>
      </a:lt1>
      <a:dk2>
        <a:srgbClr val="44546A"/>
      </a:dk2>
      <a:lt2>
        <a:srgbClr val="E7E6E6"/>
      </a:lt2>
      <a:accent1>
        <a:srgbClr val="3452FF"/>
      </a:accent1>
      <a:accent2>
        <a:srgbClr val="929393"/>
      </a:accent2>
      <a:accent3>
        <a:srgbClr val="F20066"/>
      </a:accent3>
      <a:accent4>
        <a:srgbClr val="9C1EF1"/>
      </a:accent4>
      <a:accent5>
        <a:srgbClr val="00C6FF"/>
      </a:accent5>
      <a:accent6>
        <a:srgbClr val="03C15E"/>
      </a:accent6>
      <a:hlink>
        <a:srgbClr val="3452FF"/>
      </a:hlink>
      <a:folHlink>
        <a:srgbClr val="F20066"/>
      </a:folHlink>
    </a:clrScheme>
    <a:fontScheme name="Template Université Nantes">
      <a:majorFont>
        <a:latin typeface="Source Sans Pro"/>
        <a:ea typeface="Arial"/>
        <a:cs typeface="Arial"/>
      </a:majorFont>
      <a:minorFont>
        <a:latin typeface="Source Sans Pro"/>
        <a:ea typeface="Arial"/>
        <a:cs typeface="Arial"/>
      </a:minorFont>
    </a:fontScheme>
    <a:fmtScheme name="Thème 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prstGeom prst="rect">
          <a:avLst/>
        </a:prstGeom>
        <a:solidFill>
          <a:schemeClr val="accent4"/>
        </a:solidFill>
        <a:ln>
          <a:noFill/>
        </a:ln>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Diaporama_4_3</Template>
  <TotalTime>4226</TotalTime>
  <Words>4795</Words>
  <Application>Microsoft Office PowerPoint</Application>
  <DocSecurity>0</DocSecurity>
  <PresentationFormat>Personnalisé</PresentationFormat>
  <Paragraphs>542</Paragraphs>
  <Slides>39</Slides>
  <Notes>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39</vt:i4>
      </vt:variant>
    </vt:vector>
  </HeadingPairs>
  <TitlesOfParts>
    <vt:vector size="48" baseType="lpstr">
      <vt:lpstr>MS PGothic</vt:lpstr>
      <vt:lpstr>Arial</vt:lpstr>
      <vt:lpstr>Calibri</vt:lpstr>
      <vt:lpstr>Courier New</vt:lpstr>
      <vt:lpstr>Source Sans Pro</vt:lpstr>
      <vt:lpstr>Trebuchet MS</vt:lpstr>
      <vt:lpstr>Wingdings</vt:lpstr>
      <vt:lpstr>ヒラギノ角ゴ Pro W3</vt:lpstr>
      <vt:lpstr>Diaporama_4_3</vt:lpstr>
      <vt:lpstr>Présentation PowerPoint</vt:lpstr>
      <vt:lpstr>Présentation PowerPoint</vt:lpstr>
      <vt:lpstr>1. Les informations à retrouver sur le site web de Nantes Université</vt:lpstr>
      <vt:lpstr>1. Les informations à retrouver sur le site web de Nantes Université</vt:lpstr>
      <vt:lpstr>2. Le panorama local et régional du doctorat</vt:lpstr>
      <vt:lpstr>3. Les acteurs du doctorat : les services administratifs et leurs rôles</vt:lpstr>
      <vt:lpstr>Présentation PowerPoint</vt:lpstr>
      <vt:lpstr>4. Les procédures pour candidater Le doctorant s’inscrit pour la première fois en thèse </vt:lpstr>
      <vt:lpstr>4. Les procédures pour candidater Le doctorant s’inscrit pour la première fois en thèse </vt:lpstr>
      <vt:lpstr>Présentation PowerPoint</vt:lpstr>
      <vt:lpstr>5. AMETHIS  Le logiciel de suivi du dossier du doctorant</vt:lpstr>
      <vt:lpstr>5. AMETHIS  Dématérialisation des signatures (sauf établissement)</vt:lpstr>
      <vt:lpstr>5. AMETHIS  Le dossier d’inscription à remplir par le doctorant</vt:lpstr>
      <vt:lpstr>5. AMETHIS  Le dossier d’inscription à remplir par le doctorant</vt:lpstr>
      <vt:lpstr>5. AMETHIS  Le dossier d’inscription à remplir par le doctorant</vt:lpstr>
      <vt:lpstr>5. AMETHIS  Le dossier d’inscription à remplir par le doctorant</vt:lpstr>
      <vt:lpstr>5. AMETHIS  Le dossier d’inscription à remplir par le doctorant</vt:lpstr>
      <vt:lpstr>5. AMETHIS  Dématérialisation des signatures (sauf établissement)</vt:lpstr>
      <vt:lpstr>5. AMETHIS  Dématérialisation des signatures (sauf établissement)</vt:lpstr>
      <vt:lpstr>5. AMETHIS Tutoriels pour accéder au logiciel et valider un dossier</vt:lpstr>
      <vt:lpstr>5. AMETHIS Tutoriels pour accéder au logiciel et valider un dossier</vt:lpstr>
      <vt:lpstr>Présentation PowerPoint</vt:lpstr>
      <vt:lpstr>6. Le dossier d’inscription  Cas d’une cotutelle internationale de thèse</vt:lpstr>
      <vt:lpstr>Présentation PowerPoint</vt:lpstr>
      <vt:lpstr>1. « Je souhaite financer le recrutement d’un.e doctorant.e via Nantes Université »  Quelles sont mes options?</vt:lpstr>
      <vt:lpstr>1. « Je souhaite financer le recrutement d’un.e doctorant.e via Nantes Université »  Quelles sont mes options?</vt:lpstr>
      <vt:lpstr>2. Le contrat doctoral en bref Des droits et un véritable statut pour les doctorants</vt:lpstr>
      <vt:lpstr>2. Le contrat doctoral en bref Des droits et un véritable statut pour les doctorants</vt:lpstr>
      <vt:lpstr>2. Le contrat doctoral en bref Modalités précises de mise en œuvre précisées par décret</vt:lpstr>
      <vt:lpstr>2. Le contrat doctoral en bref Le cas des missions complémentaires</vt:lpstr>
      <vt:lpstr>3.  Le parcours  usager du  « contrat doctoral » à Nantes Université </vt:lpstr>
      <vt:lpstr>3.  Le parcours  usager du  « contrat doctoral » à Nantes Université </vt:lpstr>
      <vt:lpstr>3.  Le parcours  usager du  « contrat doctoral » à Nantes Université </vt:lpstr>
      <vt:lpstr>3.  Le parcours  usager du  « contrat doctoral » à Nantes Université </vt:lpstr>
      <vt:lpstr>3.  Le parcours  usager du  « contrat doctoral » à Nantes Université </vt:lpstr>
      <vt:lpstr>3.  Le parcours  usager du  « contrat doctoral » à Nantes Université </vt:lpstr>
      <vt:lpstr>3.  Le parcours  usager du  « contrat doctoral » à Nantes Université </vt:lpstr>
      <vt:lpstr>Présentation PowerPoint</vt:lpstr>
      <vt:lpstr>Présentation PowerPoint</vt:lpstr>
    </vt:vector>
  </TitlesOfParts>
  <Company>Université de Nantes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Sebastien DAVY</dc:creator>
  <cp:lastModifiedBy>Gaëlle RODRIGUEZ</cp:lastModifiedBy>
  <cp:revision>92</cp:revision>
  <dcterms:created xsi:type="dcterms:W3CDTF">2022-06-13T15:09:38Z</dcterms:created>
  <dcterms:modified xsi:type="dcterms:W3CDTF">2022-07-01T07:58:07Z</dcterms:modified>
  <dc:identifier/>
  <dc:language/>
  <cp:version/>
</cp:coreProperties>
</file>